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14"/>
  </p:notesMasterIdLst>
  <p:sldIdLst>
    <p:sldId id="898" r:id="rId2"/>
    <p:sldId id="590" r:id="rId3"/>
    <p:sldId id="922" r:id="rId4"/>
    <p:sldId id="923" r:id="rId5"/>
    <p:sldId id="924" r:id="rId6"/>
    <p:sldId id="925" r:id="rId7"/>
    <p:sldId id="926" r:id="rId8"/>
    <p:sldId id="927" r:id="rId9"/>
    <p:sldId id="928" r:id="rId10"/>
    <p:sldId id="929" r:id="rId11"/>
    <p:sldId id="687" r:id="rId12"/>
    <p:sldId id="688" r:id="rId13"/>
    <p:sldId id="930" r:id="rId14"/>
    <p:sldId id="981" r:id="rId15"/>
    <p:sldId id="982" r:id="rId16"/>
    <p:sldId id="980" r:id="rId17"/>
    <p:sldId id="931" r:id="rId18"/>
    <p:sldId id="932" r:id="rId19"/>
    <p:sldId id="1001" r:id="rId20"/>
    <p:sldId id="933" r:id="rId21"/>
    <p:sldId id="984" r:id="rId22"/>
    <p:sldId id="983" r:id="rId23"/>
    <p:sldId id="693" r:id="rId24"/>
    <p:sldId id="694" r:id="rId25"/>
    <p:sldId id="696" r:id="rId26"/>
    <p:sldId id="695" r:id="rId27"/>
    <p:sldId id="718" r:id="rId28"/>
    <p:sldId id="717" r:id="rId29"/>
    <p:sldId id="938" r:id="rId30"/>
    <p:sldId id="937" r:id="rId31"/>
    <p:sldId id="985" r:id="rId32"/>
    <p:sldId id="986" r:id="rId33"/>
    <p:sldId id="939" r:id="rId34"/>
    <p:sldId id="987" r:id="rId35"/>
    <p:sldId id="940" r:id="rId36"/>
    <p:sldId id="942" r:id="rId37"/>
    <p:sldId id="943" r:id="rId38"/>
    <p:sldId id="988" r:id="rId39"/>
    <p:sldId id="946" r:id="rId40"/>
    <p:sldId id="947" r:id="rId41"/>
    <p:sldId id="989" r:id="rId42"/>
    <p:sldId id="944" r:id="rId43"/>
    <p:sldId id="950" r:id="rId44"/>
    <p:sldId id="951" r:id="rId45"/>
    <p:sldId id="952" r:id="rId46"/>
    <p:sldId id="953" r:id="rId47"/>
    <p:sldId id="954" r:id="rId48"/>
    <p:sldId id="955" r:id="rId49"/>
    <p:sldId id="956" r:id="rId50"/>
    <p:sldId id="957" r:id="rId51"/>
    <p:sldId id="958" r:id="rId52"/>
    <p:sldId id="1002" r:id="rId53"/>
    <p:sldId id="959" r:id="rId54"/>
    <p:sldId id="960" r:id="rId55"/>
    <p:sldId id="966" r:id="rId56"/>
    <p:sldId id="967" r:id="rId57"/>
    <p:sldId id="968" r:id="rId58"/>
    <p:sldId id="970" r:id="rId59"/>
    <p:sldId id="969" r:id="rId60"/>
    <p:sldId id="977" r:id="rId61"/>
    <p:sldId id="976" r:id="rId62"/>
    <p:sldId id="973" r:id="rId63"/>
    <p:sldId id="974" r:id="rId64"/>
    <p:sldId id="975" r:id="rId65"/>
    <p:sldId id="972" r:id="rId66"/>
    <p:sldId id="962" r:id="rId67"/>
    <p:sldId id="971" r:id="rId68"/>
    <p:sldId id="990" r:id="rId69"/>
    <p:sldId id="964" r:id="rId70"/>
    <p:sldId id="965" r:id="rId71"/>
    <p:sldId id="978" r:id="rId72"/>
    <p:sldId id="979" r:id="rId73"/>
    <p:sldId id="949" r:id="rId74"/>
    <p:sldId id="992" r:id="rId75"/>
    <p:sldId id="993" r:id="rId76"/>
    <p:sldId id="994" r:id="rId77"/>
    <p:sldId id="995" r:id="rId78"/>
    <p:sldId id="996" r:id="rId79"/>
    <p:sldId id="997" r:id="rId80"/>
    <p:sldId id="998" r:id="rId81"/>
    <p:sldId id="999" r:id="rId82"/>
    <p:sldId id="1000" r:id="rId83"/>
    <p:sldId id="991" r:id="rId84"/>
    <p:sldId id="1004" r:id="rId85"/>
    <p:sldId id="1005" r:id="rId86"/>
    <p:sldId id="1006" r:id="rId87"/>
    <p:sldId id="1039" r:id="rId88"/>
    <p:sldId id="1035" r:id="rId89"/>
    <p:sldId id="1038" r:id="rId90"/>
    <p:sldId id="1036" r:id="rId91"/>
    <p:sldId id="1037" r:id="rId92"/>
    <p:sldId id="1034" r:id="rId93"/>
    <p:sldId id="1008" r:id="rId94"/>
    <p:sldId id="1009" r:id="rId95"/>
    <p:sldId id="1010" r:id="rId96"/>
    <p:sldId id="1011" r:id="rId97"/>
    <p:sldId id="1012" r:id="rId98"/>
    <p:sldId id="1031" r:id="rId99"/>
    <p:sldId id="1032" r:id="rId100"/>
    <p:sldId id="1026" r:id="rId101"/>
    <p:sldId id="1027" r:id="rId102"/>
    <p:sldId id="1028" r:id="rId103"/>
    <p:sldId id="1029" r:id="rId104"/>
    <p:sldId id="1025" r:id="rId105"/>
    <p:sldId id="1024" r:id="rId106"/>
    <p:sldId id="1022" r:id="rId107"/>
    <p:sldId id="1021" r:id="rId108"/>
    <p:sldId id="1033" r:id="rId109"/>
    <p:sldId id="1013" r:id="rId110"/>
    <p:sldId id="1016" r:id="rId111"/>
    <p:sldId id="1017" r:id="rId112"/>
    <p:sldId id="1018"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754"/>
    <a:srgbClr val="4B9859"/>
    <a:srgbClr val="417FBB"/>
    <a:srgbClr val="0068B7"/>
    <a:srgbClr val="184799"/>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3" autoAdjust="0"/>
    <p:restoredTop sz="71763" autoAdjust="0"/>
  </p:normalViewPr>
  <p:slideViewPr>
    <p:cSldViewPr snapToGrid="0" showGuides="1">
      <p:cViewPr varScale="1">
        <p:scale>
          <a:sx n="85" d="100"/>
          <a:sy n="85" d="100"/>
        </p:scale>
        <p:origin x="208" y="1192"/>
      </p:cViewPr>
      <p:guideLst>
        <p:guide orient="horz" pos="2863"/>
        <p:guide pos="415"/>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zh-CN" altLang="en-US" dirty="0"/>
              <a:t>序列标注，词性标注和命名实体识别。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词性标注器通常使用三种信息来源：让我们考虑消除句子“</a:t>
            </a:r>
            <a:r>
              <a:rPr lang="en-US" altLang="zh-CN" dirty="0"/>
              <a:t>Janet will back the bill”</a:t>
            </a:r>
            <a:r>
              <a:rPr lang="zh-CN" altLang="en-US" dirty="0"/>
              <a:t>中的词的歧义。</a:t>
            </a:r>
            <a:endParaRPr lang="en-US" altLang="zh-CN" dirty="0"/>
          </a:p>
          <a:p>
            <a:endParaRPr lang="en-US" altLang="zh-CN" dirty="0"/>
          </a:p>
          <a:p>
            <a:r>
              <a:rPr lang="zh-CN" altLang="en-US" b="0" i="0" dirty="0">
                <a:solidFill>
                  <a:srgbClr val="374151"/>
                </a:solidFill>
                <a:effectLst/>
                <a:latin typeface="Söhne"/>
              </a:rPr>
              <a:t>语言学上的形态学 </a:t>
            </a:r>
            <a:r>
              <a:rPr lang="en-US" altLang="zh-CN" b="0" i="0" dirty="0">
                <a:solidFill>
                  <a:srgbClr val="374151"/>
                </a:solidFill>
                <a:effectLst/>
                <a:latin typeface="Söhne"/>
              </a:rPr>
              <a:t>(Morphology)</a:t>
            </a:r>
            <a:r>
              <a:rPr lang="zh-CN" altLang="en-US" b="0" i="0" dirty="0">
                <a:solidFill>
                  <a:srgbClr val="374151"/>
                </a:solidFill>
                <a:effectLst/>
                <a:latin typeface="Söhne"/>
              </a:rPr>
              <a:t>：这个概念涉及研究词汇单位（词）的内部结构</a:t>
            </a:r>
            <a:endParaRPr lang="en-US" altLang="zh-CN" dirty="0"/>
          </a:p>
          <a:p>
            <a:endParaRPr lang="en-US" altLang="zh-CN" dirty="0"/>
          </a:p>
          <a:p>
            <a:pPr marL="228600" indent="-228600">
              <a:buAutoNum type="arabicPeriod"/>
            </a:pPr>
            <a:r>
              <a:rPr lang="zh-CN" altLang="en-US" dirty="0"/>
              <a:t>一个来源是具有该标签的单词的先验概率； 所以“</a:t>
            </a:r>
            <a:r>
              <a:rPr lang="en-US" altLang="zh-CN" dirty="0"/>
              <a:t>will”</a:t>
            </a:r>
            <a:r>
              <a:rPr lang="zh-CN" altLang="en-US" dirty="0"/>
              <a:t>这个词通常是一个</a:t>
            </a:r>
            <a:r>
              <a:rPr lang="en-US" altLang="zh-CN" dirty="0"/>
              <a:t>AUX</a:t>
            </a:r>
            <a:r>
              <a:rPr lang="zh-CN" altLang="en-US" dirty="0"/>
              <a:t>，不太常见的是名词（比如“意志坚定的人”）或动词。 </a:t>
            </a:r>
            <a:endParaRPr lang="en-US" altLang="zh-CN" dirty="0"/>
          </a:p>
          <a:p>
            <a:pPr marL="228600" indent="-228600">
              <a:buAutoNum type="arabicPeriod"/>
            </a:pPr>
            <a:r>
              <a:rPr lang="zh-CN" altLang="en-US" dirty="0"/>
              <a:t>另一个来源是相邻的单词。 “</a:t>
            </a:r>
            <a:r>
              <a:rPr lang="en-US" altLang="zh-CN" dirty="0"/>
              <a:t>the”</a:t>
            </a:r>
            <a:r>
              <a:rPr lang="zh-CN" altLang="en-US" dirty="0"/>
              <a:t>通常在形容词和名词之前，而不是动词之前。 最后是单词本身的构成； </a:t>
            </a:r>
            <a:endParaRPr lang="en-US" altLang="zh-CN" dirty="0"/>
          </a:p>
          <a:p>
            <a:pPr marL="228600" indent="-228600">
              <a:buAutoNum type="arabicPeriod"/>
            </a:pPr>
            <a:r>
              <a:rPr lang="zh-CN" altLang="en-US" dirty="0"/>
              <a:t>词态和词形：前缀“</a:t>
            </a:r>
            <a:r>
              <a:rPr lang="en-US" altLang="zh-CN" dirty="0"/>
              <a:t>un”</a:t>
            </a:r>
            <a:r>
              <a:rPr lang="zh-CN" altLang="en-US" dirty="0"/>
              <a:t>通常表示形容词，后缀“</a:t>
            </a:r>
            <a:r>
              <a:rPr lang="en-US" altLang="zh-CN" dirty="0" err="1"/>
              <a:t>ly</a:t>
            </a:r>
            <a:r>
              <a:rPr lang="en-US" altLang="zh-CN" dirty="0"/>
              <a:t>”</a:t>
            </a:r>
            <a:r>
              <a:rPr lang="zh-CN" altLang="en-US" dirty="0"/>
              <a:t>几乎总是副词，大写是一个强烈的暗示词专有名词。</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11</a:t>
            </a:fld>
            <a:endParaRPr lang="zh-CN" altLang="en-US"/>
          </a:p>
        </p:txBody>
      </p:sp>
    </p:spTree>
    <p:extLst>
      <p:ext uri="{BB962C8B-B14F-4D97-AF65-F5344CB8AC3E}">
        <p14:creationId xmlns:p14="http://schemas.microsoft.com/office/powerpoint/2010/main" val="132187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POS</a:t>
            </a:r>
            <a:r>
              <a:rPr lang="zh-CN" altLang="en-US" dirty="0"/>
              <a:t>标记的标准算法有哪些呢？目前有四大类，</a:t>
            </a:r>
            <a:endParaRPr lang="en-US" altLang="zh-CN" dirty="0"/>
          </a:p>
          <a:p>
            <a:pPr marL="228600" indent="-228600">
              <a:buAutoNum type="arabicPeriod"/>
            </a:pPr>
            <a:r>
              <a:rPr lang="zh-CN" altLang="en-US" dirty="0"/>
              <a:t>隐马尔可夫模型</a:t>
            </a:r>
            <a:endParaRPr lang="en-US" altLang="zh-CN" dirty="0"/>
          </a:p>
          <a:p>
            <a:pPr marL="228600" indent="-228600">
              <a:buAutoNum type="arabicPeriod"/>
            </a:pPr>
            <a:r>
              <a:rPr lang="zh-CN" altLang="en-US" dirty="0"/>
              <a:t>条件随机场 </a:t>
            </a:r>
            <a:r>
              <a:rPr lang="en-US" altLang="zh-CN" dirty="0"/>
              <a:t>(CRF)/</a:t>
            </a:r>
            <a:r>
              <a:rPr lang="zh-CN" altLang="en-US" dirty="0"/>
              <a:t>最大熵马尔可夫模型 </a:t>
            </a:r>
            <a:r>
              <a:rPr lang="en-US" altLang="zh-CN" dirty="0"/>
              <a:t>(MEMM)</a:t>
            </a:r>
          </a:p>
          <a:p>
            <a:pPr marL="228600" indent="-228600">
              <a:buAutoNum type="arabicPeriod"/>
            </a:pPr>
            <a:r>
              <a:rPr lang="zh-CN" altLang="en-US" dirty="0"/>
              <a:t>神经序列模型（</a:t>
            </a:r>
            <a:r>
              <a:rPr lang="en-US" altLang="zh-CN" dirty="0"/>
              <a:t>RNN </a:t>
            </a:r>
            <a:r>
              <a:rPr lang="zh-CN" altLang="en-US" dirty="0"/>
              <a:t>或 </a:t>
            </a:r>
            <a:r>
              <a:rPr lang="en-US" altLang="zh-CN" dirty="0"/>
              <a:t>Transformer</a:t>
            </a:r>
            <a:r>
              <a:rPr lang="zh-CN" altLang="en-US" dirty="0"/>
              <a:t>）</a:t>
            </a:r>
            <a:endParaRPr lang="en-US" altLang="zh-CN" dirty="0"/>
          </a:p>
          <a:p>
            <a:pPr marL="228600" indent="-228600">
              <a:buAutoNum type="arabicPeriod"/>
            </a:pPr>
            <a:r>
              <a:rPr lang="zh-CN" altLang="en-US" dirty="0"/>
              <a:t>大型语言模型（如 </a:t>
            </a:r>
            <a:r>
              <a:rPr lang="en-US" altLang="zh-CN" dirty="0"/>
              <a:t>BERT</a:t>
            </a:r>
            <a:r>
              <a:rPr lang="zh-CN" altLang="en-US" dirty="0"/>
              <a:t>），经过微调</a:t>
            </a:r>
            <a:endParaRPr lang="en-US" altLang="zh-CN" dirty="0"/>
          </a:p>
          <a:p>
            <a:endParaRPr lang="en-US" altLang="zh-CN" dirty="0"/>
          </a:p>
          <a:p>
            <a:r>
              <a:rPr lang="zh-CN" altLang="en-US" dirty="0"/>
              <a:t>所有这些方法都需要有人工标记的训练集，所有方法的性能都差不多（</a:t>
            </a:r>
            <a:r>
              <a:rPr lang="en-US" altLang="zh-CN" dirty="0"/>
              <a:t>97% </a:t>
            </a:r>
            <a:r>
              <a:rPr lang="zh-CN" altLang="en-US" dirty="0"/>
              <a:t>的英语）。</a:t>
            </a:r>
            <a:endParaRPr lang="en-US" altLang="zh-CN" dirty="0"/>
          </a:p>
          <a:p>
            <a:endParaRPr lang="en-US" altLang="zh-CN" dirty="0"/>
          </a:p>
          <a:p>
            <a:r>
              <a:rPr lang="zh-CN" altLang="en-US" dirty="0"/>
              <a:t>我们讨论过的三种重要信息来源：隐马尔科夫模型</a:t>
            </a:r>
            <a:r>
              <a:rPr lang="en-US" altLang="zh-CN" dirty="0"/>
              <a:t>HMM</a:t>
            </a:r>
            <a:r>
              <a:rPr lang="zh-CN" altLang="en-US" dirty="0"/>
              <a:t>和条件随机场</a:t>
            </a:r>
            <a:r>
              <a:rPr lang="en-US" altLang="zh-CN" dirty="0"/>
              <a:t>CRF </a:t>
            </a:r>
            <a:r>
              <a:rPr lang="zh-CN" altLang="en-US" dirty="0"/>
              <a:t>通过人为创建的特征：</a:t>
            </a:r>
            <a:r>
              <a:rPr lang="en-US" altLang="zh-CN" dirty="0"/>
              <a:t>HMM </a:t>
            </a:r>
            <a:r>
              <a:rPr lang="zh-CN" altLang="en-US" dirty="0"/>
              <a:t>和 </a:t>
            </a:r>
            <a:r>
              <a:rPr lang="en-US" altLang="zh-CN" dirty="0"/>
              <a:t>CRF</a:t>
            </a:r>
            <a:r>
              <a:rPr lang="zh-CN" altLang="en-US" dirty="0"/>
              <a:t>，或者可以通过表示学习：神经 </a:t>
            </a:r>
            <a:r>
              <a:rPr lang="en-US" altLang="zh-CN" dirty="0"/>
              <a:t>LMs</a:t>
            </a:r>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12</a:t>
            </a:fld>
            <a:endParaRPr lang="zh-CN" altLang="en-US"/>
          </a:p>
        </p:txBody>
      </p:sp>
    </p:spTree>
    <p:extLst>
      <p:ext uri="{BB962C8B-B14F-4D97-AF65-F5344CB8AC3E}">
        <p14:creationId xmlns:p14="http://schemas.microsoft.com/office/powerpoint/2010/main" val="390022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我的婶婶的开罐器能打开一个大桶。</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84533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词性（</a:t>
            </a:r>
            <a:r>
              <a:rPr lang="en-US" b="0" i="0" dirty="0">
                <a:solidFill>
                  <a:srgbClr val="374151"/>
                </a:solidFill>
                <a:effectLst/>
                <a:latin typeface="Söhne"/>
              </a:rPr>
              <a:t>Part of Speech）</a:t>
            </a:r>
            <a:r>
              <a:rPr lang="zh-CN" altLang="en-US" b="0" i="0" dirty="0">
                <a:solidFill>
                  <a:srgbClr val="374151"/>
                </a:solidFill>
                <a:effectLst/>
                <a:latin typeface="Söhne"/>
              </a:rPr>
              <a:t>是英语语法中的一个概念，用于描述单词在句子中的功能和分类。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16</a:t>
            </a:fld>
            <a:endParaRPr lang="zh-CN" altLang="en-US"/>
          </a:p>
        </p:txBody>
      </p:sp>
    </p:spTree>
    <p:extLst>
      <p:ext uri="{BB962C8B-B14F-4D97-AF65-F5344CB8AC3E}">
        <p14:creationId xmlns:p14="http://schemas.microsoft.com/office/powerpoint/2010/main" val="2214596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什么是命名实体？粗略地说，命名实体是可以用专有名称引用的任何事物：一个人、一个位置、一个组织。</a:t>
            </a:r>
            <a:endParaRPr lang="en-US" altLang="zh-CN" dirty="0"/>
          </a:p>
          <a:p>
            <a:endParaRPr lang="en-US" altLang="zh-CN" dirty="0"/>
          </a:p>
          <a:p>
            <a:r>
              <a:rPr lang="zh-CN" altLang="en-US" dirty="0"/>
              <a:t>虽然词性通常分配给单个单词或词素，但专有名称通常是一个完整的多词短语，例如名称“</a:t>
            </a:r>
            <a:r>
              <a:rPr lang="en-US" altLang="zh-CN" dirty="0"/>
              <a:t>Marie Curie”</a:t>
            </a:r>
            <a:r>
              <a:rPr lang="zh-CN" altLang="en-US" dirty="0"/>
              <a:t>、位置“纽约市”或组织“斯坦福大学”</a:t>
            </a:r>
            <a:r>
              <a:rPr lang="en-US" altLang="zh-CN" dirty="0"/>
              <a:t>, </a:t>
            </a:r>
            <a:r>
              <a:rPr lang="zh-CN" altLang="en-US" dirty="0"/>
              <a:t>或者地缘政治实体，巴尔迪莫。所以，词性标注可以告诉我们，专有名词的语法属性。但是从语义的角度来看，这些专有名词指的是不同种类的实体。</a:t>
            </a:r>
            <a:endParaRPr lang="en-US" altLang="zh-CN" dirty="0"/>
          </a:p>
          <a:p>
            <a:endParaRPr lang="en-US" altLang="zh-CN" dirty="0"/>
          </a:p>
          <a:p>
            <a:r>
              <a:rPr lang="zh-CN" altLang="en-US" dirty="0"/>
              <a:t>命名实体还可以扩展到不是实体的事物，包括日期、时间和其他类型的时间表达式，甚至是价格等数字表达式。</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1894148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5F6368"/>
                </a:solidFill>
                <a:effectLst/>
                <a:latin typeface="Roboto" panose="02000000000000000000" pitchFamily="2" charset="0"/>
              </a:rPr>
              <a:t>Geo-Political Entity</a:t>
            </a:r>
          </a:p>
          <a:p>
            <a:endParaRPr lang="en-US" altLang="zh-CN" b="1" i="0" dirty="0">
              <a:solidFill>
                <a:srgbClr val="5F6368"/>
              </a:solidFill>
              <a:effectLst/>
              <a:latin typeface="Roboto" panose="02000000000000000000" pitchFamily="2" charset="0"/>
            </a:endParaRPr>
          </a:p>
          <a:p>
            <a:r>
              <a:rPr lang="zh-CN" altLang="en-US" dirty="0"/>
              <a:t>命名实体识别通常比词性标注更难，为什么？</a:t>
            </a:r>
            <a:endParaRPr lang="en-US" altLang="zh-CN" dirty="0"/>
          </a:p>
          <a:p>
            <a:endParaRPr lang="en-US" altLang="zh-CN" dirty="0"/>
          </a:p>
          <a:p>
            <a:r>
              <a:rPr lang="zh-CN" altLang="en-US" dirty="0"/>
              <a:t>因为词性标注没有分词问题，因为每个单词都有一个标签，但是命名实体识别的任务是找到并标注文本的跨度，由于分割跨度的模糊性而困难； 我们需要决定什么是实体，什么不是，以及边界在哪里。实际上，文本中只有少部分单词都会被命名为实体。</a:t>
            </a:r>
            <a:endParaRPr lang="en-US" altLang="zh-CN" dirty="0"/>
          </a:p>
          <a:p>
            <a:endParaRPr lang="en-US" altLang="zh-CN" dirty="0"/>
          </a:p>
          <a:p>
            <a:r>
              <a:rPr lang="zh-CN" altLang="en-US" dirty="0"/>
              <a:t>另一个困难是由类型模糊造成的，华盛顿这个名字可以指代教育家 </a:t>
            </a:r>
            <a:r>
              <a:rPr lang="en-US" altLang="zh-CN" dirty="0"/>
              <a:t>Booker T Washington</a:t>
            </a:r>
            <a:r>
              <a:rPr lang="zh-CN" altLang="en-US" dirty="0"/>
              <a:t>、运动队、地点或地缘政治实体。</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1925310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对于像 </a:t>
            </a:r>
            <a:r>
              <a:rPr lang="en-US" altLang="zh-CN" dirty="0"/>
              <a:t>NER </a:t>
            </a:r>
            <a:r>
              <a:rPr lang="zh-CN" altLang="en-US" dirty="0"/>
              <a:t>这样的跨度识别问题，序列标记的标准方法是 </a:t>
            </a:r>
            <a:r>
              <a:rPr lang="en-US" altLang="zh-CN" dirty="0"/>
              <a:t>BIO </a:t>
            </a:r>
            <a:r>
              <a:rPr lang="zh-CN" altLang="en-US" dirty="0"/>
              <a:t>标记（</a:t>
            </a:r>
            <a:r>
              <a:rPr lang="en-US" altLang="zh-CN" dirty="0"/>
              <a:t>Ramshaw </a:t>
            </a:r>
            <a:r>
              <a:rPr lang="zh-CN" altLang="en-US" dirty="0"/>
              <a:t>和 </a:t>
            </a:r>
            <a:r>
              <a:rPr lang="en-US" altLang="zh-CN" dirty="0"/>
              <a:t>Marcus</a:t>
            </a:r>
            <a:r>
              <a:rPr lang="zh-CN" altLang="en-US" dirty="0"/>
              <a:t>，</a:t>
            </a:r>
            <a:r>
              <a:rPr lang="en-US" altLang="zh-CN" dirty="0"/>
              <a:t>1995</a:t>
            </a:r>
            <a:r>
              <a:rPr lang="zh-CN" altLang="en-US" dirty="0"/>
              <a:t>）。 </a:t>
            </a:r>
            <a:endParaRPr lang="en-US" altLang="zh-CN" dirty="0"/>
          </a:p>
          <a:p>
            <a:endParaRPr lang="en-US" altLang="zh-CN" dirty="0"/>
          </a:p>
          <a:p>
            <a:r>
              <a:rPr lang="zh-CN" altLang="en-US" dirty="0"/>
              <a:t>这是一种允许我们通过捕获边界和命名实体类型的标签将 </a:t>
            </a:r>
            <a:r>
              <a:rPr lang="en-US" altLang="zh-CN" dirty="0"/>
              <a:t>NER </a:t>
            </a:r>
            <a:r>
              <a:rPr lang="zh-CN" altLang="en-US" dirty="0"/>
              <a:t>视为逐字序列标记任务的方法。 考虑以下句子：</a:t>
            </a:r>
            <a:endParaRPr lang="en-US" altLang="zh-CN" dirty="0"/>
          </a:p>
          <a:p>
            <a:endParaRPr lang="en-US" altLang="zh-CN" dirty="0"/>
          </a:p>
          <a:p>
            <a:endParaRPr lang="en-US" altLang="zh-CN" dirty="0"/>
          </a:p>
          <a:p>
            <a:r>
              <a:rPr lang="en-US" altLang="zh-CN" dirty="0"/>
              <a:t>Jane </a:t>
            </a:r>
            <a:r>
              <a:rPr lang="en-US" altLang="zh-CN" b="0" i="0" dirty="0">
                <a:solidFill>
                  <a:srgbClr val="333333"/>
                </a:solidFill>
                <a:effectLst/>
                <a:latin typeface="Arial" panose="020B0604020202020204" pitchFamily="34" charset="0"/>
              </a:rPr>
              <a:t>[</a:t>
            </a:r>
            <a:r>
              <a:rPr lang="en-US" altLang="zh-CN" b="0" i="0" dirty="0" err="1">
                <a:solidFill>
                  <a:srgbClr val="333333"/>
                </a:solidFill>
                <a:effectLst/>
                <a:latin typeface="Arial" panose="020B0604020202020204" pitchFamily="34" charset="0"/>
              </a:rPr>
              <a:t>vilɑnˈwɛvə</a:t>
            </a:r>
            <a:r>
              <a:rPr lang="en-US" altLang="zh-CN" b="0" i="0" dirty="0">
                <a:solidFill>
                  <a:srgbClr val="333333"/>
                </a:solidFill>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23</a:t>
            </a:fld>
            <a:endParaRPr lang="zh-CN" altLang="en-US"/>
          </a:p>
        </p:txBody>
      </p:sp>
    </p:spTree>
    <p:extLst>
      <p:ext uri="{BB962C8B-B14F-4D97-AF65-F5344CB8AC3E}">
        <p14:creationId xmlns:p14="http://schemas.microsoft.com/office/powerpoint/2010/main" val="316165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它是如何工作的？ 在 </a:t>
            </a:r>
            <a:r>
              <a:rPr lang="en-US" altLang="zh-CN" dirty="0"/>
              <a:t>BIO </a:t>
            </a:r>
            <a:r>
              <a:rPr lang="zh-CN" altLang="en-US" dirty="0"/>
              <a:t>标记中，我们用标签 </a:t>
            </a:r>
            <a:r>
              <a:rPr lang="en-US" altLang="zh-CN" dirty="0"/>
              <a:t>B </a:t>
            </a:r>
            <a:r>
              <a:rPr lang="zh-CN" altLang="en-US" dirty="0"/>
              <a:t>标记任何以感兴趣范围开始的标记，出现在范围内的标记用 </a:t>
            </a:r>
            <a:r>
              <a:rPr lang="en-US" altLang="zh-CN" dirty="0"/>
              <a:t>I </a:t>
            </a:r>
            <a:r>
              <a:rPr lang="zh-CN" altLang="en-US" dirty="0"/>
              <a:t>标记，任何感兴趣范围之外的任何标记都标记为 </a:t>
            </a:r>
            <a:r>
              <a:rPr lang="en-US" altLang="zh-CN" dirty="0"/>
              <a:t>O</a:t>
            </a:r>
            <a:r>
              <a:rPr lang="zh-CN" altLang="en-US" dirty="0"/>
              <a:t>。</a:t>
            </a:r>
            <a:endParaRPr lang="en-US" altLang="zh-CN" dirty="0"/>
          </a:p>
          <a:p>
            <a:endParaRPr lang="en-US" altLang="zh-CN" dirty="0"/>
          </a:p>
          <a:p>
            <a:r>
              <a:rPr lang="zh-CN" altLang="en-US" dirty="0"/>
              <a:t>虽然只有一个 </a:t>
            </a:r>
            <a:r>
              <a:rPr lang="en-US" altLang="zh-CN" dirty="0"/>
              <a:t>O </a:t>
            </a:r>
            <a:r>
              <a:rPr lang="zh-CN" altLang="en-US" dirty="0"/>
              <a:t>标记 ，我们将为每个命名实体类提供不同的 </a:t>
            </a:r>
            <a:r>
              <a:rPr lang="en-US" altLang="zh-CN" dirty="0"/>
              <a:t>B </a:t>
            </a:r>
            <a:r>
              <a:rPr lang="zh-CN" altLang="en-US" dirty="0"/>
              <a:t>和 </a:t>
            </a:r>
            <a:r>
              <a:rPr lang="en-US" altLang="zh-CN" dirty="0"/>
              <a:t>I </a:t>
            </a:r>
            <a:r>
              <a:rPr lang="zh-CN" altLang="en-US" dirty="0"/>
              <a:t>标记。 因此标签的数量是 </a:t>
            </a:r>
            <a:r>
              <a:rPr lang="en-US" altLang="zh-CN" dirty="0"/>
              <a:t>2n + 1 </a:t>
            </a:r>
            <a:r>
              <a:rPr lang="zh-CN" altLang="en-US" dirty="0"/>
              <a:t>个标签，其中 </a:t>
            </a:r>
            <a:r>
              <a:rPr lang="en-US" altLang="zh-CN" dirty="0"/>
              <a:t>n </a:t>
            </a:r>
            <a:r>
              <a:rPr lang="zh-CN" altLang="en-US" dirty="0"/>
              <a:t>是实体类型的数量。</a:t>
            </a:r>
            <a:endParaRPr lang="en-US" altLang="zh-CN" dirty="0"/>
          </a:p>
          <a:p>
            <a:endParaRPr lang="en-US" altLang="zh-CN" dirty="0"/>
          </a:p>
          <a:p>
            <a:r>
              <a:rPr lang="en-US" altLang="zh-CN" dirty="0"/>
              <a:t>BIO </a:t>
            </a:r>
            <a:r>
              <a:rPr lang="zh-CN" altLang="en-US" dirty="0"/>
              <a:t>标记的优点是我们可以用与词性标记相同的简单序列建模方式来表示任务：为每个输入词 </a:t>
            </a:r>
            <a:r>
              <a:rPr lang="en-US" altLang="zh-CN" dirty="0"/>
              <a:t>xi </a:t>
            </a:r>
            <a:r>
              <a:rPr lang="zh-CN" altLang="en-US" dirty="0"/>
              <a:t>分配一个标签 </a:t>
            </a:r>
            <a:r>
              <a:rPr lang="en-US" altLang="zh-CN" dirty="0" err="1"/>
              <a:t>yi</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 </a:t>
            </a:r>
            <a:r>
              <a:rPr lang="zh-CN" altLang="en-US" dirty="0"/>
              <a:t>是标记开始，</a:t>
            </a:r>
            <a:r>
              <a:rPr lang="en-US" altLang="zh-CN" dirty="0"/>
              <a:t>I</a:t>
            </a:r>
            <a:r>
              <a:rPr lang="zh-CN" altLang="en-US" dirty="0"/>
              <a:t>是标记在实体内，</a:t>
            </a:r>
            <a:r>
              <a:rPr lang="en-US" altLang="zh-CN" dirty="0"/>
              <a:t>O</a:t>
            </a:r>
            <a:r>
              <a:rPr lang="zh-CN" altLang="en-US" dirty="0"/>
              <a:t>是表示不是实体。这样，命名实体识别就是变成了词性标注的一样的问题。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24</a:t>
            </a:fld>
            <a:endParaRPr lang="zh-CN" altLang="en-US"/>
          </a:p>
        </p:txBody>
      </p:sp>
    </p:spTree>
    <p:extLst>
      <p:ext uri="{BB962C8B-B14F-4D97-AF65-F5344CB8AC3E}">
        <p14:creationId xmlns:p14="http://schemas.microsoft.com/office/powerpoint/2010/main" val="107694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有一些 </a:t>
            </a:r>
            <a:r>
              <a:rPr lang="en-US" altLang="zh-CN" dirty="0"/>
              <a:t>BIO </a:t>
            </a:r>
            <a:r>
              <a:rPr lang="zh-CN" altLang="en-US" dirty="0"/>
              <a:t>标记的变体，其中没有 </a:t>
            </a:r>
            <a:r>
              <a:rPr lang="en-US" altLang="zh-CN" dirty="0"/>
              <a:t>B </a:t>
            </a:r>
            <a:r>
              <a:rPr lang="zh-CN" altLang="en-US" dirty="0"/>
              <a:t>标记，或者我们添加了 </a:t>
            </a:r>
            <a:r>
              <a:rPr lang="en-US" altLang="zh-CN" dirty="0"/>
              <a:t>End </a:t>
            </a:r>
            <a:r>
              <a:rPr lang="zh-CN" altLang="en-US" dirty="0"/>
              <a:t>标记，或者为单个单词添加了 </a:t>
            </a:r>
            <a:r>
              <a:rPr lang="en-US" altLang="zh-CN" dirty="0"/>
              <a:t>Single </a:t>
            </a:r>
            <a:r>
              <a:rPr lang="zh-CN" altLang="en-US" dirty="0"/>
              <a:t>标记</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25</a:t>
            </a:fld>
            <a:endParaRPr lang="zh-CN" altLang="en-US"/>
          </a:p>
        </p:txBody>
      </p:sp>
    </p:spTree>
    <p:extLst>
      <p:ext uri="{BB962C8B-B14F-4D97-AF65-F5344CB8AC3E}">
        <p14:creationId xmlns:p14="http://schemas.microsoft.com/office/powerpoint/2010/main" val="3997780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与词性标注一样，命名实体识别是通过有监督的机器学习完成的，其中我们有一个人工标记的训练集，其中一些文本用命名实体标签进行标记。 我们可以使用经典的 </a:t>
            </a:r>
            <a:r>
              <a:rPr lang="en-US" altLang="zh-CN" dirty="0"/>
              <a:t>ML </a:t>
            </a:r>
            <a:r>
              <a:rPr lang="zh-CN" altLang="en-US" dirty="0"/>
              <a:t>算法，如 </a:t>
            </a:r>
            <a:r>
              <a:rPr lang="en-US" altLang="zh-CN" dirty="0"/>
              <a:t>HMM </a:t>
            </a:r>
            <a:r>
              <a:rPr lang="zh-CN" altLang="en-US" dirty="0"/>
              <a:t>或 </a:t>
            </a:r>
            <a:r>
              <a:rPr lang="en-US" altLang="zh-CN" dirty="0"/>
              <a:t>CRF</a:t>
            </a:r>
            <a:r>
              <a:rPr lang="zh-CN" altLang="en-US" dirty="0"/>
              <a:t>，或神经模型。</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26</a:t>
            </a:fld>
            <a:endParaRPr lang="zh-CN" altLang="en-US"/>
          </a:p>
        </p:txBody>
      </p:sp>
    </p:spTree>
    <p:extLst>
      <p:ext uri="{BB962C8B-B14F-4D97-AF65-F5344CB8AC3E}">
        <p14:creationId xmlns:p14="http://schemas.microsoft.com/office/powerpoint/2010/main" val="1911301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词性（</a:t>
            </a:r>
            <a:r>
              <a:rPr lang="en-US" b="0" i="0" dirty="0">
                <a:solidFill>
                  <a:srgbClr val="374151"/>
                </a:solidFill>
                <a:effectLst/>
                <a:latin typeface="Söhne"/>
              </a:rPr>
              <a:t>Part of Speech）</a:t>
            </a:r>
            <a:r>
              <a:rPr lang="zh-CN" altLang="en-US" b="0" i="0" dirty="0">
                <a:solidFill>
                  <a:srgbClr val="374151"/>
                </a:solidFill>
                <a:effectLst/>
                <a:latin typeface="Söhne"/>
              </a:rPr>
              <a:t>是英语语法中的一个概念，用于描述单词在句子中的功能和分类。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我们刚才看到，词性标注和命名实体识别的算法都一样的。自然语言处理的很多问题所应对的对象都是序列化的，比如字符、单词、短语， 一行一行的读入，或者是一句一句的处理。</a:t>
            </a:r>
            <a:endParaRPr lang="en-US" altLang="zh-CN" dirty="0"/>
          </a:p>
          <a:p>
            <a:endParaRPr lang="en-US" altLang="zh-CN" dirty="0"/>
          </a:p>
          <a:p>
            <a:r>
              <a:rPr lang="zh-CN" altLang="en-US" dirty="0"/>
              <a:t>我们说的词性标注就是一个序列化问题，给定一个句子，我们为每一个英文单词都打上标记。比如，第一个是动词，然后是名词，介词，冠词，名词，介词，名词，这样从左到右，一个接着一个。</a:t>
            </a:r>
          </a:p>
          <a:p>
            <a:endParaRPr lang="en-US" altLang="zh-CN" dirty="0"/>
          </a:p>
          <a:p>
            <a:r>
              <a:rPr lang="zh-CN" altLang="en-US" dirty="0"/>
              <a:t>命名实体识别也是序列化问题，同样可以用类似的方法从左到右完成标注。这里，我们使用了</a:t>
            </a:r>
            <a:r>
              <a:rPr lang="en-US" altLang="zh-CN" dirty="0"/>
              <a:t>IO</a:t>
            </a:r>
            <a:r>
              <a:rPr lang="zh-CN" altLang="en-US" dirty="0"/>
              <a:t>的标记规范。找出一个个名字。</a:t>
            </a:r>
          </a:p>
          <a:p>
            <a:endParaRPr lang="en-US" altLang="zh-CN" dirty="0"/>
          </a:p>
          <a:p>
            <a:r>
              <a:rPr lang="zh-CN" altLang="en-US" dirty="0"/>
              <a:t>对于中文来说，中文分词就是一个序列化标注的任务。它的标注过程可以使用</a:t>
            </a:r>
            <a:r>
              <a:rPr lang="en-US" altLang="zh-CN" dirty="0"/>
              <a:t>BI</a:t>
            </a:r>
            <a:r>
              <a:rPr lang="zh-CN" altLang="en-US" dirty="0"/>
              <a:t>系统来完成。我们从左到右进行，从第一个词而，开始，它可以进行切分，然后再继续。每一个</a:t>
            </a:r>
            <a:r>
              <a:rPr lang="en-US" altLang="zh-CN" dirty="0"/>
              <a:t>B</a:t>
            </a:r>
            <a:r>
              <a:rPr lang="zh-CN" altLang="en-US" dirty="0"/>
              <a:t>，都表示这是一个新的开始。那么，我们每次给当前所处理的对象进行决策的过程，如果使用了之前的决定信息，这样的任务，我们认为是一个序列化标注的任务。</a:t>
            </a:r>
            <a:endParaRPr lang="en-US" altLang="zh-CN" dirty="0"/>
          </a:p>
          <a:p>
            <a:endParaRPr lang="en-US" altLang="zh-CN" dirty="0"/>
          </a:p>
          <a:p>
            <a:r>
              <a:rPr lang="zh-CN" altLang="zh-CN" sz="1800" dirty="0">
                <a:effectLst/>
                <a:latin typeface="Calibri" panose="020F0502020204030204" pitchFamily="34" charset="0"/>
                <a:ea typeface="DengXian" panose="02010600030101010101" pitchFamily="2" charset="-122"/>
                <a:cs typeface="Times New Roman" panose="02020603050405020304" pitchFamily="18" charset="0"/>
              </a:rPr>
              <a:t>这里的这个例子，我们可以看成是在对话系统中，进行问答的切分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27</a:t>
            </a:fld>
            <a:endParaRPr lang="zh-CN" altLang="en-US"/>
          </a:p>
        </p:txBody>
      </p:sp>
    </p:spTree>
    <p:extLst>
      <p:ext uri="{BB962C8B-B14F-4D97-AF65-F5344CB8AC3E}">
        <p14:creationId xmlns:p14="http://schemas.microsoft.com/office/powerpoint/2010/main" val="142492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28</a:t>
            </a:fld>
            <a:endParaRPr lang="zh-CN" altLang="en-US"/>
          </a:p>
        </p:txBody>
      </p:sp>
    </p:spTree>
    <p:extLst>
      <p:ext uri="{BB962C8B-B14F-4D97-AF65-F5344CB8AC3E}">
        <p14:creationId xmlns:p14="http://schemas.microsoft.com/office/powerpoint/2010/main" val="823873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这是一个马尔科夫链的例子。假设，我们每一个状态的取值都有下雨和晴天两种。那么，初始的状态分布是，晴天。</a:t>
            </a:r>
          </a:p>
          <a:p>
            <a:endParaRPr lang="en-US" altLang="zh-CN" dirty="0"/>
          </a:p>
          <a:p>
            <a:r>
              <a:rPr lang="zh-CN" altLang="en-US" dirty="0"/>
              <a:t>我们有条件概率表，就是给定前一个时刻的状态，到下一个时刻状态时的转移概率。</a:t>
            </a:r>
          </a:p>
          <a:p>
            <a:endParaRPr lang="en-US" altLang="zh-CN" dirty="0"/>
          </a:p>
          <a:p>
            <a:r>
              <a:rPr lang="zh-CN" altLang="en-US" dirty="0"/>
              <a:t>这个转移有不同的表示形式。</a:t>
            </a:r>
          </a:p>
          <a:p>
            <a:endParaRPr lang="en-US" altLang="zh-CN" dirty="0"/>
          </a:p>
          <a:p>
            <a:r>
              <a:rPr lang="zh-CN" altLang="en-US" dirty="0"/>
              <a:t>第一种，条件概率表。有前序状态和后序状态，每个状态两个变量取值。于是，我们就有了</a:t>
            </a:r>
            <a:r>
              <a:rPr lang="en-US" altLang="zh-CN" dirty="0"/>
              <a:t>2</a:t>
            </a:r>
            <a:r>
              <a:rPr lang="zh-CN" altLang="en-US" dirty="0"/>
              <a:t>乘以</a:t>
            </a:r>
            <a:r>
              <a:rPr lang="en-US" altLang="zh-CN" dirty="0"/>
              <a:t>2</a:t>
            </a:r>
            <a:r>
              <a:rPr lang="zh-CN" altLang="en-US" dirty="0"/>
              <a:t>，四个概率值。要注意的是，给定了当前的状态，它到下一个状态不同变量值的概率加和为</a:t>
            </a:r>
            <a:r>
              <a:rPr lang="en-US" altLang="zh-CN" dirty="0"/>
              <a:t>1</a:t>
            </a:r>
            <a:r>
              <a:rPr lang="zh-CN" altLang="en-US" dirty="0"/>
              <a:t>。</a:t>
            </a:r>
          </a:p>
          <a:p>
            <a:endParaRPr lang="en-US" altLang="zh-CN" dirty="0"/>
          </a:p>
          <a:p>
            <a:r>
              <a:rPr lang="zh-CN" altLang="en-US" dirty="0"/>
              <a:t>那么第二种表示方法，是状态转移图。每一个接电代表一个变量，变量之间通过弧线的形式连接，上面的概率表示从一个变量取值转移到另外一个变量取值时的概率。</a:t>
            </a:r>
          </a:p>
          <a:p>
            <a:endParaRPr lang="en-US" altLang="zh-CN" dirty="0"/>
          </a:p>
          <a:p>
            <a:r>
              <a:rPr lang="zh-CN" altLang="en-US" dirty="0"/>
              <a:t>同样，从一个节点往外的所有的概率值的加和为</a:t>
            </a:r>
            <a:r>
              <a:rPr lang="en-US" altLang="zh-CN" dirty="0"/>
              <a:t>1.</a:t>
            </a:r>
            <a:r>
              <a:rPr lang="zh-CN" altLang="en-US" dirty="0"/>
              <a:t>这个表示方式，实际上是我们前一页看到的那个链式表示进行进行状态坍塌之后的情况。</a:t>
            </a:r>
          </a:p>
          <a:p>
            <a:endParaRPr lang="en-US" altLang="zh-CN" dirty="0"/>
          </a:p>
          <a:p>
            <a:r>
              <a:rPr lang="zh-CN" altLang="en-US" dirty="0"/>
              <a:t>第三种表示形式，就是状态进化图。在每一个时刻，它都把状态进行完全展开。</a:t>
            </a:r>
          </a:p>
          <a:p>
            <a:endParaRPr lang="en-US" altLang="zh-CN" dirty="0"/>
          </a:p>
          <a:p>
            <a:r>
              <a:rPr lang="zh-CN" altLang="en-US" dirty="0"/>
              <a:t>通过这样的一种表示，我们可以更直观的去理解，状态变化之间的概率分布的变化。</a:t>
            </a:r>
          </a:p>
          <a:p>
            <a:endParaRPr lang="en-US" altLang="zh-CN" dirty="0"/>
          </a:p>
          <a:p>
            <a:r>
              <a:rPr lang="zh-CN" altLang="en-US" dirty="0"/>
              <a:t>特别是当我们要进行置信值计算的时候，它的作用会非常明显。</a:t>
            </a:r>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1314567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在词性标注和命名实体识别任务当中，我们有一些观察到的单词，词组序列。</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反观我们的马尔可夫模型，它只有状态变量，不能利用这些观察到的序列。处理观察和状态（标签）之间的关系，也没有办法直接处理。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所以，我们需要一个更复杂一点的模型，来同时对单词序列，也就是观察到的序列和对应的状态同时建模。</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45496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34</a:t>
            </a:fld>
            <a:endParaRPr lang="zh-CN" altLang="en-US"/>
          </a:p>
        </p:txBody>
      </p:sp>
    </p:spTree>
    <p:extLst>
      <p:ext uri="{BB962C8B-B14F-4D97-AF65-F5344CB8AC3E}">
        <p14:creationId xmlns:p14="http://schemas.microsoft.com/office/powerpoint/2010/main" val="1264429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为什么叫</a:t>
            </a:r>
            <a:r>
              <a:rPr lang="zh-CN" altLang="en-US" b="1" dirty="0"/>
              <a:t>隐马尔可夫模型</a:t>
            </a:r>
            <a:r>
              <a:rPr lang="zh-CN" altLang="en-US" dirty="0"/>
              <a:t>呢？在许多情况下，我们感兴趣的事件是隐藏的：我们不能够直接的观察这些事件。</a:t>
            </a:r>
          </a:p>
          <a:p>
            <a:endParaRPr lang="en-US" altLang="zh-CN" dirty="0"/>
          </a:p>
          <a:p>
            <a:r>
              <a:rPr lang="zh-CN" altLang="en-US" dirty="0"/>
              <a:t>例如，在词性标注任务中：我们能够看到一个单词序列，并且想从单词序列中推断出单词的词性标签。但是，这些词的词性标签本身是隐藏的，因为它们没有被观察到。</a:t>
            </a:r>
            <a:endParaRPr lang="en-US" altLang="zh-CN" dirty="0"/>
          </a:p>
          <a:p>
            <a:endParaRPr lang="en-US" altLang="zh-CN" dirty="0"/>
          </a:p>
          <a:p>
            <a:r>
              <a:rPr lang="zh-CN" altLang="en-US" b="0" dirty="0"/>
              <a:t>隐马尔可夫模型可以帮助我们，基于观察到的事件，例如单词列表来构建一个概率模型，并推测隐含事件，例如单词的词性标签</a:t>
            </a:r>
            <a:r>
              <a:rPr lang="en-US" altLang="zh-CN" b="0" dirty="0"/>
              <a:t>.</a:t>
            </a:r>
            <a:endParaRPr lang="zh-CN" altLang="en-US" b="0" dirty="0"/>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4068148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38</a:t>
            </a:fld>
            <a:endParaRPr lang="zh-CN" altLang="en-US"/>
          </a:p>
        </p:txBody>
      </p:sp>
    </p:spTree>
    <p:extLst>
      <p:ext uri="{BB962C8B-B14F-4D97-AF65-F5344CB8AC3E}">
        <p14:creationId xmlns:p14="http://schemas.microsoft.com/office/powerpoint/2010/main" val="3038470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chemeClr val="tx1"/>
                </a:solidFill>
                <a:effectLst/>
                <a:latin typeface="+mn-lt"/>
              </a:rPr>
              <a:t>一个隐马尔科夫模型应该有三个关键问题来刻画。</a:t>
            </a:r>
            <a:endParaRPr lang="en-US" altLang="zh-CN" b="0" i="0" dirty="0">
              <a:solidFill>
                <a:schemeClr val="tx1"/>
              </a:solidFill>
              <a:effectLst/>
              <a:latin typeface="+mn-lt"/>
            </a:endParaRPr>
          </a:p>
          <a:p>
            <a:pPr marL="228600" indent="-228600">
              <a:buAutoNum type="arabicPeriod"/>
            </a:pPr>
            <a:r>
              <a:rPr lang="zh-CN" altLang="en-US" b="0" i="0" dirty="0">
                <a:solidFill>
                  <a:srgbClr val="202122"/>
                </a:solidFill>
                <a:effectLst/>
                <a:latin typeface="Arial" panose="020B0604020202020204" pitchFamily="34" charset="0"/>
              </a:rPr>
              <a:t>预测似然性：得到一组观察值，我们如何计算观察值</a:t>
            </a:r>
            <a:r>
              <a:rPr lang="en-US" altLang="zh-CN" b="0" i="0" dirty="0">
                <a:solidFill>
                  <a:srgbClr val="202122"/>
                </a:solidFill>
                <a:effectLst/>
                <a:latin typeface="Arial" panose="020B0604020202020204" pitchFamily="34" charset="0"/>
              </a:rPr>
              <a:t>Q</a:t>
            </a:r>
            <a:r>
              <a:rPr lang="zh-CN" altLang="en-US" b="0" i="0" dirty="0">
                <a:solidFill>
                  <a:srgbClr val="202122"/>
                </a:solidFill>
                <a:effectLst/>
                <a:latin typeface="Arial" panose="020B0604020202020204" pitchFamily="34" charset="0"/>
              </a:rPr>
              <a:t>的似然性。那么，我们为什么要计算它呢？已知模型参数和某一特定输出序列，求最后时刻各个隐含状态</a:t>
            </a:r>
            <a:r>
              <a:rPr lang="en-US" altLang="zh-CN" b="0" i="0" dirty="0" err="1">
                <a:solidFill>
                  <a:srgbClr val="202122"/>
                </a:solidFill>
                <a:effectLst/>
                <a:latin typeface="Arial" panose="020B0604020202020204" pitchFamily="34" charset="0"/>
              </a:rPr>
              <a:t>q_t</a:t>
            </a:r>
            <a:r>
              <a:rPr lang="zh-CN" altLang="en-US" b="0" i="0" dirty="0">
                <a:solidFill>
                  <a:srgbClr val="202122"/>
                </a:solidFill>
                <a:effectLst/>
                <a:latin typeface="Arial" panose="020B0604020202020204" pitchFamily="34" charset="0"/>
              </a:rPr>
              <a:t>的概率分布。也就是说，我们不知道</a:t>
            </a:r>
            <a:r>
              <a:rPr lang="en-US" altLang="zh-CN" b="0" i="0" dirty="0">
                <a:solidFill>
                  <a:srgbClr val="202122"/>
                </a:solidFill>
                <a:effectLst/>
                <a:latin typeface="Arial" panose="020B0604020202020204" pitchFamily="34" charset="0"/>
              </a:rPr>
              <a:t>P(o_1,o_2,o_3,o_t,q_1,q_2,…</a:t>
            </a:r>
            <a:r>
              <a:rPr lang="en-US" altLang="zh-CN" b="0" i="0" dirty="0" err="1">
                <a:solidFill>
                  <a:srgbClr val="202122"/>
                </a:solidFill>
                <a:effectLst/>
                <a:latin typeface="Arial" panose="020B0604020202020204" pitchFamily="34" charset="0"/>
              </a:rPr>
              <a:t>q_t</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，但是我们可以先计算</a:t>
            </a:r>
            <a:r>
              <a:rPr lang="en-US" altLang="zh-CN" b="0" i="0" dirty="0">
                <a:solidFill>
                  <a:srgbClr val="202122"/>
                </a:solidFill>
                <a:effectLst/>
                <a:latin typeface="Arial" panose="020B0604020202020204" pitchFamily="34" charset="0"/>
              </a:rPr>
              <a:t>P(o_1,o_2,o_3,o_t, </a:t>
            </a:r>
            <a:r>
              <a:rPr lang="en-US" altLang="zh-CN" b="0" i="0" dirty="0" err="1">
                <a:solidFill>
                  <a:srgbClr val="202122"/>
                </a:solidFill>
                <a:effectLst/>
                <a:latin typeface="Arial" panose="020B0604020202020204" pitchFamily="34" charset="0"/>
              </a:rPr>
              <a:t>q_t</a:t>
            </a:r>
            <a:r>
              <a:rPr lang="en-US" altLang="zh-CN" b="0" i="0" dirty="0">
                <a:solidFill>
                  <a:srgbClr val="202122"/>
                </a:solidFill>
                <a:effectLst/>
                <a:latin typeface="Arial" panose="020B0604020202020204" pitchFamily="34" charset="0"/>
              </a:rPr>
              <a:t>)</a:t>
            </a:r>
            <a:endParaRPr lang="en-US" altLang="zh-CN" b="0" i="0" dirty="0">
              <a:solidFill>
                <a:schemeClr val="tx1"/>
              </a:solidFill>
              <a:effectLst/>
              <a:latin typeface="+mn-lt"/>
            </a:endParaRPr>
          </a:p>
          <a:p>
            <a:pPr marL="228600" indent="-228600">
              <a:buAutoNum type="arabicPeriod"/>
            </a:pPr>
            <a:r>
              <a:rPr lang="zh-CN" altLang="en-US" b="0" i="0" dirty="0">
                <a:solidFill>
                  <a:srgbClr val="202122"/>
                </a:solidFill>
                <a:effectLst/>
                <a:latin typeface="Arial" panose="020B0604020202020204" pitchFamily="34" charset="0"/>
              </a:rPr>
              <a:t>解码操作，已知模型参数转移概率矩阵</a:t>
            </a:r>
            <a:r>
              <a:rPr lang="en-US" altLang="zh-CN" b="0" i="0" dirty="0">
                <a:solidFill>
                  <a:srgbClr val="202122"/>
                </a:solidFill>
                <a:effectLst/>
                <a:latin typeface="Arial" panose="020B0604020202020204" pitchFamily="34" charset="0"/>
              </a:rPr>
              <a:t>A</a:t>
            </a:r>
            <a:r>
              <a:rPr lang="zh-CN" altLang="en-US" b="0" i="0" dirty="0">
                <a:solidFill>
                  <a:srgbClr val="202122"/>
                </a:solidFill>
                <a:effectLst/>
                <a:latin typeface="Arial" panose="020B0604020202020204" pitchFamily="34" charset="0"/>
              </a:rPr>
              <a:t>和输出概率矩阵</a:t>
            </a:r>
            <a:r>
              <a:rPr lang="en-US" altLang="zh-CN" b="0" i="0" dirty="0">
                <a:solidFill>
                  <a:srgbClr val="202122"/>
                </a:solidFill>
                <a:effectLst/>
                <a:latin typeface="Arial" panose="020B0604020202020204" pitchFamily="34" charset="0"/>
              </a:rPr>
              <a:t>B</a:t>
            </a:r>
            <a:r>
              <a:rPr lang="zh-CN" altLang="en-US" b="0" i="0" dirty="0">
                <a:solidFill>
                  <a:srgbClr val="202122"/>
                </a:solidFill>
                <a:effectLst/>
                <a:latin typeface="Arial" panose="020B0604020202020204" pitchFamily="34" charset="0"/>
              </a:rPr>
              <a:t>，寻找最可能的能产生某一特定输出序列的隐含状态的序列。</a:t>
            </a:r>
            <a:endParaRPr lang="en-US" altLang="zh-CN" b="0" i="0" dirty="0">
              <a:solidFill>
                <a:srgbClr val="202122"/>
              </a:solidFill>
              <a:effectLst/>
              <a:latin typeface="Arial" panose="020B0604020202020204" pitchFamily="34" charset="0"/>
            </a:endParaRPr>
          </a:p>
          <a:p>
            <a:pPr marL="228600" indent="-228600">
              <a:buAutoNum type="arabicPeriod"/>
            </a:pPr>
            <a:r>
              <a:rPr lang="zh-CN" altLang="en-US" b="0" i="0" dirty="0">
                <a:solidFill>
                  <a:srgbClr val="202122"/>
                </a:solidFill>
                <a:effectLst/>
                <a:latin typeface="Arial" panose="020B0604020202020204" pitchFamily="34" charset="0"/>
              </a:rPr>
              <a:t>模型训练，第三个关键问题</a:t>
            </a:r>
            <a:endParaRPr lang="en-US" altLang="zh-CN" b="0" i="0" dirty="0">
              <a:solidFill>
                <a:srgbClr val="202122"/>
              </a:solidFill>
              <a:effectLst/>
              <a:latin typeface="Arial" panose="020B0604020202020204" pitchFamily="34"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39</a:t>
            </a:fld>
            <a:endParaRPr lang="zh-CN" altLang="en-US"/>
          </a:p>
        </p:txBody>
      </p:sp>
    </p:spTree>
    <p:extLst>
      <p:ext uri="{BB962C8B-B14F-4D97-AF65-F5344CB8AC3E}">
        <p14:creationId xmlns:p14="http://schemas.microsoft.com/office/powerpoint/2010/main" val="2966034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下面，我们通过一个具体的例子，来看看</a:t>
            </a:r>
            <a:r>
              <a:rPr lang="en-US" altLang="zh-CN" dirty="0"/>
              <a:t>HMM</a:t>
            </a:r>
            <a:r>
              <a:rPr lang="zh-CN" altLang="en-US" dirty="0"/>
              <a:t>里面的三个关键问题。</a:t>
            </a:r>
            <a:endParaRPr lang="en-US" altLang="zh-CN" dirty="0"/>
          </a:p>
          <a:p>
            <a:endParaRPr lang="en-US" altLang="zh-CN" dirty="0"/>
          </a:p>
          <a:p>
            <a:r>
              <a:rPr lang="zh-CN" altLang="en-US" dirty="0"/>
              <a:t>假设你是一个活在</a:t>
            </a:r>
            <a:r>
              <a:rPr lang="en-US" altLang="zh-CN" dirty="0"/>
              <a:t>2800</a:t>
            </a:r>
            <a:r>
              <a:rPr lang="zh-CN" altLang="en-US" dirty="0"/>
              <a:t>年的一位气象学家，你想研究全球变暖问题。你想研究上海这个城市的气候问题，但是，你无法找到</a:t>
            </a:r>
            <a:r>
              <a:rPr lang="en-US" altLang="zh-CN" dirty="0"/>
              <a:t>2021</a:t>
            </a:r>
            <a:r>
              <a:rPr lang="zh-CN" altLang="en-US" dirty="0"/>
              <a:t>年夏天关于上海的气候记录。</a:t>
            </a:r>
            <a:endParaRPr lang="en-US" altLang="zh-CN" dirty="0"/>
          </a:p>
          <a:p>
            <a:endParaRPr lang="en-US" altLang="zh-CN" dirty="0"/>
          </a:p>
          <a:p>
            <a:r>
              <a:rPr lang="zh-CN" altLang="en-US" dirty="0"/>
              <a:t>但是你找到了一个周小明的人日记本，上面详细记录了他每一天吃了多少冰激凌。我们的目标是使用日记记录的吃的冰激凌的数目来预测</a:t>
            </a:r>
            <a:r>
              <a:rPr lang="en-US" altLang="zh-CN" dirty="0"/>
              <a:t>2021</a:t>
            </a:r>
            <a:r>
              <a:rPr lang="zh-CN" altLang="en-US" dirty="0"/>
              <a:t>年夏天上海的每一天的温度。</a:t>
            </a:r>
            <a:endParaRPr lang="en-US" altLang="zh-CN" dirty="0"/>
          </a:p>
          <a:p>
            <a:endParaRPr lang="en-US" altLang="zh-CN" dirty="0"/>
          </a:p>
          <a:p>
            <a:r>
              <a:rPr lang="zh-CN" altLang="en-US" dirty="0"/>
              <a:t>为了简化这个问题，我们可以先解一个简单版本的：我们就假设上海只有冷和热这两个状态。我们有一些观察数据</a:t>
            </a:r>
            <a:r>
              <a:rPr lang="en-US" altLang="zh-CN" dirty="0"/>
              <a:t>O</a:t>
            </a:r>
            <a:r>
              <a:rPr lang="zh-CN" altLang="en-US" dirty="0"/>
              <a:t>，我们的目标就是预测每一天到底是冷还是热。</a:t>
            </a:r>
            <a:endParaRPr lang="en-US" altLang="zh-CN" dirty="0"/>
          </a:p>
          <a:p>
            <a:endParaRPr lang="en-US" altLang="zh-CN" dirty="0"/>
          </a:p>
          <a:p>
            <a:r>
              <a:rPr lang="en-US" altLang="zh-CN" dirty="0"/>
              <a:t>NEXT </a:t>
            </a:r>
            <a:r>
              <a:rPr lang="zh-CN" altLang="en-US" dirty="0"/>
              <a:t>这里的图展示给我们，的隐马尔科夫模型的状态转移图。我们有两个状态，初始概率是</a:t>
            </a:r>
            <a:r>
              <a:rPr lang="en-US" altLang="zh-CN" dirty="0"/>
              <a:t>pi=[.2,.8], </a:t>
            </a:r>
            <a:r>
              <a:rPr lang="zh-CN" altLang="en-US" dirty="0"/>
              <a:t>对应每一个状态的输出概率</a:t>
            </a:r>
            <a:r>
              <a:rPr lang="en-US" altLang="zh-CN" dirty="0"/>
              <a:t>B</a:t>
            </a:r>
            <a:r>
              <a:rPr lang="zh-CN" altLang="en-US" dirty="0"/>
              <a:t>定义是这样子的。这些实线对应的是转移矩阵</a:t>
            </a:r>
            <a:r>
              <a:rPr lang="en-US" altLang="zh-CN" dirty="0"/>
              <a:t>A</a:t>
            </a:r>
            <a:r>
              <a:rPr lang="zh-CN" altLang="en-US" dirty="0"/>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40</a:t>
            </a:fld>
            <a:endParaRPr lang="zh-CN" altLang="en-US"/>
          </a:p>
        </p:txBody>
      </p:sp>
    </p:spTree>
    <p:extLst>
      <p:ext uri="{BB962C8B-B14F-4D97-AF65-F5344CB8AC3E}">
        <p14:creationId xmlns:p14="http://schemas.microsoft.com/office/powerpoint/2010/main" val="1996140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41</a:t>
            </a:fld>
            <a:endParaRPr lang="zh-CN" altLang="en-US"/>
          </a:p>
        </p:txBody>
      </p:sp>
    </p:spTree>
    <p:extLst>
      <p:ext uri="{BB962C8B-B14F-4D97-AF65-F5344CB8AC3E}">
        <p14:creationId xmlns:p14="http://schemas.microsoft.com/office/powerpoint/2010/main" val="769662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词性分为两大类：封闭类和公开类。</a:t>
            </a:r>
            <a:endParaRPr lang="en-US" altLang="zh-CN" dirty="0"/>
          </a:p>
          <a:p>
            <a:endParaRPr lang="en-US" altLang="zh-CN" dirty="0"/>
          </a:p>
          <a:p>
            <a:r>
              <a:rPr lang="zh-CN" altLang="en-US" dirty="0"/>
              <a:t>封闭类单词：是具有相对固定成员资格的类，例如介词</a:t>
            </a:r>
            <a:r>
              <a:rPr lang="en-US" altLang="zh-CN" dirty="0"/>
              <a:t>——</a:t>
            </a:r>
            <a:r>
              <a:rPr lang="zh-CN" altLang="en-US" dirty="0"/>
              <a:t>很少创造新的介词。封闭类词通常是功能词，它们往往很短，经常出现，并且在语法中经常具有结构化用途。例如，限定词中的冠词，代词，以及介词。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相比之下，开放类单词名词（包括专有名词）、动词、形容词和副词，以及</a:t>
            </a:r>
            <a:r>
              <a:rPr lang="zh-CN" altLang="en-US" b="1" dirty="0"/>
              <a:t>较小的感叹词</a:t>
            </a:r>
            <a:r>
              <a:rPr lang="zh-CN" altLang="en-US" dirty="0"/>
              <a:t>。英语有五种，虽然不是每种语言都有。</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2551358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因为我们想设计一个统计模型，那么一个很重要的问题，就是搞清楚，给定我们的</a:t>
                </a:r>
                <a:r>
                  <a:rPr lang="en-US" altLang="zh-CN" dirty="0"/>
                  <a:t>HMM</a:t>
                </a:r>
                <a:r>
                  <a:rPr lang="zh-CN" altLang="en-US" dirty="0"/>
                  <a:t>模型</a:t>
                </a:r>
                <a:r>
                  <a:rPr lang="en-US" altLang="zh-CN" dirty="0"/>
                  <a:t>A B</a:t>
                </a:r>
                <a:r>
                  <a:rPr lang="zh-CN" altLang="en-US" dirty="0"/>
                  <a:t>，我们能够观察到一个特定输出序列</a:t>
                </a:r>
                <a:r>
                  <a:rPr lang="en-US" altLang="zh-CN" dirty="0"/>
                  <a:t>O</a:t>
                </a:r>
                <a:r>
                  <a:rPr lang="zh-CN" altLang="en-US" dirty="0"/>
                  <a:t>的可能性</a:t>
                </a:r>
                <a:r>
                  <a:rPr lang="en-US" altLang="zh-CN" dirty="0"/>
                  <a:t>P(O|A,B)</a:t>
                </a:r>
                <a:r>
                  <a:rPr lang="zh-CN" altLang="en-US" dirty="0"/>
                  <a:t>。</a:t>
                </a:r>
                <a:endParaRPr lang="en-US" altLang="zh-CN" dirty="0"/>
              </a:p>
              <a:p>
                <a:endParaRPr lang="en-US" altLang="zh-CN" dirty="0"/>
              </a:p>
              <a:p>
                <a:r>
                  <a:rPr lang="zh-CN" altLang="en-US" dirty="0"/>
                  <a:t>写：</a:t>
                </a:r>
                <a:r>
                  <a:rPr lang="en-US" altLang="zh-CN" dirty="0"/>
                  <a:t>P(O,Q|</a:t>
                </a:r>
                <a14:m>
                  <m:oMath xmlns:m="http://schemas.openxmlformats.org/officeDocument/2006/math">
                    <m:r>
                      <a:rPr lang="en-US" altLang="zh-CN" sz="1200" b="0" i="1" smtClean="0">
                        <a:latin typeface="Cambria Math" panose="02040503050406030204" pitchFamily="18" charset="0"/>
                      </a:rPr>
                      <m:t>𝜆</m:t>
                    </m:r>
                  </m:oMath>
                </a14:m>
                <a:r>
                  <a:rPr lang="en-US" altLang="zh-CN" dirty="0"/>
                  <a:t>) = </a:t>
                </a:r>
                <a14:m>
                  <m:oMath xmlns:m="http://schemas.openxmlformats.org/officeDocument/2006/math">
                    <m:r>
                      <a:rPr lang="en-US" altLang="zh-CN" sz="1200" b="0" i="1" smtClean="0">
                        <a:latin typeface="Cambria Math" panose="02040503050406030204" pitchFamily="18" charset="0"/>
                      </a:rPr>
                      <m:t>𝑃</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𝑂</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𝜆</m:t>
                    </m:r>
                    <m:r>
                      <a:rPr lang="en-US" altLang="zh-CN" sz="1200" b="0" i="1" smtClean="0">
                        <a:latin typeface="Cambria Math" panose="02040503050406030204" pitchFamily="18" charset="0"/>
                      </a:rPr>
                      <m:t>)</m:t>
                    </m:r>
                  </m:oMath>
                </a14:m>
                <a:r>
                  <a:rPr lang="en-US" altLang="zh-CN" sz="1200" b="0" dirty="0"/>
                  <a:t> </a:t>
                </a:r>
                <a14:m>
                  <m:oMath xmlns:m="http://schemas.openxmlformats.org/officeDocument/2006/math">
                    <m:r>
                      <a:rPr lang="en-US" altLang="zh-CN" sz="1200" b="0" i="1" smtClean="0">
                        <a:latin typeface="Cambria Math" panose="02040503050406030204" pitchFamily="18" charset="0"/>
                      </a:rPr>
                      <m:t>𝑃</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𝑂</m:t>
                        </m:r>
                      </m:e>
                      <m:e>
                        <m:r>
                          <a:rPr lang="en-US" altLang="zh-CN" sz="1200" b="0" i="1" smtClean="0">
                            <a:latin typeface="Cambria Math" panose="02040503050406030204" pitchFamily="18" charset="0"/>
                          </a:rPr>
                          <m:t>𝑄</m:t>
                        </m:r>
                      </m:e>
                    </m:d>
                  </m:oMath>
                </a14:m>
                <a:r>
                  <a:rPr lang="zh-CN" altLang="en-US" dirty="0"/>
                  <a:t>。</a:t>
                </a:r>
                <a14:m>
                  <m:oMath xmlns:m="http://schemas.openxmlformats.org/officeDocument/2006/math">
                    <m:r>
                      <a:rPr lang="en-US" altLang="zh-CN" sz="1200" b="0" i="1" smtClean="0">
                        <a:latin typeface="Cambria Math" panose="02040503050406030204" pitchFamily="18" charset="0"/>
                      </a:rPr>
                      <m:t>𝑃</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𝑂</m:t>
                        </m:r>
                      </m:e>
                    </m:d>
                    <m:r>
                      <a:rPr lang="en-US" altLang="zh-CN" sz="1200" b="0" i="1" smtClean="0">
                        <a:latin typeface="Cambria Math" panose="02040503050406030204" pitchFamily="18" charset="0"/>
                      </a:rPr>
                      <m:t>=</m:t>
                    </m:r>
                    <m:nary>
                      <m:naryPr>
                        <m:chr m:val="∑"/>
                        <m:supHide m:val="on"/>
                        <m:ctrlPr>
                          <a:rPr lang="en-US" altLang="zh-CN" sz="1200" b="0" i="1" smtClean="0">
                            <a:latin typeface="Cambria Math" panose="02040503050406030204" pitchFamily="18" charset="0"/>
                          </a:rPr>
                        </m:ctrlPr>
                      </m:naryPr>
                      <m:sub>
                        <m:r>
                          <m:rPr>
                            <m:sty m:val="p"/>
                            <m:brk m:alnAt="7"/>
                          </m:rPr>
                          <a:rPr lang="en-US" altLang="zh-CN" sz="1200" i="1">
                            <a:latin typeface="Cambria Math" panose="02040503050406030204" pitchFamily="18" charset="0"/>
                          </a:rPr>
                          <m:t>Q</m:t>
                        </m:r>
                      </m:sub>
                      <m:sup/>
                      <m:e>
                        <m:r>
                          <a:rPr lang="en-US" altLang="zh-CN" sz="1200" i="1">
                            <a:latin typeface="Cambria Math" panose="02040503050406030204" pitchFamily="18" charset="0"/>
                          </a:rPr>
                          <m:t>𝑃</m:t>
                        </m:r>
                        <m:d>
                          <m:dPr>
                            <m:ctrlPr>
                              <a:rPr lang="en-US" altLang="zh-CN" sz="1200" i="1">
                                <a:latin typeface="Cambria Math" panose="02040503050406030204" pitchFamily="18" charset="0"/>
                              </a:rPr>
                            </m:ctrlPr>
                          </m:dPr>
                          <m:e>
                            <m:r>
                              <a:rPr lang="en-US" altLang="zh-CN" sz="1200" i="1">
                                <a:latin typeface="Cambria Math" panose="02040503050406030204" pitchFamily="18" charset="0"/>
                              </a:rPr>
                              <m:t>𝑂</m:t>
                            </m:r>
                            <m:r>
                              <a:rPr lang="en-US" altLang="zh-CN" sz="1200" i="1">
                                <a:latin typeface="Cambria Math" panose="02040503050406030204" pitchFamily="18" charset="0"/>
                              </a:rPr>
                              <m:t>,</m:t>
                            </m:r>
                            <m:r>
                              <a:rPr lang="en-US" altLang="zh-CN" sz="1200" i="1">
                                <a:latin typeface="Cambria Math" panose="02040503050406030204" pitchFamily="18" charset="0"/>
                              </a:rPr>
                              <m:t>𝑄</m:t>
                            </m:r>
                          </m:e>
                        </m:d>
                      </m:e>
                    </m:nary>
                  </m:oMath>
                </a14:m>
                <a:endParaRPr lang="en-US" altLang="zh-CN" dirty="0"/>
              </a:p>
              <a:p>
                <a:endParaRPr lang="en-US" altLang="zh-CN" dirty="0"/>
              </a:p>
              <a:p>
                <a:r>
                  <a:rPr lang="zh-CN" altLang="en-US" dirty="0"/>
                  <a:t>那么怎么计算</a:t>
                </a:r>
                <a:r>
                  <a:rPr lang="en-US" altLang="zh-CN" dirty="0"/>
                  <a:t>P(O|Q)</a:t>
                </a:r>
                <a:r>
                  <a:rPr lang="zh-CN" altLang="en-US" dirty="0"/>
                  <a:t>，根据</a:t>
                </a:r>
                <a:r>
                  <a:rPr lang="en-US" altLang="zh-CN" dirty="0"/>
                  <a:t>O</a:t>
                </a:r>
                <a:r>
                  <a:rPr lang="zh-CN" altLang="en-US" dirty="0"/>
                  <a:t>和</a:t>
                </a:r>
                <a:r>
                  <a:rPr lang="en-US" altLang="zh-CN" dirty="0"/>
                  <a:t>Q</a:t>
                </a:r>
                <a:r>
                  <a:rPr lang="zh-CN" altLang="en-US" dirty="0"/>
                  <a:t>的定义，可以展开成第一个灯饰的形式，那么使用条件概率公式，我们可以进一步展开成第二个等式。</a:t>
                </a:r>
              </a:p>
              <a:p>
                <a:endParaRPr lang="en-CN" dirty="0"/>
              </a:p>
            </p:txBody>
          </p:sp>
        </mc:Choice>
        <mc:Fallback xmlns="">
          <p:sp>
            <p:nvSpPr>
              <p:cNvPr id="3" name="Notes Placeholder 2"/>
              <p:cNvSpPr>
                <a:spLocks noGrp="1"/>
              </p:cNvSpPr>
              <p:nvPr>
                <p:ph type="body" idx="1"/>
              </p:nvPr>
            </p:nvSpPr>
            <p:spPr/>
            <p:txBody>
              <a:bodyPr/>
              <a:lstStyle/>
              <a:p>
                <a:r>
                  <a:rPr lang="zh-CN" altLang="en-US" dirty="0"/>
                  <a:t>因为我们想设计一个统计模型，那么一个很重要的问题，就是搞清楚，给定我们的</a:t>
                </a:r>
                <a:r>
                  <a:rPr lang="en-US" altLang="zh-CN" dirty="0"/>
                  <a:t>HMM</a:t>
                </a:r>
                <a:r>
                  <a:rPr lang="zh-CN" altLang="en-US" dirty="0"/>
                  <a:t>模型</a:t>
                </a:r>
                <a:r>
                  <a:rPr lang="en-US" altLang="zh-CN" dirty="0"/>
                  <a:t>A B</a:t>
                </a:r>
                <a:r>
                  <a:rPr lang="zh-CN" altLang="en-US" dirty="0"/>
                  <a:t>，我们能够观察到一个特定输出序列</a:t>
                </a:r>
                <a:r>
                  <a:rPr lang="en-US" altLang="zh-CN" dirty="0"/>
                  <a:t>O</a:t>
                </a:r>
                <a:r>
                  <a:rPr lang="zh-CN" altLang="en-US" dirty="0"/>
                  <a:t>的可能性</a:t>
                </a:r>
                <a:r>
                  <a:rPr lang="en-US" altLang="zh-CN" dirty="0"/>
                  <a:t>P(O|A,B)</a:t>
                </a:r>
                <a:r>
                  <a:rPr lang="zh-CN" altLang="en-US" dirty="0"/>
                  <a:t>。</a:t>
                </a:r>
                <a:endParaRPr lang="en-US" altLang="zh-CN" dirty="0"/>
              </a:p>
              <a:p>
                <a:endParaRPr lang="en-US" altLang="zh-CN" dirty="0"/>
              </a:p>
              <a:p>
                <a:r>
                  <a:rPr lang="zh-CN" altLang="en-US" dirty="0"/>
                  <a:t>写：</a:t>
                </a:r>
                <a:r>
                  <a:rPr lang="en-US" altLang="zh-CN" dirty="0"/>
                  <a:t>P(O,Q|</a:t>
                </a:r>
                <a:r>
                  <a:rPr lang="en-US" altLang="zh-CN" sz="1200" b="0" i="0">
                    <a:latin typeface="Cambria Math" panose="02040503050406030204" pitchFamily="18" charset="0"/>
                  </a:rPr>
                  <a:t>𝜆</a:t>
                </a:r>
                <a:r>
                  <a:rPr lang="en-US" altLang="zh-CN" dirty="0"/>
                  <a:t>) = </a:t>
                </a:r>
                <a:r>
                  <a:rPr lang="en-US" altLang="zh-CN" sz="1200" b="0" i="0">
                    <a:latin typeface="Cambria Math" panose="02040503050406030204" pitchFamily="18" charset="0"/>
                  </a:rPr>
                  <a:t>𝑃(𝑂|𝜆)</a:t>
                </a:r>
                <a:r>
                  <a:rPr lang="en-US" altLang="zh-CN" sz="1200" b="0" dirty="0"/>
                  <a:t> </a:t>
                </a:r>
                <a:r>
                  <a:rPr lang="en-US" altLang="zh-CN" sz="1200" b="0" i="0">
                    <a:latin typeface="Cambria Math" panose="02040503050406030204" pitchFamily="18" charset="0"/>
                  </a:rPr>
                  <a:t>𝑃(𝑂│𝑄)</a:t>
                </a:r>
                <a:r>
                  <a:rPr lang="zh-CN" altLang="en-US" dirty="0"/>
                  <a:t>。</a:t>
                </a:r>
                <a:r>
                  <a:rPr lang="en-US" altLang="zh-CN" sz="1200" b="0" i="0">
                    <a:latin typeface="Cambria Math" panose="02040503050406030204" pitchFamily="18" charset="0"/>
                  </a:rPr>
                  <a:t>𝑃(𝑂)=∑_</a:t>
                </a:r>
                <a:r>
                  <a:rPr lang="en-US" altLang="zh-CN" sz="1200" i="0">
                    <a:latin typeface="Cambria Math" panose="02040503050406030204" pitchFamily="18" charset="0"/>
                  </a:rPr>
                  <a:t>Q▒𝑃(𝑂,𝑄) </a:t>
                </a:r>
                <a:endParaRPr lang="en-US" altLang="zh-CN" dirty="0"/>
              </a:p>
              <a:p>
                <a:endParaRPr lang="en-US" altLang="zh-CN" dirty="0"/>
              </a:p>
              <a:p>
                <a:r>
                  <a:rPr lang="zh-CN" altLang="en-US" dirty="0"/>
                  <a:t>那么怎么计算</a:t>
                </a:r>
                <a:r>
                  <a:rPr lang="en-US" altLang="zh-CN" dirty="0"/>
                  <a:t>P(O|Q)</a:t>
                </a:r>
                <a:r>
                  <a:rPr lang="zh-CN" altLang="en-US" dirty="0"/>
                  <a:t>，根据</a:t>
                </a:r>
                <a:r>
                  <a:rPr lang="en-US" altLang="zh-CN" dirty="0"/>
                  <a:t>O</a:t>
                </a:r>
                <a:r>
                  <a:rPr lang="zh-CN" altLang="en-US" dirty="0"/>
                  <a:t>和</a:t>
                </a:r>
                <a:r>
                  <a:rPr lang="en-US" altLang="zh-CN" dirty="0"/>
                  <a:t>Q</a:t>
                </a:r>
                <a:r>
                  <a:rPr lang="zh-CN" altLang="en-US" dirty="0"/>
                  <a:t>的定义，可以展开成第一个灯饰的形式，那么使用条件概率公式，我们可以进一步展开成第二个等式。</a:t>
                </a:r>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265451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好，那么来看一个具体的例子，假设给定了隐含状态序列</a:t>
            </a:r>
            <a:r>
              <a:rPr lang="en-US" altLang="zh-CN" dirty="0"/>
              <a:t>Q=[hot hot cold]</a:t>
            </a:r>
            <a:r>
              <a:rPr lang="zh-CN" altLang="en-US" dirty="0"/>
              <a:t>，我们有一组观察值</a:t>
            </a:r>
            <a:r>
              <a:rPr lang="en-US" altLang="zh-CN" dirty="0"/>
              <a:t>O=[3 1 3]</a:t>
            </a:r>
          </a:p>
          <a:p>
            <a:r>
              <a:rPr lang="zh-CN" altLang="en-US" dirty="0"/>
              <a:t>也就是把垂直的边相乘，就会得到这个前向条件概率。</a:t>
            </a:r>
            <a:endParaRPr lang="en-US" altLang="zh-CN" dirty="0"/>
          </a:p>
          <a:p>
            <a:endParaRPr lang="en-US" altLang="zh-CN" dirty="0"/>
          </a:p>
          <a:p>
            <a:r>
              <a:rPr lang="en-US" altLang="zh-CN" dirty="0"/>
              <a:t>.4 * .2 * .1 = 0.008</a:t>
            </a:r>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757599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2224427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这里面是一个具体的例子，就是把所有的边相乘，水平的有向边表示状态转移概率</a:t>
            </a:r>
            <a:endParaRPr lang="en-US" altLang="zh-CN" dirty="0"/>
          </a:p>
          <a:p>
            <a:endParaRPr lang="en-US" altLang="zh-CN" dirty="0"/>
          </a:p>
          <a:p>
            <a:r>
              <a:rPr lang="zh-CN" altLang="en-US" dirty="0"/>
              <a:t>如果我们假设开始时</a:t>
            </a:r>
            <a:r>
              <a:rPr lang="en-US" altLang="zh-CN" dirty="0"/>
              <a:t>hot</a:t>
            </a:r>
            <a:r>
              <a:rPr lang="zh-CN" altLang="en-US" dirty="0"/>
              <a:t>的时候，这个联合概率是</a:t>
            </a:r>
            <a:r>
              <a:rPr lang="en-US" altLang="zh-CN" dirty="0"/>
              <a:t>.6 * .6 * .4 * 0.008</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如果我们假设开始时</a:t>
            </a:r>
            <a:r>
              <a:rPr lang="en-US" altLang="zh-CN" dirty="0"/>
              <a:t>cold</a:t>
            </a:r>
            <a:r>
              <a:rPr lang="zh-CN" altLang="en-US" dirty="0"/>
              <a:t>的时候，这个联合概率是</a:t>
            </a:r>
            <a:r>
              <a:rPr lang="en-US" altLang="zh-CN" dirty="0"/>
              <a:t>.5 * .6 * .4 * 0.008</a:t>
            </a:r>
            <a:endParaRPr lang="zh-CN" altLang="en-US"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465875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好，我们来看看第一个尝试，看看里面有没有冗余。</a:t>
                </a:r>
                <a:endParaRPr lang="en-US" altLang="zh-CN" dirty="0"/>
              </a:p>
              <a:p>
                <a:endParaRPr lang="en-US" altLang="zh-CN" dirty="0"/>
              </a:p>
              <a:p>
                <a:r>
                  <a:rPr lang="zh-CN" altLang="en-US" dirty="0"/>
                  <a:t>我们把观察到</a:t>
                </a:r>
                <a:r>
                  <a:rPr lang="en-US" altLang="zh-CN" dirty="0"/>
                  <a:t>3</a:t>
                </a:r>
                <a:r>
                  <a:rPr lang="zh-CN" altLang="en-US" dirty="0"/>
                  <a:t>，并停留在</a:t>
                </a:r>
                <a:r>
                  <a:rPr lang="en-US" altLang="zh-CN" dirty="0"/>
                  <a:t>hot</a:t>
                </a:r>
                <a:r>
                  <a:rPr lang="zh-CN" altLang="en-US" dirty="0"/>
                  <a:t>状态的概率叫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h𝑜𝑡</m:t>
                    </m:r>
                    <m:r>
                      <a:rPr lang="en-US" altLang="zh-CN" sz="1200" b="0" i="1" smtClean="0">
                        <a:latin typeface="Cambria Math" panose="02040503050406030204" pitchFamily="18" charset="0"/>
                      </a:rPr>
                      <m:t>)</m:t>
                    </m:r>
                    <m:r>
                      <a:rPr lang="zh-CN" altLang="en-US" sz="1200" b="0" i="1" smtClean="0">
                        <a:latin typeface="Cambria Math" panose="02040503050406030204" pitchFamily="18" charset="0"/>
                      </a:rPr>
                      <m:t>。</m:t>
                    </m:r>
                  </m:oMath>
                </a14:m>
                <a:endParaRPr lang="en-US" altLang="zh-CN" dirty="0"/>
              </a:p>
              <a:p>
                <a:r>
                  <a:rPr lang="zh-CN" altLang="en-US" dirty="0"/>
                  <a:t>同样道理，我们可以把观察到</a:t>
                </a:r>
                <a:r>
                  <a:rPr lang="en-US" altLang="zh-CN" dirty="0"/>
                  <a:t>3</a:t>
                </a:r>
                <a:r>
                  <a:rPr lang="zh-CN" altLang="en-US" dirty="0"/>
                  <a:t>，并停留在</a:t>
                </a:r>
                <a:r>
                  <a:rPr lang="en-US" altLang="zh-CN" dirty="0"/>
                  <a:t>cold</a:t>
                </a:r>
                <a:r>
                  <a:rPr lang="zh-CN" altLang="en-US" dirty="0"/>
                  <a:t>的状态的概率叫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1</m:t>
                        </m:r>
                      </m:sub>
                    </m:sSub>
                    <m:r>
                      <a:rPr lang="en-US" altLang="zh-CN" sz="1200" b="0" i="1" smtClean="0">
                        <a:latin typeface="Cambria Math" panose="02040503050406030204" pitchFamily="18" charset="0"/>
                      </a:rPr>
                      <m:t>(</m:t>
                    </m:r>
                    <m:r>
                      <m:rPr>
                        <m:sty m:val="p"/>
                      </m:rPr>
                      <a:rPr lang="en-US" altLang="zh-CN" sz="1200" b="0" i="1" smtClean="0">
                        <a:latin typeface="Cambria Math" panose="02040503050406030204" pitchFamily="18" charset="0"/>
                      </a:rPr>
                      <m:t>cold</m:t>
                    </m:r>
                    <m:r>
                      <a:rPr lang="en-US" altLang="zh-CN" sz="1200" b="0" i="1" smtClean="0">
                        <a:latin typeface="Cambria Math" panose="02040503050406030204" pitchFamily="18" charset="0"/>
                      </a:rPr>
                      <m:t>)</m:t>
                    </m:r>
                  </m:oMath>
                </a14:m>
                <a:endParaRPr lang="zh-CN" altLang="en-US" dirty="0"/>
              </a:p>
              <a:p>
                <a:endParaRPr lang="en-CN" dirty="0"/>
              </a:p>
            </p:txBody>
          </p:sp>
        </mc:Choice>
        <mc:Fallback xmlns="">
          <p:sp>
            <p:nvSpPr>
              <p:cNvPr id="3" name="Notes Placeholder 2"/>
              <p:cNvSpPr>
                <a:spLocks noGrp="1"/>
              </p:cNvSpPr>
              <p:nvPr>
                <p:ph type="body" idx="1"/>
              </p:nvPr>
            </p:nvSpPr>
            <p:spPr/>
            <p:txBody>
              <a:bodyPr/>
              <a:lstStyle/>
              <a:p>
                <a:r>
                  <a:rPr lang="zh-CN" altLang="en-US" dirty="0"/>
                  <a:t>好，我们来看看第一个尝试，看看里面有没有冗余。</a:t>
                </a:r>
                <a:endParaRPr lang="en-US" altLang="zh-CN" dirty="0"/>
              </a:p>
              <a:p>
                <a:endParaRPr lang="en-US" altLang="zh-CN" dirty="0"/>
              </a:p>
              <a:p>
                <a:r>
                  <a:rPr lang="zh-CN" altLang="en-US" dirty="0"/>
                  <a:t>我们把观察到</a:t>
                </a:r>
                <a:r>
                  <a:rPr lang="en-US" altLang="zh-CN" dirty="0"/>
                  <a:t>3</a:t>
                </a:r>
                <a:r>
                  <a:rPr lang="zh-CN" altLang="en-US" dirty="0"/>
                  <a:t>，并停留在</a:t>
                </a:r>
                <a:r>
                  <a:rPr lang="en-US" altLang="zh-CN" dirty="0"/>
                  <a:t>hot</a:t>
                </a:r>
                <a:r>
                  <a:rPr lang="zh-CN" altLang="en-US" dirty="0"/>
                  <a:t>状态的概率叫</a:t>
                </a:r>
                <a:r>
                  <a:rPr lang="en-US" altLang="zh-CN" sz="1200" b="0" i="0">
                    <a:latin typeface="Cambria Math" panose="02040503050406030204" pitchFamily="18" charset="0"/>
                  </a:rPr>
                  <a:t>𝛼_1 (ℎ𝑜𝑡)</a:t>
                </a:r>
                <a:r>
                  <a:rPr lang="zh-CN" altLang="en-US" sz="1200" b="0" i="0">
                    <a:latin typeface="Cambria Math" panose="02040503050406030204" pitchFamily="18" charset="0"/>
                  </a:rPr>
                  <a:t>。</a:t>
                </a:r>
                <a:endParaRPr lang="en-US" altLang="zh-CN" dirty="0"/>
              </a:p>
              <a:p>
                <a:r>
                  <a:rPr lang="zh-CN" altLang="en-US" dirty="0"/>
                  <a:t>同样道理，我们可以把观察到</a:t>
                </a:r>
                <a:r>
                  <a:rPr lang="en-US" altLang="zh-CN" dirty="0"/>
                  <a:t>3</a:t>
                </a:r>
                <a:r>
                  <a:rPr lang="zh-CN" altLang="en-US" dirty="0"/>
                  <a:t>，并停留在</a:t>
                </a:r>
                <a:r>
                  <a:rPr lang="en-US" altLang="zh-CN" dirty="0"/>
                  <a:t>cold</a:t>
                </a:r>
                <a:r>
                  <a:rPr lang="zh-CN" altLang="en-US" dirty="0"/>
                  <a:t>的状态的概率叫</a:t>
                </a:r>
                <a:r>
                  <a:rPr lang="en-US" altLang="zh-CN" sz="1200" b="0" i="0">
                    <a:latin typeface="Cambria Math" panose="02040503050406030204" pitchFamily="18" charset="0"/>
                  </a:rPr>
                  <a:t>𝛼_1 (cold)</a:t>
                </a:r>
                <a:endParaRPr lang="zh-CN" altLang="en-US" dirty="0"/>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47</a:t>
            </a:fld>
            <a:endParaRPr lang="zh-CN" altLang="en-US"/>
          </a:p>
        </p:txBody>
      </p:sp>
    </p:spTree>
    <p:extLst>
      <p:ext uri="{BB962C8B-B14F-4D97-AF65-F5344CB8AC3E}">
        <p14:creationId xmlns:p14="http://schemas.microsoft.com/office/powerpoint/2010/main" val="1632873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那么当</a:t>
            </a:r>
            <a:r>
              <a:rPr lang="en-US" altLang="zh-CN" dirty="0"/>
              <a:t>T=2</a:t>
            </a:r>
            <a:r>
              <a:rPr lang="zh-CN" altLang="en-US" dirty="0"/>
              <a:t>时，我们就有这个联合概率分布。</a:t>
            </a:r>
            <a:endParaRPr lang="en-US" altLang="zh-CN" dirty="0"/>
          </a:p>
          <a:p>
            <a:endParaRPr lang="en-US" altLang="zh-CN" dirty="0"/>
          </a:p>
          <a:p>
            <a:r>
              <a:rPr lang="zh-CN" altLang="en-US" dirty="0"/>
              <a:t>首先，我们还是看看当观察到</a:t>
            </a:r>
            <a:r>
              <a:rPr lang="en-US" altLang="zh-CN" dirty="0"/>
              <a:t>3 1 </a:t>
            </a:r>
            <a:r>
              <a:rPr lang="zh-CN" altLang="en-US" dirty="0"/>
              <a:t>这个序列后，我们看看停留在</a:t>
            </a:r>
            <a:r>
              <a:rPr lang="en-US" altLang="zh-CN" dirty="0"/>
              <a:t>hot </a:t>
            </a:r>
            <a:r>
              <a:rPr lang="zh-CN" altLang="en-US" dirty="0"/>
              <a:t>这个状态的那些联合概率，以及</a:t>
            </a:r>
            <a:r>
              <a:rPr lang="en-US" altLang="zh-CN" dirty="0"/>
              <a:t>cold</a:t>
            </a:r>
            <a:r>
              <a:rPr lang="zh-CN" altLang="en-US" dirty="0"/>
              <a:t>这个状态的那些联合概率。</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677972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3361858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这里面就形成了，我们的前向算法。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我们先看一下具体的符合：</a:t>
                </a:r>
                <a:endParaRPr lang="en-US" altLang="zh-CN" dirty="0"/>
              </a:p>
              <a:p>
                <a:endParaRPr lang="en-US" altLang="zh-CN" dirty="0"/>
              </a:p>
              <a:p>
                <a:r>
                  <a:rPr lang="en-US" altLang="zh-CN" dirty="0" err="1"/>
                  <a:t>A_ij</a:t>
                </a:r>
                <a:r>
                  <a:rPr lang="en-US" altLang="zh-CN" dirty="0"/>
                  <a:t> </a:t>
                </a:r>
                <a:r>
                  <a:rPr lang="zh-CN" altLang="en-US" dirty="0"/>
                  <a:t>是我们的转移概率，</a:t>
                </a:r>
                <a:endParaRPr lang="en-US" altLang="zh-CN" dirty="0"/>
              </a:p>
              <a:p>
                <a:r>
                  <a:rPr lang="en-US" altLang="zh-CN" dirty="0" err="1"/>
                  <a:t>B_j</a:t>
                </a:r>
                <a:r>
                  <a:rPr lang="en-US" altLang="zh-CN" dirty="0"/>
                  <a:t>(</a:t>
                </a:r>
                <a:r>
                  <a:rPr lang="en-US" altLang="zh-CN" dirty="0" err="1"/>
                  <a:t>o_t</a:t>
                </a:r>
                <a:r>
                  <a:rPr lang="en-US" altLang="zh-CN" dirty="0"/>
                  <a:t>) </a:t>
                </a:r>
                <a:r>
                  <a:rPr lang="zh-CN" altLang="en-US" dirty="0"/>
                  <a:t>是我们的输出概率：给定当前状态𝑗，观察符号𝑜</a:t>
                </a:r>
                <a:r>
                  <a:rPr lang="en-US" altLang="zh-CN" dirty="0"/>
                  <a:t>_</a:t>
                </a:r>
                <a:r>
                  <a:rPr lang="zh-CN" altLang="en-US" dirty="0"/>
                  <a:t>𝑡的状态观察可能性。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前向算法的核心就是计算</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𝑡</m:t>
                        </m:r>
                      </m:sub>
                    </m:sSub>
                    <m:d>
                      <m:dPr>
                        <m:ctrlPr>
                          <a:rPr lang="en-US" altLang="zh-CN" sz="1200" b="0" i="1" smtClean="0">
                            <a:latin typeface="Cambria Math" panose="02040503050406030204" pitchFamily="18" charset="0"/>
                          </a:rPr>
                        </m:ctrlPr>
                      </m:dPr>
                      <m:e>
                        <m:r>
                          <m:rPr>
                            <m:sty m:val="p"/>
                          </m:rPr>
                          <a:rPr lang="en-US" altLang="zh-CN" sz="1200" b="0" i="1" smtClean="0">
                            <a:latin typeface="Cambria Math" panose="02040503050406030204" pitchFamily="18" charset="0"/>
                          </a:rPr>
                          <m:t>j</m:t>
                        </m:r>
                      </m:e>
                    </m:d>
                  </m:oMath>
                </a14:m>
                <a:r>
                  <a:rPr lang="zh-CN" altLang="en-US" dirty="0"/>
                  <a:t>。在看到前𝑡观察值后处于状态 𝑗 的概率概率，我们叫</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𝛼</m:t>
                        </m:r>
                      </m:e>
                      <m:sub>
                        <m:r>
                          <a:rPr lang="en-US" altLang="zh-CN" sz="1200" b="0" i="1" smtClean="0">
                            <a:latin typeface="Cambria Math" panose="02040503050406030204" pitchFamily="18" charset="0"/>
                          </a:rPr>
                          <m:t>𝑡</m:t>
                        </m:r>
                      </m:sub>
                    </m:sSub>
                    <m:d>
                      <m:dPr>
                        <m:ctrlPr>
                          <a:rPr lang="en-US" altLang="zh-CN" sz="1200" b="0" i="1" smtClean="0">
                            <a:latin typeface="Cambria Math" panose="02040503050406030204" pitchFamily="18" charset="0"/>
                          </a:rPr>
                        </m:ctrlPr>
                      </m:dPr>
                      <m:e>
                        <m:r>
                          <m:rPr>
                            <m:sty m:val="p"/>
                          </m:rPr>
                          <a:rPr lang="en-US" altLang="zh-CN" sz="1200" b="0" i="1" smtClean="0">
                            <a:latin typeface="Cambria Math" panose="02040503050406030204" pitchFamily="18" charset="0"/>
                          </a:rPr>
                          <m:t>j</m:t>
                        </m:r>
                      </m:e>
                    </m:d>
                  </m:oMath>
                </a14:m>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跟我们之前看到的最小编辑距离类似，使用一个表来存储中间值𝛼</a:t>
                </a:r>
                <a:r>
                  <a:rPr lang="en-US" altLang="zh-CN" dirty="0"/>
                  <a:t>_</a:t>
                </a:r>
                <a:r>
                  <a:rPr lang="zh-CN" altLang="en-US" dirty="0"/>
                  <a:t>𝑡 </a:t>
                </a:r>
                <a:r>
                  <a:rPr lang="en-US" altLang="zh-CN" dirty="0"/>
                  <a:t>(</a:t>
                </a:r>
                <a:r>
                  <a:rPr lang="zh-CN" altLang="en-US" dirty="0"/>
                  <a:t>𝑗</a:t>
                </a:r>
                <a:r>
                  <a:rPr lang="en-US" altLang="zh-CN" dirty="0"/>
                  <a:t>)</a:t>
                </a:r>
                <a:r>
                  <a:rPr lang="zh-CN" altLang="en-US" dirty="0"/>
                  <a:t>，在得到观察序列的时候，我们就可以构建这个表格。</a:t>
                </a:r>
                <a:endParaRPr lang="en-US" altLang="zh-CN" dirty="0"/>
              </a:p>
              <a:p>
                <a:endParaRPr lang="en-CN"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这里面就形成了，我们的前向算法。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我们先看一下具体的符合：</a:t>
                </a:r>
                <a:endParaRPr lang="en-US" altLang="zh-CN" dirty="0"/>
              </a:p>
              <a:p>
                <a:endParaRPr lang="en-US" altLang="zh-CN" dirty="0"/>
              </a:p>
              <a:p>
                <a:r>
                  <a:rPr lang="en-US" altLang="zh-CN" dirty="0" err="1"/>
                  <a:t>A_ij</a:t>
                </a:r>
                <a:r>
                  <a:rPr lang="en-US" altLang="zh-CN" dirty="0"/>
                  <a:t> </a:t>
                </a:r>
                <a:r>
                  <a:rPr lang="zh-CN" altLang="en-US" dirty="0"/>
                  <a:t>是我们的转移概率，</a:t>
                </a:r>
                <a:endParaRPr lang="en-US" altLang="zh-CN" dirty="0"/>
              </a:p>
              <a:p>
                <a:r>
                  <a:rPr lang="en-US" altLang="zh-CN" dirty="0" err="1"/>
                  <a:t>B_j</a:t>
                </a:r>
                <a:r>
                  <a:rPr lang="en-US" altLang="zh-CN" dirty="0"/>
                  <a:t>(</a:t>
                </a:r>
                <a:r>
                  <a:rPr lang="en-US" altLang="zh-CN" dirty="0" err="1"/>
                  <a:t>o_t</a:t>
                </a:r>
                <a:r>
                  <a:rPr lang="en-US" altLang="zh-CN" dirty="0"/>
                  <a:t>) </a:t>
                </a:r>
                <a:r>
                  <a:rPr lang="zh-CN" altLang="en-US" dirty="0"/>
                  <a:t>是我们的输出概率：给定当前状态𝑗，观察符号𝑜</a:t>
                </a:r>
                <a:r>
                  <a:rPr lang="en-US" altLang="zh-CN" dirty="0"/>
                  <a:t>_</a:t>
                </a:r>
                <a:r>
                  <a:rPr lang="zh-CN" altLang="en-US" dirty="0"/>
                  <a:t>𝑡的状态观察可能性。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前向算法的核心就是计算</a:t>
                </a:r>
                <a:r>
                  <a:rPr lang="en-US" altLang="zh-CN" sz="1200" b="0" i="0">
                    <a:latin typeface="Cambria Math" panose="02040503050406030204" pitchFamily="18" charset="0"/>
                  </a:rPr>
                  <a:t>𝛼_𝑡 (j)</a:t>
                </a:r>
                <a:r>
                  <a:rPr lang="zh-CN" altLang="en-US" dirty="0"/>
                  <a:t>。在看到前𝑡观察值后处于状态 𝑗 的概率概率，我们叫</a:t>
                </a:r>
                <a:r>
                  <a:rPr lang="en-US" altLang="zh-CN" sz="1200" b="0" i="0">
                    <a:latin typeface="Cambria Math" panose="02040503050406030204" pitchFamily="18" charset="0"/>
                  </a:rPr>
                  <a:t>𝛼_𝑡 (j)</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跟我们之前看到的最小编辑距离类似，使用一个表来存储中间值𝛼</a:t>
                </a:r>
                <a:r>
                  <a:rPr lang="en-US" altLang="zh-CN" dirty="0"/>
                  <a:t>_</a:t>
                </a:r>
                <a:r>
                  <a:rPr lang="zh-CN" altLang="en-US" dirty="0"/>
                  <a:t>𝑡 </a:t>
                </a:r>
                <a:r>
                  <a:rPr lang="en-US" altLang="zh-CN" dirty="0"/>
                  <a:t>(</a:t>
                </a:r>
                <a:r>
                  <a:rPr lang="zh-CN" altLang="en-US" dirty="0"/>
                  <a:t>𝑗</a:t>
                </a:r>
                <a:r>
                  <a:rPr lang="en-US" altLang="zh-CN" dirty="0"/>
                  <a:t>)</a:t>
                </a:r>
                <a:r>
                  <a:rPr lang="zh-CN" altLang="en-US" dirty="0"/>
                  <a:t>，在得到观察序列的时候，我们就可以构建这个表格。</a:t>
                </a:r>
                <a:endParaRPr lang="en-US" altLang="zh-CN" dirty="0"/>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1835298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316891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68</a:t>
            </a:fld>
            <a:endParaRPr lang="zh-CN" altLang="en-US"/>
          </a:p>
        </p:txBody>
      </p:sp>
    </p:spTree>
    <p:extLst>
      <p:ext uri="{BB962C8B-B14F-4D97-AF65-F5344CB8AC3E}">
        <p14:creationId xmlns:p14="http://schemas.microsoft.com/office/powerpoint/2010/main" val="350260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74151"/>
                </a:solidFill>
                <a:effectLst/>
                <a:latin typeface="Söhne"/>
              </a:rPr>
              <a:t>名词</a:t>
            </a:r>
            <a:r>
              <a:rPr lang="zh-CN" altLang="en-US" b="0" i="0" dirty="0">
                <a:solidFill>
                  <a:srgbClr val="374151"/>
                </a:solidFill>
                <a:effectLst/>
                <a:latin typeface="Söhne"/>
              </a:rPr>
              <a:t>：</a:t>
            </a:r>
            <a:endParaRPr lang="en-US" b="0" i="0" dirty="0">
              <a:solidFill>
                <a:srgbClr val="374151"/>
              </a:solidFill>
              <a:effectLst/>
              <a:latin typeface="Söhne"/>
            </a:endParaRPr>
          </a:p>
          <a:p>
            <a:r>
              <a:rPr lang="en-US" b="0" i="0" dirty="0">
                <a:solidFill>
                  <a:srgbClr val="374151"/>
                </a:solidFill>
                <a:effectLst/>
                <a:latin typeface="Söhne"/>
              </a:rPr>
              <a:t>Proper nouns（</a:t>
            </a:r>
            <a:r>
              <a:rPr lang="zh-CN" altLang="en-US" b="0" i="0" dirty="0">
                <a:solidFill>
                  <a:srgbClr val="374151"/>
                </a:solidFill>
                <a:effectLst/>
                <a:latin typeface="Söhne"/>
              </a:rPr>
              <a:t>专有名词）是指特定的人、地点、组织或事物的名称。</a:t>
            </a:r>
            <a:endParaRPr lang="en-US" altLang="zh-CN" b="0" i="0" dirty="0">
              <a:solidFill>
                <a:srgbClr val="374151"/>
              </a:solidFill>
              <a:effectLst/>
              <a:latin typeface="Söhne"/>
            </a:endParaRPr>
          </a:p>
          <a:p>
            <a:r>
              <a:rPr lang="en-US" b="0" i="0" dirty="0">
                <a:solidFill>
                  <a:srgbClr val="374151"/>
                </a:solidFill>
                <a:effectLst/>
                <a:latin typeface="Söhne"/>
              </a:rPr>
              <a:t>Common nouns（</a:t>
            </a:r>
            <a:r>
              <a:rPr lang="zh-CN" altLang="en-US" b="0" i="0" dirty="0">
                <a:solidFill>
                  <a:srgbClr val="374151"/>
                </a:solidFill>
                <a:effectLst/>
                <a:latin typeface="Söhne"/>
              </a:rPr>
              <a:t>普通名词）</a:t>
            </a:r>
            <a:endParaRPr lang="en-US" altLang="zh-CN" b="0" i="0" dirty="0">
              <a:solidFill>
                <a:srgbClr val="374151"/>
              </a:solidFill>
              <a:effectLst/>
              <a:latin typeface="Söhne"/>
            </a:endParaRPr>
          </a:p>
          <a:p>
            <a:r>
              <a:rPr lang="zh-CN" altLang="en-US" dirty="0"/>
              <a:t>动词：同时包括开放类的主要动词，如</a:t>
            </a:r>
            <a:r>
              <a:rPr lang="en-US" altLang="zh-CN" dirty="0"/>
              <a:t>eat</a:t>
            </a:r>
            <a:r>
              <a:rPr lang="zh-CN" altLang="en-US" dirty="0"/>
              <a:t>和</a:t>
            </a:r>
            <a:r>
              <a:rPr lang="en-US" altLang="zh-CN" dirty="0"/>
              <a:t>went</a:t>
            </a:r>
            <a:r>
              <a:rPr lang="zh-CN" altLang="en-US" dirty="0"/>
              <a:t>，和封闭类助动词，如“</a:t>
            </a:r>
            <a:r>
              <a:rPr lang="en-US" altLang="zh-CN" dirty="0"/>
              <a:t>can”</a:t>
            </a:r>
            <a:r>
              <a:rPr lang="zh-CN" altLang="en-US" dirty="0"/>
              <a:t>、“</a:t>
            </a:r>
            <a:r>
              <a:rPr lang="en-US" altLang="zh-CN" dirty="0"/>
              <a:t>will”</a:t>
            </a:r>
            <a:r>
              <a:rPr lang="zh-CN" altLang="en-US" dirty="0"/>
              <a:t>、“</a:t>
            </a:r>
            <a:r>
              <a:rPr lang="en-US" altLang="zh-CN" dirty="0"/>
              <a:t>had” </a:t>
            </a:r>
            <a:r>
              <a:rPr lang="zh-CN" altLang="en-US" dirty="0"/>
              <a:t>助动词可以标记主要动词的语义特征，如其时态、体态。</a:t>
            </a:r>
            <a:endParaRPr lang="en-US" altLang="zh-CN" dirty="0"/>
          </a:p>
          <a:p>
            <a:endParaRPr lang="en-US" altLang="zh-CN" dirty="0"/>
          </a:p>
          <a:p>
            <a:r>
              <a:rPr lang="zh-CN" altLang="en-US" dirty="0"/>
              <a:t>形容词通常描述名词的属性或品质，如年龄、颜色、和价值（好、坏）。数字同时属于开放和封闭类别里面。</a:t>
            </a:r>
            <a:endParaRPr lang="en-US" altLang="zh-CN" dirty="0"/>
          </a:p>
          <a:p>
            <a:endParaRPr lang="en-US" altLang="zh-CN" dirty="0"/>
          </a:p>
          <a:p>
            <a:endParaRPr lang="en-US" altLang="zh-CN" dirty="0"/>
          </a:p>
          <a:p>
            <a:r>
              <a:rPr lang="zh-CN" altLang="en-US" dirty="0"/>
              <a:t>像，限定词、连词、代词、助动词、介词、助词都是相对固定。</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3433225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接下来我们来介绍第一个序列标注算法，</a:t>
            </a:r>
            <a:r>
              <a:rPr lang="zh-CN" altLang="en-US" b="1" dirty="0"/>
              <a:t>隐马尔可夫模型</a:t>
            </a:r>
            <a:r>
              <a:rPr lang="zh-CN" altLang="en-US" dirty="0"/>
              <a:t>，并且看看如何把它使用在词性标注上。</a:t>
            </a:r>
            <a:endParaRPr lang="en-US" altLang="zh-CN" dirty="0"/>
          </a:p>
          <a:p>
            <a:endParaRPr lang="en-US" altLang="zh-CN" dirty="0"/>
          </a:p>
          <a:p>
            <a:r>
              <a:rPr lang="zh-CN" altLang="en-US" b="1" dirty="0"/>
              <a:t>隐马尔可夫模型</a:t>
            </a:r>
            <a:r>
              <a:rPr lang="zh-CN" altLang="en-US" dirty="0"/>
              <a:t>是一个非常经典模型，它里面引入了很多序列化建模的关键概念。</a:t>
            </a:r>
          </a:p>
        </p:txBody>
      </p:sp>
      <p:sp>
        <p:nvSpPr>
          <p:cNvPr id="4" name="灯片编号占位符 3"/>
          <p:cNvSpPr>
            <a:spLocks noGrp="1"/>
          </p:cNvSpPr>
          <p:nvPr>
            <p:ph type="sldNum" sz="quarter" idx="5"/>
          </p:nvPr>
        </p:nvSpPr>
        <p:spPr/>
        <p:txBody>
          <a:bodyPr/>
          <a:lstStyle/>
          <a:p>
            <a:fld id="{1AE4630B-6468-4AFF-9C5A-FEB1B34F1F1C}" type="slidenum">
              <a:rPr lang="zh-CN" altLang="en-US" smtClean="0"/>
              <a:t>83</a:t>
            </a:fld>
            <a:endParaRPr lang="zh-CN" altLang="en-US"/>
          </a:p>
        </p:txBody>
      </p:sp>
    </p:spTree>
    <p:extLst>
      <p:ext uri="{BB962C8B-B14F-4D97-AF65-F5344CB8AC3E}">
        <p14:creationId xmlns:p14="http://schemas.microsoft.com/office/powerpoint/2010/main" val="3672978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NNP </a:t>
            </a:r>
            <a:r>
              <a:rPr lang="zh-CN" altLang="en-US" b="0" i="0" dirty="0">
                <a:solidFill>
                  <a:srgbClr val="333333"/>
                </a:solidFill>
                <a:effectLst/>
                <a:latin typeface="Arial" panose="020B0604020202020204" pitchFamily="34" charset="0"/>
              </a:rPr>
              <a:t>专有名词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人、地、机构等的名称</a:t>
            </a:r>
            <a:r>
              <a:rPr lang="en-US" altLang="zh-CN" b="0" i="0" dirty="0">
                <a:solidFill>
                  <a:srgbClr val="333333"/>
                </a:solidFill>
                <a:effectLst/>
                <a:latin typeface="Arial" panose="020B0604020202020204" pitchFamily="34" charset="0"/>
              </a:rPr>
              <a:t>) proper noun</a:t>
            </a:r>
          </a:p>
          <a:p>
            <a:r>
              <a:rPr lang="en-US" altLang="zh-CN" dirty="0"/>
              <a:t>MD </a:t>
            </a:r>
            <a:r>
              <a:rPr lang="zh-CN" altLang="en-US" b="0" i="0" dirty="0">
                <a:solidFill>
                  <a:srgbClr val="333333"/>
                </a:solidFill>
                <a:effectLst/>
                <a:latin typeface="Arial" panose="020B0604020202020204" pitchFamily="34" charset="0"/>
              </a:rPr>
              <a:t>情态动词</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如</a:t>
            </a:r>
            <a:r>
              <a:rPr lang="en-US" altLang="zh-CN" b="0" i="0" dirty="0">
                <a:solidFill>
                  <a:srgbClr val="333333"/>
                </a:solidFill>
                <a:effectLst/>
                <a:latin typeface="Arial" panose="020B0604020202020204" pitchFamily="34" charset="0"/>
              </a:rPr>
              <a:t>can</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may</a:t>
            </a:r>
            <a:r>
              <a:rPr lang="zh-CN" altLang="en-US" b="0" i="0" dirty="0">
                <a:solidFill>
                  <a:srgbClr val="333333"/>
                </a:solidFill>
                <a:effectLst/>
                <a:latin typeface="Arial" panose="020B0604020202020204" pitchFamily="34" charset="0"/>
              </a:rPr>
              <a:t>或</a:t>
            </a:r>
            <a:r>
              <a:rPr lang="en-US" altLang="zh-CN" b="0" i="0" dirty="0">
                <a:solidFill>
                  <a:srgbClr val="333333"/>
                </a:solidFill>
                <a:effectLst/>
                <a:latin typeface="Arial" panose="020B0604020202020204" pitchFamily="34" charset="0"/>
              </a:rPr>
              <a:t>will</a:t>
            </a:r>
            <a:r>
              <a:rPr lang="zh-CN" altLang="en-US" b="0" i="0" dirty="0">
                <a:solidFill>
                  <a:srgbClr val="333333"/>
                </a:solidFill>
                <a:effectLst/>
                <a:latin typeface="Arial" panose="020B0604020202020204" pitchFamily="34" charset="0"/>
              </a:rPr>
              <a:t>等）</a:t>
            </a:r>
            <a:r>
              <a:rPr lang="en-US" altLang="zh-CN" b="0" i="0" dirty="0">
                <a:solidFill>
                  <a:srgbClr val="333333"/>
                </a:solidFill>
                <a:effectLst/>
                <a:latin typeface="Arial" panose="020B0604020202020204" pitchFamily="34" charset="0"/>
              </a:rPr>
              <a:t>modal</a:t>
            </a:r>
            <a:endParaRPr lang="en-US" altLang="zh-CN" dirty="0"/>
          </a:p>
          <a:p>
            <a:r>
              <a:rPr lang="en-US" altLang="zh-CN" dirty="0"/>
              <a:t>VB </a:t>
            </a:r>
            <a:r>
              <a:rPr lang="zh-CN" altLang="en-US" dirty="0"/>
              <a:t>动词原形 </a:t>
            </a:r>
            <a:r>
              <a:rPr lang="en-US" altLang="zh-CN" dirty="0"/>
              <a:t>verb base</a:t>
            </a:r>
          </a:p>
          <a:p>
            <a:r>
              <a:rPr lang="en-US" altLang="zh-CN" dirty="0"/>
              <a:t>JJ </a:t>
            </a:r>
            <a:r>
              <a:rPr lang="zh-CN" altLang="en-US" dirty="0"/>
              <a:t>形容词</a:t>
            </a:r>
            <a:r>
              <a:rPr lang="en-US" altLang="zh-CN" dirty="0"/>
              <a:t>Adjective</a:t>
            </a:r>
          </a:p>
          <a:p>
            <a:r>
              <a:rPr lang="en-US" altLang="zh-CN" dirty="0"/>
              <a:t>NN </a:t>
            </a:r>
            <a:r>
              <a:rPr lang="zh-CN" altLang="en-US" b="0" i="0" dirty="0">
                <a:solidFill>
                  <a:srgbClr val="333333"/>
                </a:solidFill>
                <a:effectLst/>
                <a:latin typeface="Arial" panose="020B0604020202020204" pitchFamily="34" charset="0"/>
              </a:rPr>
              <a:t>不可数名词</a:t>
            </a:r>
            <a:endParaRPr lang="en-US" altLang="zh-CN" dirty="0"/>
          </a:p>
          <a:p>
            <a:r>
              <a:rPr lang="en-US" altLang="zh-CN" dirty="0"/>
              <a:t>RB </a:t>
            </a:r>
            <a:r>
              <a:rPr lang="en-US" altLang="zh-CN" dirty="0" err="1"/>
              <a:t>aderveb</a:t>
            </a:r>
            <a:r>
              <a:rPr lang="en-US" altLang="zh-CN" dirty="0"/>
              <a:t> </a:t>
            </a:r>
            <a:r>
              <a:rPr lang="zh-CN" altLang="en-US" dirty="0"/>
              <a:t>副词</a:t>
            </a:r>
            <a:endParaRPr lang="en-US" altLang="zh-CN" dirty="0"/>
          </a:p>
          <a:p>
            <a:r>
              <a:rPr lang="en-US" altLang="zh-CN" dirty="0"/>
              <a:t>DT</a:t>
            </a:r>
            <a:r>
              <a:rPr lang="zh-CN" altLang="en-US" b="0" i="0" dirty="0">
                <a:solidFill>
                  <a:srgbClr val="333333"/>
                </a:solidFill>
                <a:effectLst/>
                <a:latin typeface="Arial" panose="020B0604020202020204" pitchFamily="34" charset="0"/>
              </a:rPr>
              <a:t>限定词，如</a:t>
            </a:r>
            <a:r>
              <a:rPr lang="en-US" altLang="zh-CN" b="0" i="0" dirty="0">
                <a:solidFill>
                  <a:srgbClr val="333333"/>
                </a:solidFill>
                <a:effectLst/>
                <a:latin typeface="Arial" panose="020B0604020202020204" pitchFamily="34" charset="0"/>
              </a:rPr>
              <a:t>the</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some</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my</a:t>
            </a:r>
          </a:p>
          <a:p>
            <a:endParaRPr lang="en-US" altLang="zh-CN" b="0" i="0" dirty="0">
              <a:solidFill>
                <a:srgbClr val="333333"/>
              </a:solidFill>
              <a:effectLst/>
              <a:latin typeface="Arial" panose="020B0604020202020204" pitchFamily="34" charset="0"/>
            </a:endParaRPr>
          </a:p>
          <a:p>
            <a:r>
              <a:rPr lang="zh-CN" altLang="en-US" dirty="0"/>
              <a:t>比如说，通过观察我们发现，这里的转移概率比较大的有哪些？</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88</a:t>
            </a:fld>
            <a:endParaRPr lang="zh-CN" altLang="en-US"/>
          </a:p>
        </p:txBody>
      </p:sp>
    </p:spTree>
    <p:extLst>
      <p:ext uri="{BB962C8B-B14F-4D97-AF65-F5344CB8AC3E}">
        <p14:creationId xmlns:p14="http://schemas.microsoft.com/office/powerpoint/2010/main" val="2584813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条件随机场</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93</a:t>
            </a:fld>
            <a:endParaRPr lang="zh-CN" altLang="en-US"/>
          </a:p>
        </p:txBody>
      </p:sp>
    </p:spTree>
    <p:extLst>
      <p:ext uri="{BB962C8B-B14F-4D97-AF65-F5344CB8AC3E}">
        <p14:creationId xmlns:p14="http://schemas.microsoft.com/office/powerpoint/2010/main" val="2362805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在统计分类中，两种主要方法称为生成方法和判别方法。</a:t>
            </a:r>
            <a:endParaRPr lang="en-US" altLang="zh-CN" dirty="0"/>
          </a:p>
          <a:p>
            <a:endParaRPr lang="en-US" altLang="zh-CN" dirty="0"/>
          </a:p>
          <a:p>
            <a:r>
              <a:rPr lang="zh-CN" altLang="en-US" dirty="0"/>
              <a:t>本质上在计算联合概率分布</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94</a:t>
            </a:fld>
            <a:endParaRPr lang="zh-CN" altLang="en-US"/>
          </a:p>
        </p:txBody>
      </p:sp>
    </p:spTree>
    <p:extLst>
      <p:ext uri="{BB962C8B-B14F-4D97-AF65-F5344CB8AC3E}">
        <p14:creationId xmlns:p14="http://schemas.microsoft.com/office/powerpoint/2010/main" val="3948256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maximum entropy </a:t>
            </a:r>
            <a:r>
              <a:rPr lang="en-US" altLang="zh-CN" dirty="0" err="1"/>
              <a:t>markov</a:t>
            </a:r>
            <a:r>
              <a:rPr lang="en-US" altLang="zh-CN" dirty="0"/>
              <a:t> model </a:t>
            </a:r>
            <a:r>
              <a:rPr lang="zh-CN" altLang="en-US" dirty="0"/>
              <a:t>最大熵马尔科夫模型</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95</a:t>
            </a:fld>
            <a:endParaRPr lang="zh-CN" altLang="en-US"/>
          </a:p>
        </p:txBody>
      </p:sp>
    </p:spTree>
    <p:extLst>
      <p:ext uri="{BB962C8B-B14F-4D97-AF65-F5344CB8AC3E}">
        <p14:creationId xmlns:p14="http://schemas.microsoft.com/office/powerpoint/2010/main" val="2949781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zh-CN" altLang="en-US" dirty="0"/>
                  <a:t>在标记过程中，我们想加入一些知识来源，情态动词要跟动词原形，而不是动词的过去式等其他的形式。</a:t>
                </a:r>
                <a:endParaRPr lang="en-US" altLang="zh-CN" dirty="0"/>
              </a:p>
              <a:p>
                <a:endParaRPr lang="en-US" altLang="zh-CN" dirty="0"/>
              </a:p>
              <a:p>
                <a:r>
                  <a:rPr lang="zh-CN" altLang="en-US" dirty="0"/>
                  <a:t>在我们的假设中，线性链条件随机场，每一个局部信息</a:t>
                </a:r>
                <a:r>
                  <a:rPr lang="en-US" altLang="zh-CN" dirty="0" err="1"/>
                  <a:t>f_k</a:t>
                </a:r>
                <a:r>
                  <a:rPr lang="en-US" altLang="zh-CN" dirty="0"/>
                  <a:t> </a:t>
                </a:r>
                <a:r>
                  <a:rPr lang="zh-CN" altLang="en-US" dirty="0"/>
                  <a:t>在位置</a:t>
                </a:r>
                <a:r>
                  <a:rPr lang="en-US" altLang="zh-CN" dirty="0"/>
                  <a:t>I </a:t>
                </a:r>
                <a:r>
                  <a:rPr lang="zh-CN" altLang="en-US" dirty="0"/>
                  <a:t>仅仅只是依赖于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endParaRPr lang="en-US" altLang="zh-CN" dirty="0"/>
              </a:p>
              <a:p>
                <a:endParaRPr lang="en-US" altLang="zh-CN" dirty="0"/>
              </a:p>
              <a:p>
                <a:r>
                  <a:rPr lang="zh-CN" altLang="en-US" dirty="0"/>
                  <a:t>这里的</a:t>
                </a:r>
                <a:r>
                  <a:rPr lang="en-US" altLang="zh-CN" dirty="0"/>
                  <a:t>I{?} </a:t>
                </a:r>
                <a:r>
                  <a:rPr lang="zh-CN" altLang="en-US" dirty="0"/>
                  <a:t>表达的是</a:t>
                </a:r>
                <a:r>
                  <a:rPr lang="en-US" altLang="zh-CN" dirty="0"/>
                  <a:t>0-1 </a:t>
                </a:r>
                <a:r>
                  <a:rPr lang="zh-CN" altLang="en-US" dirty="0"/>
                  <a:t>二元函数，括号里面如果是真的，那么就是</a:t>
                </a:r>
                <a:r>
                  <a:rPr lang="en-US" altLang="zh-CN" dirty="0"/>
                  <a:t>1</a:t>
                </a:r>
                <a:r>
                  <a:rPr lang="zh-CN" altLang="en-US" dirty="0"/>
                  <a:t>，否则返回</a:t>
                </a:r>
                <a:r>
                  <a:rPr lang="en-US" altLang="zh-CN" dirty="0"/>
                  <a:t>0.</a:t>
                </a:r>
              </a:p>
              <a:p>
                <a:endParaRPr lang="en-US" altLang="zh-CN" dirty="0"/>
              </a:p>
              <a:p>
                <a:r>
                  <a:rPr lang="zh-CN" altLang="en-US" dirty="0"/>
                  <a:t>比如，我们看到</a:t>
                </a:r>
                <a:r>
                  <a:rPr lang="en-US" altLang="zh-CN" dirty="0" err="1"/>
                  <a:t>x_i</a:t>
                </a:r>
                <a:r>
                  <a:rPr lang="zh-CN" altLang="en-US" dirty="0"/>
                  <a:t>是</a:t>
                </a:r>
                <a:r>
                  <a:rPr lang="en-US" altLang="zh-CN" dirty="0"/>
                  <a:t>The</a:t>
                </a:r>
                <a:r>
                  <a:rPr lang="zh-CN" altLang="en-US" dirty="0"/>
                  <a:t>时，我们就可以直接认定</a:t>
                </a:r>
                <a:r>
                  <a:rPr lang="en-US" altLang="zh-CN" dirty="0" err="1"/>
                  <a:t>y_i</a:t>
                </a:r>
                <a:r>
                  <a:rPr lang="en-US" altLang="zh-CN" dirty="0"/>
                  <a:t> </a:t>
                </a:r>
                <a:r>
                  <a:rPr lang="zh-CN" altLang="en-US" dirty="0"/>
                  <a:t>定冠词</a:t>
                </a:r>
                <a:r>
                  <a:rPr lang="en-US" altLang="zh-CN" dirty="0"/>
                  <a:t>DET</a:t>
                </a:r>
              </a:p>
              <a:p>
                <a:endParaRPr lang="en-US" altLang="zh-CN" dirty="0"/>
              </a:p>
              <a:p>
                <a:r>
                  <a:rPr lang="zh-CN" altLang="en-US" dirty="0"/>
                  <a:t>比如，</a:t>
                </a:r>
                <a:r>
                  <a:rPr lang="en-US" altLang="zh-CN" dirty="0" err="1"/>
                  <a:t>y_i</a:t>
                </a:r>
                <a:r>
                  <a:rPr lang="en-US" altLang="zh-CN" dirty="0"/>
                  <a:t> </a:t>
                </a:r>
                <a:r>
                  <a:rPr lang="zh-CN" altLang="en-US" dirty="0"/>
                  <a:t>专有名词</a:t>
                </a:r>
                <a:r>
                  <a:rPr lang="en-US" altLang="zh-CN" dirty="0"/>
                  <a:t>, y_{i-1} </a:t>
                </a:r>
                <a:r>
                  <a:rPr lang="zh-CN" altLang="en-US" dirty="0"/>
                  <a:t>量词，而</a:t>
                </a:r>
                <a:r>
                  <a:rPr lang="en-US" altLang="zh-CN" dirty="0"/>
                  <a:t>x_{i+1} </a:t>
                </a:r>
                <a:r>
                  <a:rPr lang="zh-CN" altLang="en-US" dirty="0"/>
                  <a:t>是街道这个名词，我们就可以大概定位，</a:t>
                </a:r>
                <a:r>
                  <a:rPr lang="en-US" altLang="zh-CN" dirty="0"/>
                  <a:t>x_{i+1}</a:t>
                </a:r>
                <a:r>
                  <a:rPr lang="zh-CN" altLang="en-US" dirty="0"/>
                  <a:t>附近在表达一个街道的名字</a:t>
                </a:r>
                <a:endParaRPr lang="en-US" altLang="zh-CN" dirty="0"/>
              </a:p>
              <a:p>
                <a:endParaRPr lang="en-US" altLang="zh-CN" dirty="0"/>
              </a:p>
              <a:p>
                <a:r>
                  <a:rPr lang="zh-CN" altLang="en-US" dirty="0"/>
                  <a:t>比如，这里的助动词</a:t>
                </a:r>
                <a:r>
                  <a:rPr lang="en-US" altLang="zh-CN" dirty="0"/>
                  <a:t>AUX</a:t>
                </a:r>
                <a:r>
                  <a:rPr lang="zh-CN" altLang="en-US" dirty="0"/>
                  <a:t>：助动词标记时态、体态、语气、情态动词，后面几乎跟动词。</a:t>
                </a:r>
              </a:p>
              <a:p>
                <a:endParaRPr lang="en-CN" dirty="0"/>
              </a:p>
            </p:txBody>
          </p:sp>
        </mc:Choice>
        <mc:Fallback>
          <p:sp>
            <p:nvSpPr>
              <p:cNvPr id="3" name="Notes Placeholder 2"/>
              <p:cNvSpPr>
                <a:spLocks noGrp="1"/>
              </p:cNvSpPr>
              <p:nvPr>
                <p:ph type="body" idx="1"/>
              </p:nvPr>
            </p:nvSpPr>
            <p:spPr/>
            <p:txBody>
              <a:bodyPr/>
              <a:lstStyle/>
              <a:p>
                <a:r>
                  <a:rPr lang="zh-CN" altLang="en-US" dirty="0"/>
                  <a:t>在标记过程中，我们想加入一些知识来源，情态动词要跟动词原形，而不是动词的过去式等其他的形式。</a:t>
                </a:r>
                <a:endParaRPr lang="en-US" altLang="zh-CN" dirty="0"/>
              </a:p>
              <a:p>
                <a:endParaRPr lang="en-US" altLang="zh-CN" dirty="0"/>
              </a:p>
              <a:p>
                <a:r>
                  <a:rPr lang="zh-CN" altLang="en-US" dirty="0"/>
                  <a:t>在我们的假设中，线性链条件随机场，每一个局部信息</a:t>
                </a:r>
                <a:r>
                  <a:rPr lang="en-US" altLang="zh-CN" dirty="0" err="1"/>
                  <a:t>f_k</a:t>
                </a:r>
                <a:r>
                  <a:rPr lang="en-US" altLang="zh-CN" dirty="0"/>
                  <a:t> </a:t>
                </a:r>
                <a:r>
                  <a:rPr lang="zh-CN" altLang="en-US" dirty="0"/>
                  <a:t>在位置</a:t>
                </a:r>
                <a:r>
                  <a:rPr lang="en-US" altLang="zh-CN" dirty="0"/>
                  <a:t>I </a:t>
                </a:r>
                <a:r>
                  <a:rPr lang="zh-CN" altLang="en-US" dirty="0"/>
                  <a:t>仅仅只是依赖于</a:t>
                </a:r>
                <a:r>
                  <a:rPr lang="en-US" altLang="zh-CN" b="0" i="0">
                    <a:latin typeface="Cambria Math" panose="02040503050406030204" pitchFamily="18" charset="0"/>
                  </a:rPr>
                  <a:t>𝑦_(𝑖−1),𝑦_𝑖,𝑋,𝑖</a:t>
                </a:r>
                <a:endParaRPr lang="en-US" altLang="zh-CN" dirty="0"/>
              </a:p>
              <a:p>
                <a:endParaRPr lang="en-US" altLang="zh-CN" dirty="0"/>
              </a:p>
              <a:p>
                <a:r>
                  <a:rPr lang="zh-CN" altLang="en-US" dirty="0"/>
                  <a:t>这里的</a:t>
                </a:r>
                <a:r>
                  <a:rPr lang="en-US" altLang="zh-CN" dirty="0"/>
                  <a:t>I{?} </a:t>
                </a:r>
                <a:r>
                  <a:rPr lang="zh-CN" altLang="en-US" dirty="0"/>
                  <a:t>表达的是</a:t>
                </a:r>
                <a:r>
                  <a:rPr lang="en-US" altLang="zh-CN" dirty="0"/>
                  <a:t>0-1 </a:t>
                </a:r>
                <a:r>
                  <a:rPr lang="zh-CN" altLang="en-US" dirty="0"/>
                  <a:t>二元函数，括号里面如果是真的，那么就是</a:t>
                </a:r>
                <a:r>
                  <a:rPr lang="en-US" altLang="zh-CN" dirty="0"/>
                  <a:t>1</a:t>
                </a:r>
                <a:r>
                  <a:rPr lang="zh-CN" altLang="en-US" dirty="0"/>
                  <a:t>，否则返回</a:t>
                </a:r>
                <a:r>
                  <a:rPr lang="en-US" altLang="zh-CN" dirty="0"/>
                  <a:t>0.</a:t>
                </a:r>
              </a:p>
              <a:p>
                <a:endParaRPr lang="en-US" altLang="zh-CN" dirty="0"/>
              </a:p>
              <a:p>
                <a:r>
                  <a:rPr lang="zh-CN" altLang="en-US" dirty="0"/>
                  <a:t>比如，我们看到</a:t>
                </a:r>
                <a:r>
                  <a:rPr lang="en-US" altLang="zh-CN" dirty="0" err="1"/>
                  <a:t>x_i</a:t>
                </a:r>
                <a:r>
                  <a:rPr lang="zh-CN" altLang="en-US" dirty="0"/>
                  <a:t>是</a:t>
                </a:r>
                <a:r>
                  <a:rPr lang="en-US" altLang="zh-CN" dirty="0"/>
                  <a:t>The</a:t>
                </a:r>
                <a:r>
                  <a:rPr lang="zh-CN" altLang="en-US" dirty="0"/>
                  <a:t>时，我们就可以直接认定</a:t>
                </a:r>
                <a:r>
                  <a:rPr lang="en-US" altLang="zh-CN" dirty="0" err="1"/>
                  <a:t>y_i</a:t>
                </a:r>
                <a:r>
                  <a:rPr lang="en-US" altLang="zh-CN" dirty="0"/>
                  <a:t> </a:t>
                </a:r>
                <a:r>
                  <a:rPr lang="zh-CN" altLang="en-US" dirty="0"/>
                  <a:t>定冠词</a:t>
                </a:r>
                <a:r>
                  <a:rPr lang="en-US" altLang="zh-CN" dirty="0"/>
                  <a:t>DET</a:t>
                </a:r>
              </a:p>
              <a:p>
                <a:endParaRPr lang="en-US" altLang="zh-CN" dirty="0"/>
              </a:p>
              <a:p>
                <a:r>
                  <a:rPr lang="zh-CN" altLang="en-US" dirty="0"/>
                  <a:t>比如，</a:t>
                </a:r>
                <a:r>
                  <a:rPr lang="en-US" altLang="zh-CN" dirty="0" err="1"/>
                  <a:t>y_i</a:t>
                </a:r>
                <a:r>
                  <a:rPr lang="en-US" altLang="zh-CN" dirty="0"/>
                  <a:t> </a:t>
                </a:r>
                <a:r>
                  <a:rPr lang="zh-CN" altLang="en-US" dirty="0"/>
                  <a:t>专有名词</a:t>
                </a:r>
                <a:r>
                  <a:rPr lang="en-US" altLang="zh-CN" dirty="0"/>
                  <a:t>, y_{i-1} </a:t>
                </a:r>
                <a:r>
                  <a:rPr lang="zh-CN" altLang="en-US" dirty="0"/>
                  <a:t>量词，而</a:t>
                </a:r>
                <a:r>
                  <a:rPr lang="en-US" altLang="zh-CN" dirty="0"/>
                  <a:t>x_{i+1} </a:t>
                </a:r>
                <a:r>
                  <a:rPr lang="zh-CN" altLang="en-US" dirty="0"/>
                  <a:t>是街道这个名词，我们就可以大概定位，</a:t>
                </a:r>
                <a:r>
                  <a:rPr lang="en-US" altLang="zh-CN" dirty="0"/>
                  <a:t>x_{i+1}</a:t>
                </a:r>
                <a:r>
                  <a:rPr lang="zh-CN" altLang="en-US" dirty="0"/>
                  <a:t>附近在表达一个街道的名字</a:t>
                </a:r>
                <a:endParaRPr lang="en-US" altLang="zh-CN" dirty="0"/>
              </a:p>
              <a:p>
                <a:endParaRPr lang="en-US" altLang="zh-CN" dirty="0"/>
              </a:p>
              <a:p>
                <a:r>
                  <a:rPr lang="zh-CN" altLang="en-US" dirty="0"/>
                  <a:t>比如，这里的助动词</a:t>
                </a:r>
                <a:r>
                  <a:rPr lang="en-US" altLang="zh-CN" dirty="0"/>
                  <a:t>AUX</a:t>
                </a:r>
                <a:r>
                  <a:rPr lang="zh-CN" altLang="en-US" dirty="0"/>
                  <a:t>：助动词标记时态、体态、语气、情态动词，后面几乎跟动词。</a:t>
                </a:r>
              </a:p>
              <a:p>
                <a:endParaRPr lang="en-CN" dirty="0"/>
              </a:p>
            </p:txBody>
          </p:sp>
        </mc:Fallback>
      </mc:AlternateContent>
      <p:sp>
        <p:nvSpPr>
          <p:cNvPr id="4" name="Slide Number Placeholder 3"/>
          <p:cNvSpPr>
            <a:spLocks noGrp="1"/>
          </p:cNvSpPr>
          <p:nvPr>
            <p:ph type="sldNum" sz="quarter" idx="5"/>
          </p:nvPr>
        </p:nvSpPr>
        <p:spPr/>
        <p:txBody>
          <a:bodyPr/>
          <a:lstStyle/>
          <a:p>
            <a:fld id="{DCA74C5D-8905-4D81-BE92-D035E374EA63}" type="slidenum">
              <a:rPr lang="zh-CN" altLang="en-US" smtClean="0"/>
              <a:t>101</a:t>
            </a:fld>
            <a:endParaRPr lang="zh-CN" altLang="en-US"/>
          </a:p>
        </p:txBody>
      </p:sp>
    </p:spTree>
    <p:extLst>
      <p:ext uri="{BB962C8B-B14F-4D97-AF65-F5344CB8AC3E}">
        <p14:creationId xmlns:p14="http://schemas.microsoft.com/office/powerpoint/2010/main" val="507513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这里面有个确定，不好地方是要有相应的语言学专家人工的创建特征。</a:t>
            </a:r>
            <a:endParaRPr lang="en-US" altLang="zh-CN" dirty="0"/>
          </a:p>
          <a:p>
            <a:endParaRPr lang="en-US" altLang="zh-CN" dirty="0"/>
          </a:p>
          <a:p>
            <a:r>
              <a:rPr lang="zh-CN" altLang="en-US" dirty="0"/>
              <a:t>为了缓解专家的压力，一个比较可行的解决方法是构建一个特征模板器。通过使用特性模板自动填充一些特征。</a:t>
            </a:r>
            <a:endParaRPr lang="en-US" altLang="zh-CN" dirty="0"/>
          </a:p>
          <a:p>
            <a:endParaRPr lang="en-US" altLang="zh-CN" dirty="0"/>
          </a:p>
          <a:p>
            <a:r>
              <a:rPr lang="zh-CN" altLang="en-US" dirty="0"/>
              <a:t>每一个下标</a:t>
            </a:r>
            <a:r>
              <a:rPr lang="en-US" altLang="zh-CN" dirty="0"/>
              <a:t>3743</a:t>
            </a:r>
            <a:r>
              <a:rPr lang="zh-CN" altLang="en-US" dirty="0"/>
              <a:t>代表特征模板器里面的一个具体的模板。</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102</a:t>
            </a:fld>
            <a:endParaRPr lang="zh-CN" altLang="en-US"/>
          </a:p>
        </p:txBody>
      </p:sp>
    </p:spTree>
    <p:extLst>
      <p:ext uri="{BB962C8B-B14F-4D97-AF65-F5344CB8AC3E}">
        <p14:creationId xmlns:p14="http://schemas.microsoft.com/office/powerpoint/2010/main" val="3302105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具有帮助未知单词的功能也很重要。</a:t>
            </a:r>
            <a:endParaRPr lang="en-US" altLang="zh-CN" dirty="0"/>
          </a:p>
          <a:p>
            <a:endParaRPr lang="en-US" altLang="zh-CN" dirty="0"/>
          </a:p>
          <a:p>
            <a:r>
              <a:rPr lang="zh-CN" altLang="en-US" dirty="0"/>
              <a:t>其中最重要的一个是</a:t>
            </a:r>
            <a:r>
              <a:rPr lang="zh-CN" altLang="en-US" b="1" dirty="0"/>
              <a:t>词形特征</a:t>
            </a:r>
            <a:r>
              <a:rPr lang="zh-CN" altLang="en-US" dirty="0"/>
              <a:t>表示单词的抽象字母模式。它通过将小写字母映射为“</a:t>
            </a:r>
            <a:r>
              <a:rPr lang="en-US" altLang="zh-CN" dirty="0"/>
              <a:t>x”</a:t>
            </a:r>
            <a:r>
              <a:rPr lang="zh-CN" altLang="en-US" dirty="0"/>
              <a:t>、大写字母映射为“</a:t>
            </a:r>
            <a:r>
              <a:rPr lang="en-US" altLang="zh-CN" dirty="0"/>
              <a:t>X”</a:t>
            </a:r>
            <a:r>
              <a:rPr lang="zh-CN" altLang="en-US" dirty="0"/>
              <a:t>、数字映射为“</a:t>
            </a:r>
            <a:r>
              <a:rPr lang="en-US" altLang="zh-CN" dirty="0"/>
              <a:t>d”</a:t>
            </a:r>
            <a:r>
              <a:rPr lang="zh-CN" altLang="en-US" dirty="0"/>
              <a:t>并保留标点符号来</a:t>
            </a:r>
            <a:endParaRPr lang="en-US" altLang="zh-CN" dirty="0"/>
          </a:p>
          <a:p>
            <a:endParaRPr lang="en-US" altLang="zh-CN" dirty="0"/>
          </a:p>
          <a:p>
            <a:endParaRPr lang="en-US" altLang="zh-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103</a:t>
            </a:fld>
            <a:endParaRPr lang="zh-CN" altLang="en-US"/>
          </a:p>
        </p:txBody>
      </p:sp>
    </p:spTree>
    <p:extLst>
      <p:ext uri="{BB962C8B-B14F-4D97-AF65-F5344CB8AC3E}">
        <p14:creationId xmlns:p14="http://schemas.microsoft.com/office/powerpoint/2010/main" val="71025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词性标注是为文本中的每个单词分配词性的过程。</a:t>
            </a:r>
            <a:endParaRPr lang="en-US" altLang="zh-CN" dirty="0"/>
          </a:p>
          <a:p>
            <a:endParaRPr lang="en-US" altLang="zh-CN" dirty="0"/>
          </a:p>
          <a:p>
            <a:r>
              <a:rPr lang="zh-CN" altLang="en-US" dirty="0"/>
              <a:t>标记是一项消歧任务； 词是模棱两可的</a:t>
            </a:r>
            <a:r>
              <a:rPr lang="en-US" altLang="zh-CN" dirty="0"/>
              <a:t>——</a:t>
            </a:r>
            <a:r>
              <a:rPr lang="zh-CN" altLang="en-US" dirty="0"/>
              <a:t>有不止一种可能的词性</a:t>
            </a:r>
            <a:r>
              <a:rPr lang="en-US" altLang="zh-CN" dirty="0"/>
              <a:t>——</a:t>
            </a:r>
            <a:r>
              <a:rPr lang="zh-CN" altLang="en-US" dirty="0"/>
              <a:t>目标是为这种情况找到正确的标签。</a:t>
            </a:r>
            <a:endParaRPr lang="en-US" altLang="zh-CN" dirty="0"/>
          </a:p>
          <a:p>
            <a:endParaRPr lang="en-US" altLang="zh-CN" dirty="0"/>
          </a:p>
          <a:p>
            <a:r>
              <a:rPr lang="zh-CN" altLang="en-US" dirty="0"/>
              <a:t>举两个例子，第一个例子，</a:t>
            </a:r>
            <a:r>
              <a:rPr lang="en-US" altLang="zh-CN" dirty="0"/>
              <a:t>book </a:t>
            </a:r>
            <a:r>
              <a:rPr lang="zh-CN" altLang="en-US" dirty="0"/>
              <a:t>可以是动词（预订那架航班）或名词（递给我那本书）。</a:t>
            </a:r>
            <a:endParaRPr lang="en-US" altLang="zh-CN" dirty="0"/>
          </a:p>
          <a:p>
            <a:endParaRPr lang="en-US" altLang="zh-CN" dirty="0"/>
          </a:p>
          <a:p>
            <a:r>
              <a:rPr lang="zh-CN" altLang="en-US" dirty="0"/>
              <a:t>第二个例子，</a:t>
            </a:r>
            <a:r>
              <a:rPr lang="en-US" altLang="zh-CN" dirty="0"/>
              <a:t>back</a:t>
            </a:r>
            <a:r>
              <a:rPr lang="zh-CN" altLang="en-US" dirty="0"/>
              <a:t>可以作为形容词，名词，副词，以及动词原形。</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1798853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有哪些词性标注库呢？有两个比较有名，一个是通用依赖词性库，</a:t>
            </a:r>
            <a:r>
              <a:rPr lang="en-US" altLang="zh-CN" dirty="0"/>
              <a:t>2021</a:t>
            </a:r>
            <a:r>
              <a:rPr lang="zh-CN" altLang="en-US" dirty="0"/>
              <a:t>年为止，支持</a:t>
            </a:r>
            <a:r>
              <a:rPr lang="en-US" altLang="zh-CN" dirty="0"/>
              <a:t>122</a:t>
            </a:r>
            <a:r>
              <a:rPr lang="zh-CN" altLang="en-US" dirty="0"/>
              <a:t>种语言。一共有</a:t>
            </a:r>
            <a:r>
              <a:rPr lang="en-US" altLang="zh-CN" dirty="0"/>
              <a:t>17</a:t>
            </a:r>
            <a:r>
              <a:rPr lang="zh-CN" altLang="en-US" dirty="0"/>
              <a:t>个词性。</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1489145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更早期的是</a:t>
            </a:r>
            <a:r>
              <a:rPr lang="en-US" altLang="zh-CN" dirty="0"/>
              <a:t>1993</a:t>
            </a:r>
            <a:r>
              <a:rPr lang="zh-CN" altLang="en-US" dirty="0"/>
              <a:t>针对英文的词性列表。一共是</a:t>
            </a:r>
            <a:r>
              <a:rPr lang="en-US" altLang="zh-CN" dirty="0"/>
              <a:t>36</a:t>
            </a:r>
            <a:r>
              <a:rPr lang="zh-CN" altLang="en-US" dirty="0"/>
              <a:t>个词性。</a:t>
            </a:r>
            <a:endParaRPr lang="en-US" altLang="zh-CN"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66746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有些词的词性是唯一的好标注，但有些词性是比较难标注的。</a:t>
            </a:r>
            <a:endParaRPr lang="en-US" altLang="zh-CN" dirty="0"/>
          </a:p>
          <a:p>
            <a:endParaRPr lang="en-US" altLang="zh-CN" dirty="0"/>
          </a:p>
          <a:p>
            <a:r>
              <a:rPr lang="zh-CN" altLang="en-US" dirty="0"/>
              <a:t>以下是一些示例标记的句子。 首先，我们必须对于文本我们分割，这个比较容易。一个单词一个标注</a:t>
            </a:r>
            <a:endParaRPr lang="en-US" altLang="zh-CN" dirty="0"/>
          </a:p>
          <a:p>
            <a:endParaRPr lang="en-US" altLang="zh-CN" dirty="0"/>
          </a:p>
          <a:p>
            <a:r>
              <a:rPr lang="zh-CN" altLang="en-US" dirty="0"/>
              <a:t>刚才说了，同一个单词在不同的句子中可以有不同的标签。例如</a:t>
            </a:r>
            <a:r>
              <a:rPr lang="en-US" altLang="zh-CN" dirty="0"/>
              <a:t>around </a:t>
            </a:r>
            <a:r>
              <a:rPr lang="zh-CN" altLang="en-US" dirty="0"/>
              <a:t>在这里</a:t>
            </a:r>
            <a:r>
              <a:rPr lang="en-US" altLang="zh-CN" dirty="0"/>
              <a:t>RP </a:t>
            </a:r>
            <a:r>
              <a:rPr lang="zh-CN" altLang="en-US" dirty="0"/>
              <a:t>助词，介词，副词。</a:t>
            </a:r>
            <a:endParaRPr lang="en-US" altLang="zh-CN" dirty="0"/>
          </a:p>
          <a:p>
            <a:endParaRPr lang="en-US" altLang="zh-CN" dirty="0"/>
          </a:p>
          <a:p>
            <a:r>
              <a:rPr lang="zh-CN" altLang="en-US" dirty="0"/>
              <a:t>那么</a:t>
            </a:r>
            <a:r>
              <a:rPr lang="en-US" altLang="zh-CN" dirty="0"/>
              <a:t>were </a:t>
            </a:r>
            <a:r>
              <a:rPr lang="zh-CN" altLang="en-US" dirty="0"/>
              <a:t>这个单词动词和助动词</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156227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08177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0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hyperlink" Target="http://www.geonames.org/" TargetMode="External"/><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06.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110.png"/><Relationship Id="rId7" Type="http://schemas.openxmlformats.org/officeDocument/2006/relationships/image" Target="../media/image161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10.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310.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0.png"/><Relationship Id="rId9" Type="http://schemas.openxmlformats.org/officeDocument/2006/relationships/image" Target="../media/image47.png"/><Relationship Id="rId1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0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s>
</file>

<file path=ppt/slides/_rels/slide53.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02.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2" Type="http://schemas.openxmlformats.org/officeDocument/2006/relationships/image" Target="../media/image70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8" Type="http://schemas.openxmlformats.org/officeDocument/2006/relationships/image" Target="../media/image76.png"/></Relationships>
</file>

<file path=ppt/slides/_rels/slide54.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1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106.png"/><Relationship Id="rId25" Type="http://schemas.openxmlformats.org/officeDocument/2006/relationships/image" Target="../media/image93.png"/><Relationship Id="rId33" Type="http://schemas.openxmlformats.org/officeDocument/2006/relationships/image" Target="../media/image110.png"/><Relationship Id="rId2" Type="http://schemas.openxmlformats.org/officeDocument/2006/relationships/image" Target="../media/image700.png"/><Relationship Id="rId16" Type="http://schemas.openxmlformats.org/officeDocument/2006/relationships/image" Target="../media/image105.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9.png"/><Relationship Id="rId5" Type="http://schemas.openxmlformats.org/officeDocument/2006/relationships/image" Target="../media/image73.png"/><Relationship Id="rId15" Type="http://schemas.openxmlformats.org/officeDocument/2006/relationships/image" Target="../media/image104.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108.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10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107.png"/><Relationship Id="rId8" Type="http://schemas.openxmlformats.org/officeDocument/2006/relationships/image" Target="../media/image76.png"/></Relationships>
</file>

<file path=ppt/slides/_rels/slide55.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711.png"/><Relationship Id="rId21" Type="http://schemas.openxmlformats.org/officeDocument/2006/relationships/image" Target="../media/image89.png"/><Relationship Id="rId34" Type="http://schemas.openxmlformats.org/officeDocument/2006/relationships/image" Target="../media/image110.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106.png"/><Relationship Id="rId25" Type="http://schemas.openxmlformats.org/officeDocument/2006/relationships/image" Target="../media/image93.png"/><Relationship Id="rId33" Type="http://schemas.openxmlformats.org/officeDocument/2006/relationships/image" Target="../media/image109.png"/><Relationship Id="rId2" Type="http://schemas.openxmlformats.org/officeDocument/2006/relationships/image" Target="../media/image700.png"/><Relationship Id="rId16" Type="http://schemas.openxmlformats.org/officeDocument/2006/relationships/image" Target="../media/image105.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8.png"/><Relationship Id="rId5" Type="http://schemas.openxmlformats.org/officeDocument/2006/relationships/image" Target="../media/image73.png"/><Relationship Id="rId15" Type="http://schemas.openxmlformats.org/officeDocument/2006/relationships/image" Target="../media/image104.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113.png"/><Relationship Id="rId4" Type="http://schemas.openxmlformats.org/officeDocument/2006/relationships/image" Target="../media/image720.png"/><Relationship Id="rId9" Type="http://schemas.openxmlformats.org/officeDocument/2006/relationships/image" Target="../media/image77.png"/><Relationship Id="rId14" Type="http://schemas.openxmlformats.org/officeDocument/2006/relationships/image" Target="../media/image10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112.png"/><Relationship Id="rId35" Type="http://schemas.openxmlformats.org/officeDocument/2006/relationships/image" Target="../media/image111.png"/><Relationship Id="rId8"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8.png"/><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image" Target="../media/image117.png"/><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28.png"/><Relationship Id="rId3" Type="http://schemas.openxmlformats.org/officeDocument/2006/relationships/image" Target="../media/image141.png"/><Relationship Id="rId21" Type="http://schemas.openxmlformats.org/officeDocument/2006/relationships/image" Target="../media/image156.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40.png"/><Relationship Id="rId16" Type="http://schemas.openxmlformats.org/officeDocument/2006/relationships/image" Target="../media/image152.png"/><Relationship Id="rId20"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5" Type="http://schemas.openxmlformats.org/officeDocument/2006/relationships/image" Target="../media/image143.png"/><Relationship Id="rId15" Type="http://schemas.openxmlformats.org/officeDocument/2006/relationships/image" Target="../media/image151.png"/><Relationship Id="rId10" Type="http://schemas.openxmlformats.org/officeDocument/2006/relationships/image" Target="../media/image146.png"/><Relationship Id="rId19" Type="http://schemas.openxmlformats.org/officeDocument/2006/relationships/image" Target="../media/image154.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57.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3.png"/><Relationship Id="rId3" Type="http://schemas.openxmlformats.org/officeDocument/2006/relationships/image" Target="../media/image141.png"/><Relationship Id="rId21" Type="http://schemas.openxmlformats.org/officeDocument/2006/relationships/image" Target="../media/image155.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2.png"/><Relationship Id="rId2" Type="http://schemas.openxmlformats.org/officeDocument/2006/relationships/image" Target="../media/image140.png"/><Relationship Id="rId16" Type="http://schemas.openxmlformats.org/officeDocument/2006/relationships/image" Target="../media/image151.png"/><Relationship Id="rId20"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9.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7.png"/><Relationship Id="rId10" Type="http://schemas.openxmlformats.org/officeDocument/2006/relationships/image" Target="../media/image146.png"/><Relationship Id="rId19" Type="http://schemas.openxmlformats.org/officeDocument/2006/relationships/image" Target="../media/image128.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6.png"/></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2.png"/><Relationship Id="rId26" Type="http://schemas.openxmlformats.org/officeDocument/2006/relationships/image" Target="../media/image161.png"/><Relationship Id="rId3" Type="http://schemas.openxmlformats.org/officeDocument/2006/relationships/image" Target="../media/image141.png"/><Relationship Id="rId21" Type="http://schemas.openxmlformats.org/officeDocument/2006/relationships/image" Target="../media/image154.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1.png"/><Relationship Id="rId25" Type="http://schemas.openxmlformats.org/officeDocument/2006/relationships/image" Target="../media/image159.png"/><Relationship Id="rId2" Type="http://schemas.openxmlformats.org/officeDocument/2006/relationships/image" Target="../media/image140.png"/><Relationship Id="rId16" Type="http://schemas.openxmlformats.org/officeDocument/2006/relationships/image" Target="../media/image160.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7.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6.png"/><Relationship Id="rId10" Type="http://schemas.openxmlformats.org/officeDocument/2006/relationships/image" Target="../media/image146.png"/><Relationship Id="rId19" Type="http://schemas.openxmlformats.org/officeDocument/2006/relationships/image" Target="../media/image153.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5.png"/></Relationships>
</file>

<file path=ppt/slides/_rels/slide63.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2.png"/><Relationship Id="rId26" Type="http://schemas.openxmlformats.org/officeDocument/2006/relationships/image" Target="../media/image159.png"/><Relationship Id="rId3" Type="http://schemas.openxmlformats.org/officeDocument/2006/relationships/image" Target="../media/image141.png"/><Relationship Id="rId21" Type="http://schemas.openxmlformats.org/officeDocument/2006/relationships/image" Target="../media/image128.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51.png"/><Relationship Id="rId25" Type="http://schemas.openxmlformats.org/officeDocument/2006/relationships/image" Target="../media/image157.png"/><Relationship Id="rId2" Type="http://schemas.openxmlformats.org/officeDocument/2006/relationships/image" Target="../media/image140.png"/><Relationship Id="rId16" Type="http://schemas.openxmlformats.org/officeDocument/2006/relationships/image" Target="../media/image160.png"/><Relationship Id="rId20"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6.png"/><Relationship Id="rId5" Type="http://schemas.openxmlformats.org/officeDocument/2006/relationships/image" Target="../media/image139.png"/><Relationship Id="rId15" Type="http://schemas.openxmlformats.org/officeDocument/2006/relationships/image" Target="../media/image150.png"/><Relationship Id="rId23" Type="http://schemas.openxmlformats.org/officeDocument/2006/relationships/image" Target="../media/image155.png"/><Relationship Id="rId10" Type="http://schemas.openxmlformats.org/officeDocument/2006/relationships/image" Target="../media/image146.png"/><Relationship Id="rId19" Type="http://schemas.openxmlformats.org/officeDocument/2006/relationships/image" Target="../media/image162.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54.png"/><Relationship Id="rId27" Type="http://schemas.openxmlformats.org/officeDocument/2006/relationships/image" Target="../media/image161.png"/></Relationships>
</file>

<file path=ppt/slides/_rels/slide6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s>
</file>

<file path=ppt/slides/_rels/slide6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31" Type="http://schemas.openxmlformats.org/officeDocument/2006/relationships/image" Target="../media/image166.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 Id="rId30" Type="http://schemas.openxmlformats.org/officeDocument/2006/relationships/image" Target="../media/image165.png"/></Relationships>
</file>

<file path=ppt/slides/_rels/slide6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49.png"/><Relationship Id="rId18" Type="http://schemas.openxmlformats.org/officeDocument/2006/relationships/image" Target="../media/image151.png"/><Relationship Id="rId26" Type="http://schemas.openxmlformats.org/officeDocument/2006/relationships/image" Target="../media/image157.png"/><Relationship Id="rId3" Type="http://schemas.openxmlformats.org/officeDocument/2006/relationships/image" Target="../media/image141.png"/><Relationship Id="rId21" Type="http://schemas.openxmlformats.org/officeDocument/2006/relationships/image" Target="../media/image153.png"/><Relationship Id="rId7" Type="http://schemas.openxmlformats.org/officeDocument/2006/relationships/image" Target="../media/image144.png"/><Relationship Id="rId12" Type="http://schemas.openxmlformats.org/officeDocument/2006/relationships/image" Target="../media/image148.png"/><Relationship Id="rId17" Type="http://schemas.openxmlformats.org/officeDocument/2006/relationships/image" Target="../media/image160.png"/><Relationship Id="rId25" Type="http://schemas.openxmlformats.org/officeDocument/2006/relationships/image" Target="../media/image156.png"/><Relationship Id="rId2" Type="http://schemas.openxmlformats.org/officeDocument/2006/relationships/image" Target="../media/image140.png"/><Relationship Id="rId16" Type="http://schemas.openxmlformats.org/officeDocument/2006/relationships/image" Target="../media/image163.png"/><Relationship Id="rId20" Type="http://schemas.openxmlformats.org/officeDocument/2006/relationships/image" Target="../media/image162.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47.png"/><Relationship Id="rId24" Type="http://schemas.openxmlformats.org/officeDocument/2006/relationships/image" Target="../media/image155.png"/><Relationship Id="rId32" Type="http://schemas.openxmlformats.org/officeDocument/2006/relationships/image" Target="../media/image167.png"/><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6.png"/><Relationship Id="rId19" Type="http://schemas.openxmlformats.org/officeDocument/2006/relationships/image" Target="../media/image152.png"/><Relationship Id="rId31" Type="http://schemas.openxmlformats.org/officeDocument/2006/relationships/image" Target="../media/image166.png"/><Relationship Id="rId4" Type="http://schemas.openxmlformats.org/officeDocument/2006/relationships/image" Target="../media/image142.png"/><Relationship Id="rId9" Type="http://schemas.openxmlformats.org/officeDocument/2006/relationships/image" Target="../media/image145.png"/><Relationship Id="rId14" Type="http://schemas.openxmlformats.org/officeDocument/2006/relationships/image" Target="../media/image158.png"/><Relationship Id="rId22" Type="http://schemas.openxmlformats.org/officeDocument/2006/relationships/image" Target="../media/image128.png"/><Relationship Id="rId27" Type="http://schemas.openxmlformats.org/officeDocument/2006/relationships/image" Target="../media/image164.png"/><Relationship Id="rId30" Type="http://schemas.openxmlformats.org/officeDocument/2006/relationships/image" Target="../media/image165.png"/></Relationships>
</file>

<file path=ppt/slides/_rels/slide67.xml.rels><?xml version="1.0" encoding="UTF-8" standalone="yes"?>
<Relationships xmlns="http://schemas.openxmlformats.org/package/2006/relationships"><Relationship Id="rId13" Type="http://schemas.openxmlformats.org/officeDocument/2006/relationships/image" Target="../media/image171.png"/><Relationship Id="rId18" Type="http://schemas.openxmlformats.org/officeDocument/2006/relationships/image" Target="../media/image173.png"/><Relationship Id="rId26" Type="http://schemas.openxmlformats.org/officeDocument/2006/relationships/image" Target="../media/image1730.png"/><Relationship Id="rId3" Type="http://schemas.openxmlformats.org/officeDocument/2006/relationships/image" Target="../media/image118.png"/><Relationship Id="rId21" Type="http://schemas.openxmlformats.org/officeDocument/2006/relationships/image" Target="../media/image176.png"/><Relationship Id="rId34" Type="http://schemas.openxmlformats.org/officeDocument/2006/relationships/image" Target="../media/image181.png"/><Relationship Id="rId7" Type="http://schemas.openxmlformats.org/officeDocument/2006/relationships/image" Target="../media/image122.png"/><Relationship Id="rId12" Type="http://schemas.openxmlformats.org/officeDocument/2006/relationships/image" Target="../media/image170.png"/><Relationship Id="rId17" Type="http://schemas.openxmlformats.org/officeDocument/2006/relationships/image" Target="../media/image1700.png"/><Relationship Id="rId25" Type="http://schemas.openxmlformats.org/officeDocument/2006/relationships/image" Target="../media/image1720.png"/><Relationship Id="rId33" Type="http://schemas.openxmlformats.org/officeDocument/2006/relationships/image" Target="../media/image180.png"/><Relationship Id="rId2" Type="http://schemas.openxmlformats.org/officeDocument/2006/relationships/notesSlide" Target="../notesSlides/notesSlide38.xml"/><Relationship Id="rId16" Type="http://schemas.openxmlformats.org/officeDocument/2006/relationships/image" Target="../media/image1690.png"/><Relationship Id="rId20" Type="http://schemas.openxmlformats.org/officeDocument/2006/relationships/image" Target="../media/image175.png"/><Relationship Id="rId29" Type="http://schemas.openxmlformats.org/officeDocument/2006/relationships/image" Target="../media/image1760.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69.png"/><Relationship Id="rId24" Type="http://schemas.openxmlformats.org/officeDocument/2006/relationships/image" Target="../media/image1711.png"/><Relationship Id="rId32" Type="http://schemas.openxmlformats.org/officeDocument/2006/relationships/image" Target="../media/image179.png"/><Relationship Id="rId5" Type="http://schemas.openxmlformats.org/officeDocument/2006/relationships/image" Target="../media/image120.png"/><Relationship Id="rId23" Type="http://schemas.openxmlformats.org/officeDocument/2006/relationships/image" Target="../media/image138.png"/><Relationship Id="rId28" Type="http://schemas.openxmlformats.org/officeDocument/2006/relationships/image" Target="../media/image1750.png"/><Relationship Id="rId10" Type="http://schemas.openxmlformats.org/officeDocument/2006/relationships/image" Target="../media/image168.png"/><Relationship Id="rId19" Type="http://schemas.openxmlformats.org/officeDocument/2006/relationships/image" Target="../media/image174.png"/><Relationship Id="rId31" Type="http://schemas.openxmlformats.org/officeDocument/2006/relationships/image" Target="../media/image178.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72.png"/><Relationship Id="rId22" Type="http://schemas.openxmlformats.org/officeDocument/2006/relationships/image" Target="../media/image137.png"/><Relationship Id="rId27" Type="http://schemas.openxmlformats.org/officeDocument/2006/relationships/image" Target="../media/image1740.png"/><Relationship Id="rId30" Type="http://schemas.openxmlformats.org/officeDocument/2006/relationships/image" Target="../media/image177.png"/><Relationship Id="rId8" Type="http://schemas.openxmlformats.org/officeDocument/2006/relationships/image" Target="../media/image12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iversaldependencies.or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7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75.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7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4.png"/><Relationship Id="rId18" Type="http://schemas.openxmlformats.org/officeDocument/2006/relationships/image" Target="../media/image203.png"/><Relationship Id="rId26" Type="http://schemas.openxmlformats.org/officeDocument/2006/relationships/image" Target="../media/image209.png"/><Relationship Id="rId3" Type="http://schemas.openxmlformats.org/officeDocument/2006/relationships/image" Target="../media/image191.png"/><Relationship Id="rId21" Type="http://schemas.openxmlformats.org/officeDocument/2006/relationships/image" Target="../media/image206.png"/><Relationship Id="rId7" Type="http://schemas.openxmlformats.org/officeDocument/2006/relationships/image" Target="../media/image195.png"/><Relationship Id="rId12" Type="http://schemas.openxmlformats.org/officeDocument/2006/relationships/image" Target="../media/image213.png"/><Relationship Id="rId17" Type="http://schemas.openxmlformats.org/officeDocument/2006/relationships/image" Target="../media/image202.png"/><Relationship Id="rId25" Type="http://schemas.openxmlformats.org/officeDocument/2006/relationships/image" Target="../media/image208.png"/><Relationship Id="rId2" Type="http://schemas.openxmlformats.org/officeDocument/2006/relationships/image" Target="../media/image190.png"/><Relationship Id="rId16" Type="http://schemas.openxmlformats.org/officeDocument/2006/relationships/image" Target="../media/image201.png"/><Relationship Id="rId20"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8.png"/><Relationship Id="rId24" Type="http://schemas.openxmlformats.org/officeDocument/2006/relationships/image" Target="../media/image207.png"/><Relationship Id="rId5" Type="http://schemas.openxmlformats.org/officeDocument/2006/relationships/image" Target="../media/image193.png"/><Relationship Id="rId15" Type="http://schemas.openxmlformats.org/officeDocument/2006/relationships/image" Target="../media/image215.png"/><Relationship Id="rId23" Type="http://schemas.openxmlformats.org/officeDocument/2006/relationships/image" Target="../media/image217.png"/><Relationship Id="rId10" Type="http://schemas.openxmlformats.org/officeDocument/2006/relationships/image" Target="../media/image212.png"/><Relationship Id="rId19" Type="http://schemas.openxmlformats.org/officeDocument/2006/relationships/image" Target="../media/image204.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11.png"/><Relationship Id="rId22" Type="http://schemas.openxmlformats.org/officeDocument/2006/relationships/image" Target="../media/image216.png"/><Relationship Id="rId27" Type="http://schemas.openxmlformats.org/officeDocument/2006/relationships/image" Target="../media/image210.png"/></Relationships>
</file>

<file path=ppt/slides/_rels/slide77.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1.png"/><Relationship Id="rId18" Type="http://schemas.openxmlformats.org/officeDocument/2006/relationships/image" Target="../media/image204.png"/><Relationship Id="rId26" Type="http://schemas.openxmlformats.org/officeDocument/2006/relationships/image" Target="../media/image221.png"/><Relationship Id="rId3" Type="http://schemas.openxmlformats.org/officeDocument/2006/relationships/image" Target="../media/image191.png"/><Relationship Id="rId21" Type="http://schemas.openxmlformats.org/officeDocument/2006/relationships/image" Target="../media/image220.png"/><Relationship Id="rId7" Type="http://schemas.openxmlformats.org/officeDocument/2006/relationships/image" Target="../media/image195.png"/><Relationship Id="rId12" Type="http://schemas.openxmlformats.org/officeDocument/2006/relationships/image" Target="../media/image214.png"/><Relationship Id="rId17" Type="http://schemas.openxmlformats.org/officeDocument/2006/relationships/image" Target="../media/image203.png"/><Relationship Id="rId25" Type="http://schemas.openxmlformats.org/officeDocument/2006/relationships/image" Target="../media/image210.png"/><Relationship Id="rId2" Type="http://schemas.openxmlformats.org/officeDocument/2006/relationships/image" Target="../media/image190.png"/><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8.png"/><Relationship Id="rId24" Type="http://schemas.openxmlformats.org/officeDocument/2006/relationships/image" Target="../media/image209.png"/><Relationship Id="rId5" Type="http://schemas.openxmlformats.org/officeDocument/2006/relationships/image" Target="../media/image193.png"/><Relationship Id="rId15" Type="http://schemas.openxmlformats.org/officeDocument/2006/relationships/image" Target="../media/image201.png"/><Relationship Id="rId23" Type="http://schemas.openxmlformats.org/officeDocument/2006/relationships/image" Target="../media/image208.png"/><Relationship Id="rId28" Type="http://schemas.openxmlformats.org/officeDocument/2006/relationships/image" Target="../media/image223.png"/><Relationship Id="rId10" Type="http://schemas.openxmlformats.org/officeDocument/2006/relationships/image" Target="../media/image198.png"/><Relationship Id="rId19" Type="http://schemas.openxmlformats.org/officeDocument/2006/relationships/image" Target="../media/image205.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19.png"/><Relationship Id="rId22" Type="http://schemas.openxmlformats.org/officeDocument/2006/relationships/image" Target="../media/image207.png"/><Relationship Id="rId27" Type="http://schemas.openxmlformats.org/officeDocument/2006/relationships/image" Target="../media/image222.png"/></Relationships>
</file>

<file path=ppt/slides/_rels/slide78.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13.png"/><Relationship Id="rId18" Type="http://schemas.openxmlformats.org/officeDocument/2006/relationships/image" Target="../media/image202.png"/><Relationship Id="rId26" Type="http://schemas.openxmlformats.org/officeDocument/2006/relationships/image" Target="../media/image217.png"/><Relationship Id="rId3" Type="http://schemas.openxmlformats.org/officeDocument/2006/relationships/image" Target="../media/image191.png"/><Relationship Id="rId21" Type="http://schemas.openxmlformats.org/officeDocument/2006/relationships/image" Target="../media/image205.png"/><Relationship Id="rId7" Type="http://schemas.openxmlformats.org/officeDocument/2006/relationships/image" Target="../media/image195.png"/><Relationship Id="rId12" Type="http://schemas.openxmlformats.org/officeDocument/2006/relationships/image" Target="../media/image218.png"/><Relationship Id="rId17" Type="http://schemas.openxmlformats.org/officeDocument/2006/relationships/image" Target="../media/image201.png"/><Relationship Id="rId25" Type="http://schemas.openxmlformats.org/officeDocument/2006/relationships/image" Target="../media/image222.png"/><Relationship Id="rId2" Type="http://schemas.openxmlformats.org/officeDocument/2006/relationships/image" Target="../media/image190.png"/><Relationship Id="rId16" Type="http://schemas.openxmlformats.org/officeDocument/2006/relationships/image" Target="../media/image211.png"/><Relationship Id="rId20" Type="http://schemas.openxmlformats.org/officeDocument/2006/relationships/image" Target="../media/image204.png"/><Relationship Id="rId29"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8.png"/><Relationship Id="rId24" Type="http://schemas.openxmlformats.org/officeDocument/2006/relationships/image" Target="../media/image216.png"/><Relationship Id="rId32"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14.png"/><Relationship Id="rId23" Type="http://schemas.openxmlformats.org/officeDocument/2006/relationships/image" Target="../media/image220.png"/><Relationship Id="rId28" Type="http://schemas.openxmlformats.org/officeDocument/2006/relationships/image" Target="../media/image208.png"/><Relationship Id="rId10" Type="http://schemas.openxmlformats.org/officeDocument/2006/relationships/image" Target="../media/image212.png"/><Relationship Id="rId19" Type="http://schemas.openxmlformats.org/officeDocument/2006/relationships/image" Target="../media/image203.png"/><Relationship Id="rId31" Type="http://schemas.openxmlformats.org/officeDocument/2006/relationships/image" Target="../media/image219.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21.png"/><Relationship Id="rId22" Type="http://schemas.openxmlformats.org/officeDocument/2006/relationships/image" Target="../media/image206.png"/><Relationship Id="rId27" Type="http://schemas.openxmlformats.org/officeDocument/2006/relationships/image" Target="../media/image207.png"/><Relationship Id="rId30" Type="http://schemas.openxmlformats.org/officeDocument/2006/relationships/image" Target="../media/image210.png"/></Relationships>
</file>

<file path=ppt/slides/_rels/slide79.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ling.upenn.edu/courses/Fall_2003/ling001/penn_treebank_pos.html"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1.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2.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18" Type="http://schemas.openxmlformats.org/officeDocument/2006/relationships/image" Target="../media/image206.png"/><Relationship Id="rId3" Type="http://schemas.openxmlformats.org/officeDocument/2006/relationships/image" Target="../media/image191.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11.png"/><Relationship Id="rId17" Type="http://schemas.openxmlformats.org/officeDocument/2006/relationships/image" Target="../media/image205.png"/><Relationship Id="rId2" Type="http://schemas.openxmlformats.org/officeDocument/2006/relationships/image" Target="../media/image190.png"/><Relationship Id="rId16" Type="http://schemas.openxmlformats.org/officeDocument/2006/relationships/image" Target="../media/image204.png"/><Relationship Id="rId20"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214.png"/><Relationship Id="rId24" Type="http://schemas.openxmlformats.org/officeDocument/2006/relationships/image" Target="../media/image223.png"/><Relationship Id="rId5" Type="http://schemas.openxmlformats.org/officeDocument/2006/relationships/image" Target="../media/image193.png"/><Relationship Id="rId15" Type="http://schemas.openxmlformats.org/officeDocument/2006/relationships/image" Target="../media/image203.png"/><Relationship Id="rId23" Type="http://schemas.openxmlformats.org/officeDocument/2006/relationships/image" Target="../media/image219.png"/><Relationship Id="rId10" Type="http://schemas.openxmlformats.org/officeDocument/2006/relationships/image" Target="../media/image198.png"/><Relationship Id="rId19" Type="http://schemas.openxmlformats.org/officeDocument/2006/relationships/image" Target="../media/image207.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 Id="rId22" Type="http://schemas.openxmlformats.org/officeDocument/2006/relationships/image" Target="../media/image21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8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8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hmmlearn/hmmlearn" TargetMode="External"/><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hmmlearn/hmmlearn/blob/main/src/_hmmc.cpp"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1044636" y="856354"/>
            <a:ext cx="10102723" cy="1422073"/>
          </a:xfrm>
          <a:solidFill>
            <a:schemeClr val="bg1"/>
          </a:solidFill>
        </p:spPr>
        <p:txBody>
          <a:bodyPr>
            <a:normAutofit/>
          </a:bodyPr>
          <a:lstStyle/>
          <a:p>
            <a:r>
              <a:rPr lang="en-US" altLang="zh-CN" dirty="0">
                <a:solidFill>
                  <a:srgbClr val="0E419C"/>
                </a:solidFill>
              </a:rPr>
              <a:t>Lecture 07 – Sequence Labeling for POS and NER</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04/19/2023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53BA-ED35-4E71-ABF3-F76D380B0C1A}"/>
              </a:ext>
            </a:extLst>
          </p:cNvPr>
          <p:cNvSpPr>
            <a:spLocks noGrp="1"/>
          </p:cNvSpPr>
          <p:nvPr>
            <p:ph type="title"/>
          </p:nvPr>
        </p:nvSpPr>
        <p:spPr/>
        <p:txBody>
          <a:bodyPr/>
          <a:lstStyle/>
          <a:p>
            <a:r>
              <a:rPr lang="en-US" altLang="zh-CN" dirty="0"/>
              <a:t>How</a:t>
            </a:r>
            <a:r>
              <a:rPr lang="zh-CN" altLang="en-US" dirty="0"/>
              <a:t> </a:t>
            </a:r>
            <a:r>
              <a:rPr lang="en-US" altLang="zh-CN" dirty="0"/>
              <a:t>difficulty of POS</a:t>
            </a:r>
            <a:endParaRPr lang="zh-CN" altLang="en-US" dirty="0"/>
          </a:p>
        </p:txBody>
      </p:sp>
      <p:sp>
        <p:nvSpPr>
          <p:cNvPr id="3" name="内容占位符 2">
            <a:extLst>
              <a:ext uri="{FF2B5EF4-FFF2-40B4-BE49-F238E27FC236}">
                <a16:creationId xmlns:a16="http://schemas.microsoft.com/office/drawing/2014/main" id="{94F4CE25-8396-4F98-9800-FA9E2BB04631}"/>
              </a:ext>
            </a:extLst>
          </p:cNvPr>
          <p:cNvSpPr>
            <a:spLocks noGrp="1"/>
          </p:cNvSpPr>
          <p:nvPr>
            <p:ph idx="1"/>
          </p:nvPr>
        </p:nvSpPr>
        <p:spPr>
          <a:xfrm>
            <a:off x="517525" y="958532"/>
            <a:ext cx="11064875" cy="5658134"/>
          </a:xfrm>
        </p:spPr>
        <p:txBody>
          <a:bodyPr>
            <a:noAutofit/>
          </a:bodyPr>
          <a:lstStyle/>
          <a:p>
            <a:pPr>
              <a:spcBef>
                <a:spcPts val="0"/>
              </a:spcBef>
              <a:spcAft>
                <a:spcPts val="600"/>
              </a:spcAft>
            </a:pPr>
            <a:r>
              <a:rPr lang="en-US" altLang="zh-CN" dirty="0"/>
              <a:t>Roughly 15% of word types are ambiguous</a:t>
            </a:r>
          </a:p>
          <a:p>
            <a:pPr lvl="1">
              <a:spcBef>
                <a:spcPts val="0"/>
              </a:spcBef>
              <a:spcAft>
                <a:spcPts val="600"/>
              </a:spcAft>
            </a:pPr>
            <a:r>
              <a:rPr lang="en-US" altLang="zh-CN" dirty="0"/>
              <a:t>Hence 85% of word types are unambiguous</a:t>
            </a:r>
          </a:p>
          <a:p>
            <a:pPr lvl="1">
              <a:spcBef>
                <a:spcPts val="0"/>
              </a:spcBef>
              <a:spcAft>
                <a:spcPts val="600"/>
              </a:spcAft>
            </a:pPr>
            <a:r>
              <a:rPr lang="en-US" altLang="zh-CN" i="1" dirty="0">
                <a:solidFill>
                  <a:srgbClr val="FF0000"/>
                </a:solidFill>
              </a:rPr>
              <a:t>Janet</a:t>
            </a:r>
            <a:r>
              <a:rPr lang="en-US" altLang="zh-CN" i="1" dirty="0"/>
              <a:t> </a:t>
            </a:r>
            <a:r>
              <a:rPr lang="en-US" altLang="zh-CN" dirty="0"/>
              <a:t>is always PROPN, </a:t>
            </a:r>
            <a:r>
              <a:rPr lang="en-US" altLang="zh-CN" i="1" dirty="0">
                <a:solidFill>
                  <a:srgbClr val="FF0000"/>
                </a:solidFill>
              </a:rPr>
              <a:t>hesitantly</a:t>
            </a:r>
            <a:r>
              <a:rPr lang="en-US" altLang="zh-CN" i="1" dirty="0"/>
              <a:t> </a:t>
            </a:r>
            <a:r>
              <a:rPr lang="en-US" altLang="zh-CN" dirty="0"/>
              <a:t>is always ADV </a:t>
            </a:r>
          </a:p>
          <a:p>
            <a:pPr lvl="1">
              <a:spcBef>
                <a:spcPts val="0"/>
              </a:spcBef>
              <a:spcAft>
                <a:spcPts val="600"/>
              </a:spcAft>
            </a:pPr>
            <a:endParaRPr lang="en-US" altLang="zh-CN" dirty="0"/>
          </a:p>
          <a:p>
            <a:pPr lvl="1">
              <a:spcBef>
                <a:spcPts val="0"/>
              </a:spcBef>
              <a:spcAft>
                <a:spcPts val="600"/>
              </a:spcAft>
            </a:pPr>
            <a:endParaRPr lang="en-US" altLang="zh-CN" sz="2000" dirty="0"/>
          </a:p>
          <a:p>
            <a:pPr lvl="1">
              <a:spcBef>
                <a:spcPts val="0"/>
              </a:spcBef>
              <a:spcAft>
                <a:spcPts val="600"/>
              </a:spcAft>
            </a:pPr>
            <a:endParaRPr lang="en-US" altLang="zh-CN" dirty="0"/>
          </a:p>
          <a:p>
            <a:pPr lvl="1">
              <a:spcBef>
                <a:spcPts val="0"/>
              </a:spcBef>
              <a:spcAft>
                <a:spcPts val="600"/>
              </a:spcAft>
            </a:pPr>
            <a:endParaRPr lang="en-US" altLang="zh-CN" dirty="0"/>
          </a:p>
          <a:p>
            <a:pPr lvl="1">
              <a:spcBef>
                <a:spcPts val="0"/>
              </a:spcBef>
              <a:spcAft>
                <a:spcPts val="600"/>
              </a:spcAft>
            </a:pPr>
            <a:endParaRPr lang="en-US" altLang="zh-CN" dirty="0"/>
          </a:p>
          <a:p>
            <a:pPr>
              <a:spcBef>
                <a:spcPts val="0"/>
              </a:spcBef>
              <a:spcAft>
                <a:spcPts val="600"/>
              </a:spcAft>
            </a:pPr>
            <a:r>
              <a:rPr lang="en-US" altLang="zh-CN" dirty="0"/>
              <a:t>~15% tend to be very common. ~60% of word tokens are ambiguous. e.g., </a:t>
            </a:r>
            <a:r>
              <a:rPr lang="en-US" altLang="zh-CN" i="1" dirty="0"/>
              <a:t>back has five different tags:</a:t>
            </a:r>
            <a:endParaRPr lang="en-US" altLang="zh-CN" dirty="0"/>
          </a:p>
          <a:p>
            <a:pPr marL="529153" lvl="1" indent="0">
              <a:spcBef>
                <a:spcPts val="0"/>
              </a:spcBef>
              <a:spcAft>
                <a:spcPts val="600"/>
              </a:spcAft>
              <a:buNone/>
            </a:pPr>
            <a:r>
              <a:rPr lang="en-US" altLang="zh-CN" sz="2400" dirty="0"/>
              <a:t>earnings growth took a </a:t>
            </a:r>
            <a:r>
              <a:rPr lang="en-US" altLang="zh-CN" sz="2400" dirty="0">
                <a:solidFill>
                  <a:srgbClr val="FF0000"/>
                </a:solidFill>
              </a:rPr>
              <a:t>back</a:t>
            </a:r>
            <a:r>
              <a:rPr lang="en-US" altLang="zh-CN" sz="2400" dirty="0"/>
              <a:t>/ADJ seat</a:t>
            </a:r>
          </a:p>
          <a:p>
            <a:pPr marL="529153" lvl="1" indent="0">
              <a:spcBef>
                <a:spcPts val="0"/>
              </a:spcBef>
              <a:spcAft>
                <a:spcPts val="600"/>
              </a:spcAft>
              <a:buNone/>
            </a:pPr>
            <a:r>
              <a:rPr lang="en-US" altLang="zh-CN" sz="2400" dirty="0"/>
              <a:t>a small building in the </a:t>
            </a:r>
            <a:r>
              <a:rPr lang="en-US" altLang="zh-CN" sz="2400" dirty="0">
                <a:solidFill>
                  <a:srgbClr val="FF0000"/>
                </a:solidFill>
              </a:rPr>
              <a:t>back</a:t>
            </a:r>
            <a:r>
              <a:rPr lang="en-US" altLang="zh-CN" sz="2400" dirty="0"/>
              <a:t>/NOUN</a:t>
            </a:r>
          </a:p>
          <a:p>
            <a:pPr marL="529153" lvl="1" indent="0">
              <a:spcBef>
                <a:spcPts val="0"/>
              </a:spcBef>
              <a:spcAft>
                <a:spcPts val="600"/>
              </a:spcAft>
              <a:buNone/>
            </a:pPr>
            <a:r>
              <a:rPr lang="en-US" altLang="zh-CN" dirty="0"/>
              <a:t>…</a:t>
            </a:r>
            <a:endParaRPr lang="en-US" altLang="zh-CN" sz="2400" dirty="0"/>
          </a:p>
        </p:txBody>
      </p:sp>
      <p:sp>
        <p:nvSpPr>
          <p:cNvPr id="4" name="灯片编号占位符 3">
            <a:extLst>
              <a:ext uri="{FF2B5EF4-FFF2-40B4-BE49-F238E27FC236}">
                <a16:creationId xmlns:a16="http://schemas.microsoft.com/office/drawing/2014/main" id="{07FEB531-0FB5-4478-A0FB-701F07D85170}"/>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7" name="Picture 6">
            <a:extLst>
              <a:ext uri="{FF2B5EF4-FFF2-40B4-BE49-F238E27FC236}">
                <a16:creationId xmlns:a16="http://schemas.microsoft.com/office/drawing/2014/main" id="{A524F5D0-FD45-254A-9E59-13A35F6AD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685" y="2510226"/>
            <a:ext cx="8336794" cy="1837548"/>
          </a:xfrm>
          <a:prstGeom prst="rect">
            <a:avLst/>
          </a:prstGeom>
        </p:spPr>
      </p:pic>
    </p:spTree>
    <p:extLst>
      <p:ext uri="{BB962C8B-B14F-4D97-AF65-F5344CB8AC3E}">
        <p14:creationId xmlns:p14="http://schemas.microsoft.com/office/powerpoint/2010/main" val="17583661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b="1" dirty="0"/>
              <a:t>Features in a CRF POS Tagger</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100</a:t>
            </a:fld>
            <a:endParaRPr lang="zh-CN" altLang="en-US" dirty="0"/>
          </a:p>
        </p:txBody>
      </p:sp>
    </p:spTree>
    <p:extLst>
      <p:ext uri="{BB962C8B-B14F-4D97-AF65-F5344CB8AC3E}">
        <p14:creationId xmlns:p14="http://schemas.microsoft.com/office/powerpoint/2010/main" val="3032365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FFD7-4BC2-4241-87A7-0E05E027F02B}"/>
              </a:ext>
            </a:extLst>
          </p:cNvPr>
          <p:cNvSpPr>
            <a:spLocks noGrp="1"/>
          </p:cNvSpPr>
          <p:nvPr>
            <p:ph type="title"/>
          </p:nvPr>
        </p:nvSpPr>
        <p:spPr/>
        <p:txBody>
          <a:bodyPr/>
          <a:lstStyle/>
          <a:p>
            <a:r>
              <a:rPr lang="en-US" altLang="zh-CN" dirty="0"/>
              <a:t>Build features for POS Tagger</a:t>
            </a:r>
            <a:endParaRPr lang="en-CN" dirty="0"/>
          </a:p>
        </p:txBody>
      </p:sp>
      <p:sp>
        <p:nvSpPr>
          <p:cNvPr id="4" name="Slide Number Placeholder 3">
            <a:extLst>
              <a:ext uri="{FF2B5EF4-FFF2-40B4-BE49-F238E27FC236}">
                <a16:creationId xmlns:a16="http://schemas.microsoft.com/office/drawing/2014/main" id="{47FD7805-8FB6-5648-9BE3-A4BD9E8C962C}"/>
              </a:ext>
            </a:extLst>
          </p:cNvPr>
          <p:cNvSpPr>
            <a:spLocks noGrp="1"/>
          </p:cNvSpPr>
          <p:nvPr>
            <p:ph type="sldNum" sz="quarter" idx="12"/>
          </p:nvPr>
        </p:nvSpPr>
        <p:spPr/>
        <p:txBody>
          <a:bodyPr/>
          <a:lstStyle/>
          <a:p>
            <a:fld id="{DC8BB421-126E-41CB-B73A-69D52E98CAE3}" type="slidenum">
              <a:rPr lang="zh-CN" altLang="en-US" smtClean="0"/>
              <a:t>101</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97759628-85FF-4744-946F-A3503F7BB752}"/>
                  </a:ext>
                </a:extLst>
              </p:cNvPr>
              <p:cNvSpPr txBox="1">
                <a:spLocks/>
              </p:cNvSpPr>
              <p:nvPr/>
            </p:nvSpPr>
            <p:spPr>
              <a:xfrm>
                <a:off x="516344" y="1166624"/>
                <a:ext cx="11877675" cy="2471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spcAft>
                    <a:spcPts val="1800"/>
                  </a:spcAft>
                </a:pPr>
                <a:r>
                  <a:rPr lang="en-US" altLang="zh-CN" dirty="0"/>
                  <a:t>Incorporate some source of knowledge into the tagging process</a:t>
                </a:r>
              </a:p>
              <a:p>
                <a:pPr>
                  <a:spcBef>
                    <a:spcPts val="1200"/>
                  </a:spcBef>
                  <a:spcAft>
                    <a:spcPts val="1800"/>
                  </a:spcAft>
                </a:pPr>
                <a:r>
                  <a:rPr lang="en-US" altLang="zh-CN" dirty="0"/>
                  <a:t>Linear-chain CRF, each local feature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oMath>
                </a14:m>
                <a:r>
                  <a:rPr lang="en-US" altLang="zh-CN" dirty="0"/>
                  <a:t> at position </a:t>
                </a:r>
                <a14:m>
                  <m:oMath xmlns:m="http://schemas.openxmlformats.org/officeDocument/2006/math">
                    <m:r>
                      <a:rPr lang="en-US" altLang="zh-CN" i="1" dirty="0" smtClean="0">
                        <a:latin typeface="Cambria Math" panose="02040503050406030204" pitchFamily="18" charset="0"/>
                      </a:rPr>
                      <m:t>𝑖</m:t>
                    </m:r>
                  </m:oMath>
                </a14:m>
                <a:r>
                  <a:rPr lang="en-US" altLang="zh-CN" dirty="0"/>
                  <a:t> can depend on any information from: </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oMath>
                </a14:m>
                <a:r>
                  <a:rPr lang="en-US" altLang="zh-CN" dirty="0"/>
                  <a:t>.</a:t>
                </a:r>
              </a:p>
              <a:p>
                <a:pPr>
                  <a:spcBef>
                    <a:spcPts val="1200"/>
                  </a:spcBef>
                  <a:spcAft>
                    <a:spcPts val="1800"/>
                  </a:spcAft>
                </a:pPr>
                <a:r>
                  <a:rPr lang="en-US" altLang="zh-CN" dirty="0"/>
                  <a:t>Example of useful features</a:t>
                </a:r>
              </a:p>
            </p:txBody>
          </p:sp>
        </mc:Choice>
        <mc:Fallback>
          <p:sp>
            <p:nvSpPr>
              <p:cNvPr id="5" name="内容占位符 2">
                <a:extLst>
                  <a:ext uri="{FF2B5EF4-FFF2-40B4-BE49-F238E27FC236}">
                    <a16:creationId xmlns:a16="http://schemas.microsoft.com/office/drawing/2014/main" id="{97759628-85FF-4744-946F-A3503F7BB752}"/>
                  </a:ext>
                </a:extLst>
              </p:cNvPr>
              <p:cNvSpPr txBox="1">
                <a:spLocks noRot="1" noChangeAspect="1" noMove="1" noResize="1" noEditPoints="1" noAdjustHandles="1" noChangeArrowheads="1" noChangeShapeType="1" noTextEdit="1"/>
              </p:cNvSpPr>
              <p:nvPr/>
            </p:nvSpPr>
            <p:spPr>
              <a:xfrm>
                <a:off x="516344" y="1166624"/>
                <a:ext cx="11877675" cy="2471736"/>
              </a:xfrm>
              <a:prstGeom prst="rect">
                <a:avLst/>
              </a:prstGeom>
              <a:blipFill>
                <a:blip r:embed="rId3"/>
                <a:stretch>
                  <a:fillRect l="-855" t="-4592" b="-3571"/>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6">
                <a:extLst>
                  <a:ext uri="{FF2B5EF4-FFF2-40B4-BE49-F238E27FC236}">
                    <a16:creationId xmlns:a16="http://schemas.microsoft.com/office/drawing/2014/main" id="{C18CA9E1-E7F0-A844-9F85-74EB5332A392}"/>
                  </a:ext>
                </a:extLst>
              </p:cNvPr>
              <p:cNvSpPr txBox="1"/>
              <p:nvPr/>
            </p:nvSpPr>
            <p:spPr>
              <a:xfrm>
                <a:off x="808861" y="4205067"/>
                <a:ext cx="6964046" cy="2154436"/>
              </a:xfrm>
              <a:prstGeom prst="rect">
                <a:avLst/>
              </a:prstGeom>
              <a:noFill/>
            </p:spPr>
            <p:txBody>
              <a:bodyPr wrap="square">
                <a:spAutoFit/>
              </a:bodyPr>
              <a:lstStyle/>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m:rPr>
                            <m:sty m:val="p"/>
                          </m:rPr>
                          <a:rPr lang="en-US" altLang="zh-CN" sz="2800" i="1">
                            <a:latin typeface="Cambria Math" panose="02040503050406030204" pitchFamily="18" charset="0"/>
                          </a:rPr>
                          <m:t>the</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𝐷𝐸𝑇</m:t>
                        </m:r>
                      </m:e>
                    </m:d>
                  </m:oMath>
                </a14:m>
                <a:r>
                  <a:rPr lang="en-US" altLang="zh-CN" sz="2800" dirty="0"/>
                  <a:t> </a:t>
                </a:r>
              </a:p>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𝑃𝑅𝑂𝑃𝑁</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𝑆𝑡𝑟𝑒𝑒𝑡</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𝑁𝑈𝑀</m:t>
                        </m:r>
                      </m:e>
                    </m:d>
                  </m:oMath>
                </a14:m>
                <a:r>
                  <a:rPr lang="en-US" altLang="zh-CN" sz="2800" b="0" dirty="0"/>
                  <a:t>  </a:t>
                </a:r>
              </a:p>
              <a:p>
                <a:pPr marL="0" indent="0">
                  <a:spcBef>
                    <a:spcPts val="1200"/>
                  </a:spcBef>
                  <a:spcAft>
                    <a:spcPts val="1800"/>
                  </a:spcAft>
                  <a:buNone/>
                </a:pPr>
                <a14:m>
                  <m:oMath xmlns:m="http://schemas.openxmlformats.org/officeDocument/2006/math">
                    <m:r>
                      <a:rPr lang="zh-CN" altLang="en-US" sz="2800" i="1" smtClean="0">
                        <a:latin typeface="Cambria Math" panose="02040503050406030204" pitchFamily="18" charset="0"/>
                      </a:rPr>
                      <m:t>𝕀</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𝑉𝐸𝑅𝐵</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𝐴𝑈𝑋</m:t>
                        </m:r>
                      </m:e>
                    </m:d>
                  </m:oMath>
                </a14:m>
                <a:r>
                  <a:rPr lang="zh-CN" altLang="en-US" sz="2800" dirty="0"/>
                  <a:t> </a:t>
                </a:r>
              </a:p>
            </p:txBody>
          </p:sp>
        </mc:Choice>
        <mc:Fallback>
          <p:sp>
            <p:nvSpPr>
              <p:cNvPr id="6" name="文本框 6">
                <a:extLst>
                  <a:ext uri="{FF2B5EF4-FFF2-40B4-BE49-F238E27FC236}">
                    <a16:creationId xmlns:a16="http://schemas.microsoft.com/office/drawing/2014/main" id="{C18CA9E1-E7F0-A844-9F85-74EB5332A392}"/>
                  </a:ext>
                </a:extLst>
              </p:cNvPr>
              <p:cNvSpPr txBox="1">
                <a:spLocks noRot="1" noChangeAspect="1" noMove="1" noResize="1" noEditPoints="1" noAdjustHandles="1" noChangeArrowheads="1" noChangeShapeType="1" noTextEdit="1"/>
              </p:cNvSpPr>
              <p:nvPr/>
            </p:nvSpPr>
            <p:spPr>
              <a:xfrm>
                <a:off x="808861" y="4205067"/>
                <a:ext cx="6964046" cy="2154436"/>
              </a:xfrm>
              <a:prstGeom prst="rect">
                <a:avLst/>
              </a:prstGeom>
              <a:blipFill>
                <a:blip r:embed="rId4"/>
                <a:stretch>
                  <a:fillRect l="-546" b="-2941"/>
                </a:stretch>
              </a:blipFill>
            </p:spPr>
            <p:txBody>
              <a:bodyPr/>
              <a:lstStyle/>
              <a:p>
                <a:r>
                  <a:rPr lang="en-CN">
                    <a:noFill/>
                  </a:rPr>
                  <a:t> </a:t>
                </a:r>
              </a:p>
            </p:txBody>
          </p:sp>
        </mc:Fallback>
      </mc:AlternateContent>
      <p:sp>
        <p:nvSpPr>
          <p:cNvPr id="7" name="文本框 16">
            <a:extLst>
              <a:ext uri="{FF2B5EF4-FFF2-40B4-BE49-F238E27FC236}">
                <a16:creationId xmlns:a16="http://schemas.microsoft.com/office/drawing/2014/main" id="{956DB394-9A4E-E44C-899D-30FC71A7C743}"/>
              </a:ext>
            </a:extLst>
          </p:cNvPr>
          <p:cNvSpPr txBox="1"/>
          <p:nvPr/>
        </p:nvSpPr>
        <p:spPr>
          <a:xfrm>
            <a:off x="6943060" y="2550571"/>
            <a:ext cx="4664149" cy="2311332"/>
          </a:xfrm>
          <a:prstGeom prst="rect">
            <a:avLst/>
          </a:prstGeom>
          <a:solidFill>
            <a:schemeClr val="accent1">
              <a:lumMod val="20000"/>
              <a:lumOff val="80000"/>
            </a:schemeClr>
          </a:solidFill>
        </p:spPr>
        <p:txBody>
          <a:bodyPr wrap="none" rtlCol="0">
            <a:noAutofit/>
          </a:bodyPr>
          <a:lstStyle/>
          <a:p>
            <a:r>
              <a:rPr lang="en-US" altLang="zh-CN" dirty="0"/>
              <a:t>X=…12222 Washington Street …</a:t>
            </a:r>
            <a:endParaRPr lang="zh-CN" altLang="en-US" dirty="0"/>
          </a:p>
        </p:txBody>
      </p:sp>
      <p:sp>
        <p:nvSpPr>
          <p:cNvPr id="8" name="Oval 9">
            <a:extLst>
              <a:ext uri="{FF2B5EF4-FFF2-40B4-BE49-F238E27FC236}">
                <a16:creationId xmlns:a16="http://schemas.microsoft.com/office/drawing/2014/main" id="{70644CC6-C59D-9C44-A026-A9C87030CE6D}"/>
              </a:ext>
            </a:extLst>
          </p:cNvPr>
          <p:cNvSpPr>
            <a:spLocks noChangeArrowheads="1"/>
          </p:cNvSpPr>
          <p:nvPr/>
        </p:nvSpPr>
        <p:spPr bwMode="auto">
          <a:xfrm>
            <a:off x="9850089" y="4270254"/>
            <a:ext cx="1580176"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a:extLst>
              <a:ext uri="{FF2B5EF4-FFF2-40B4-BE49-F238E27FC236}">
                <a16:creationId xmlns:a16="http://schemas.microsoft.com/office/drawing/2014/main" id="{C3DE701B-BD02-834D-8AD0-E49B2035119D}"/>
              </a:ext>
            </a:extLst>
          </p:cNvPr>
          <p:cNvSpPr>
            <a:spLocks noChangeArrowheads="1"/>
          </p:cNvSpPr>
          <p:nvPr/>
        </p:nvSpPr>
        <p:spPr bwMode="auto">
          <a:xfrm>
            <a:off x="7011464" y="3098157"/>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1" name="Line 38">
            <a:extLst>
              <a:ext uri="{FF2B5EF4-FFF2-40B4-BE49-F238E27FC236}">
                <a16:creationId xmlns:a16="http://schemas.microsoft.com/office/drawing/2014/main" id="{D5D2220E-3F6C-1545-B8D4-F86B673FAB1A}"/>
              </a:ext>
            </a:extLst>
          </p:cNvPr>
          <p:cNvSpPr>
            <a:spLocks noChangeShapeType="1"/>
          </p:cNvSpPr>
          <p:nvPr/>
        </p:nvSpPr>
        <p:spPr bwMode="auto">
          <a:xfrm flipH="1" flipV="1">
            <a:off x="10563498" y="3890842"/>
            <a:ext cx="4762" cy="379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38">
            <a:extLst>
              <a:ext uri="{FF2B5EF4-FFF2-40B4-BE49-F238E27FC236}">
                <a16:creationId xmlns:a16="http://schemas.microsoft.com/office/drawing/2014/main" id="{54467BED-1818-9C4A-B0B3-B558BCD76DCF}"/>
              </a:ext>
            </a:extLst>
          </p:cNvPr>
          <p:cNvSpPr>
            <a:spLocks noChangeShapeType="1"/>
          </p:cNvSpPr>
          <p:nvPr/>
        </p:nvSpPr>
        <p:spPr bwMode="auto">
          <a:xfrm flipV="1">
            <a:off x="8147067" y="3496876"/>
            <a:ext cx="38780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13" name="文本框 15">
                <a:extLst>
                  <a:ext uri="{FF2B5EF4-FFF2-40B4-BE49-F238E27FC236}">
                    <a16:creationId xmlns:a16="http://schemas.microsoft.com/office/drawing/2014/main" id="{AF0AC899-EE3D-0140-AE95-DBAE89E2950D}"/>
                  </a:ext>
                </a:extLst>
              </p:cNvPr>
              <p:cNvSpPr txBox="1"/>
              <p:nvPr/>
            </p:nvSpPr>
            <p:spPr>
              <a:xfrm>
                <a:off x="7017584" y="3379918"/>
                <a:ext cx="117144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𝑁𝑈𝑀</m:t>
                      </m:r>
                    </m:oMath>
                  </m:oMathPara>
                </a14:m>
                <a:endParaRPr lang="zh-CN" altLang="en-US" sz="1400" dirty="0"/>
              </a:p>
            </p:txBody>
          </p:sp>
        </mc:Choice>
        <mc:Fallback>
          <p:sp>
            <p:nvSpPr>
              <p:cNvPr id="13" name="文本框 15">
                <a:extLst>
                  <a:ext uri="{FF2B5EF4-FFF2-40B4-BE49-F238E27FC236}">
                    <a16:creationId xmlns:a16="http://schemas.microsoft.com/office/drawing/2014/main" id="{AF0AC899-EE3D-0140-AE95-DBAE89E2950D}"/>
                  </a:ext>
                </a:extLst>
              </p:cNvPr>
              <p:cNvSpPr txBox="1">
                <a:spLocks noRot="1" noChangeAspect="1" noMove="1" noResize="1" noEditPoints="1" noAdjustHandles="1" noChangeArrowheads="1" noChangeShapeType="1" noTextEdit="1"/>
              </p:cNvSpPr>
              <p:nvPr/>
            </p:nvSpPr>
            <p:spPr>
              <a:xfrm>
                <a:off x="7017584" y="3379918"/>
                <a:ext cx="1171444" cy="307777"/>
              </a:xfrm>
              <a:prstGeom prst="rect">
                <a:avLst/>
              </a:prstGeom>
              <a:blipFill>
                <a:blip r:embed="rId5"/>
                <a:stretch>
                  <a:fillRect b="-384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5" name="文本框 18">
                <a:extLst>
                  <a:ext uri="{FF2B5EF4-FFF2-40B4-BE49-F238E27FC236}">
                    <a16:creationId xmlns:a16="http://schemas.microsoft.com/office/drawing/2014/main" id="{BB8843B8-EA31-ED41-9703-AF2C6BBC7988}"/>
                  </a:ext>
                </a:extLst>
              </p:cNvPr>
              <p:cNvSpPr txBox="1"/>
              <p:nvPr/>
            </p:nvSpPr>
            <p:spPr>
              <a:xfrm>
                <a:off x="9802964" y="4306822"/>
                <a:ext cx="158017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𝑆𝑡𝑟𝑒𝑒𝑡</m:t>
                      </m:r>
                    </m:oMath>
                  </m:oMathPara>
                </a14:m>
                <a:endParaRPr lang="zh-CN" altLang="en-US" sz="1600" dirty="0"/>
              </a:p>
            </p:txBody>
          </p:sp>
        </mc:Choice>
        <mc:Fallback>
          <p:sp>
            <p:nvSpPr>
              <p:cNvPr id="15" name="文本框 18">
                <a:extLst>
                  <a:ext uri="{FF2B5EF4-FFF2-40B4-BE49-F238E27FC236}">
                    <a16:creationId xmlns:a16="http://schemas.microsoft.com/office/drawing/2014/main" id="{BB8843B8-EA31-ED41-9703-AF2C6BBC7988}"/>
                  </a:ext>
                </a:extLst>
              </p:cNvPr>
              <p:cNvSpPr txBox="1">
                <a:spLocks noRot="1" noChangeAspect="1" noMove="1" noResize="1" noEditPoints="1" noAdjustHandles="1" noChangeArrowheads="1" noChangeShapeType="1" noTextEdit="1"/>
              </p:cNvSpPr>
              <p:nvPr/>
            </p:nvSpPr>
            <p:spPr>
              <a:xfrm>
                <a:off x="9802964" y="4306822"/>
                <a:ext cx="1580175" cy="338554"/>
              </a:xfrm>
              <a:prstGeom prst="rect">
                <a:avLst/>
              </a:prstGeom>
              <a:blipFill>
                <a:blip r:embed="rId6"/>
                <a:stretch>
                  <a:fillRect b="-3571"/>
                </a:stretch>
              </a:blipFill>
            </p:spPr>
            <p:txBody>
              <a:bodyPr/>
              <a:lstStyle/>
              <a:p>
                <a:r>
                  <a:rPr lang="en-CN">
                    <a:noFill/>
                  </a:rPr>
                  <a:t> </a:t>
                </a:r>
              </a:p>
            </p:txBody>
          </p:sp>
        </mc:Fallback>
      </mc:AlternateContent>
      <p:sp>
        <p:nvSpPr>
          <p:cNvPr id="17" name="Line 38">
            <a:extLst>
              <a:ext uri="{FF2B5EF4-FFF2-40B4-BE49-F238E27FC236}">
                <a16:creationId xmlns:a16="http://schemas.microsoft.com/office/drawing/2014/main" id="{3F828461-906B-7D40-B368-4B92669F5326}"/>
              </a:ext>
            </a:extLst>
          </p:cNvPr>
          <p:cNvSpPr>
            <a:spLocks noChangeShapeType="1"/>
          </p:cNvSpPr>
          <p:nvPr/>
        </p:nvSpPr>
        <p:spPr bwMode="auto">
          <a:xfrm flipV="1">
            <a:off x="9116436" y="3478133"/>
            <a:ext cx="438150" cy="714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1">
            <a:extLst>
              <a:ext uri="{FF2B5EF4-FFF2-40B4-BE49-F238E27FC236}">
                <a16:creationId xmlns:a16="http://schemas.microsoft.com/office/drawing/2014/main" id="{CAEACB6B-E036-5D4A-86F9-7A07BE2621BC}"/>
              </a:ext>
            </a:extLst>
          </p:cNvPr>
          <p:cNvSpPr>
            <a:spLocks noChangeArrowheads="1"/>
          </p:cNvSpPr>
          <p:nvPr/>
        </p:nvSpPr>
        <p:spPr bwMode="auto">
          <a:xfrm>
            <a:off x="8525633" y="3040417"/>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9" name="Oval 11">
            <a:extLst>
              <a:ext uri="{FF2B5EF4-FFF2-40B4-BE49-F238E27FC236}">
                <a16:creationId xmlns:a16="http://schemas.microsoft.com/office/drawing/2014/main" id="{654DCACD-6411-314F-8BF6-01A24E39E305}"/>
              </a:ext>
            </a:extLst>
          </p:cNvPr>
          <p:cNvSpPr>
            <a:spLocks noChangeArrowheads="1"/>
          </p:cNvSpPr>
          <p:nvPr/>
        </p:nvSpPr>
        <p:spPr bwMode="auto">
          <a:xfrm>
            <a:off x="10007084" y="3023785"/>
            <a:ext cx="1135603" cy="922982"/>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0" name="Line 38">
            <a:extLst>
              <a:ext uri="{FF2B5EF4-FFF2-40B4-BE49-F238E27FC236}">
                <a16:creationId xmlns:a16="http://schemas.microsoft.com/office/drawing/2014/main" id="{A603DDC5-02C6-6C48-B131-17B111EA167E}"/>
              </a:ext>
            </a:extLst>
          </p:cNvPr>
          <p:cNvSpPr>
            <a:spLocks noChangeShapeType="1"/>
          </p:cNvSpPr>
          <p:nvPr/>
        </p:nvSpPr>
        <p:spPr bwMode="auto">
          <a:xfrm>
            <a:off x="9668326" y="3478132"/>
            <a:ext cx="350565"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16" name="文本框 19">
                <a:extLst>
                  <a:ext uri="{FF2B5EF4-FFF2-40B4-BE49-F238E27FC236}">
                    <a16:creationId xmlns:a16="http://schemas.microsoft.com/office/drawing/2014/main" id="{1FB28437-B771-5D4F-B5CA-8038BC1570DC}"/>
                  </a:ext>
                </a:extLst>
              </p:cNvPr>
              <p:cNvSpPr txBox="1"/>
              <p:nvPr/>
            </p:nvSpPr>
            <p:spPr>
              <a:xfrm>
                <a:off x="8470060" y="3330736"/>
                <a:ext cx="126780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𝑃𝑅𝑂𝑃𝑁</m:t>
                      </m:r>
                    </m:oMath>
                  </m:oMathPara>
                </a14:m>
                <a:endParaRPr lang="zh-CN" altLang="en-US" sz="1400" dirty="0"/>
              </a:p>
            </p:txBody>
          </p:sp>
        </mc:Choice>
        <mc:Fallback>
          <p:sp>
            <p:nvSpPr>
              <p:cNvPr id="16" name="文本框 19">
                <a:extLst>
                  <a:ext uri="{FF2B5EF4-FFF2-40B4-BE49-F238E27FC236}">
                    <a16:creationId xmlns:a16="http://schemas.microsoft.com/office/drawing/2014/main" id="{1FB28437-B771-5D4F-B5CA-8038BC1570DC}"/>
                  </a:ext>
                </a:extLst>
              </p:cNvPr>
              <p:cNvSpPr txBox="1">
                <a:spLocks noRot="1" noChangeAspect="1" noMove="1" noResize="1" noEditPoints="1" noAdjustHandles="1" noChangeArrowheads="1" noChangeShapeType="1" noTextEdit="1"/>
              </p:cNvSpPr>
              <p:nvPr/>
            </p:nvSpPr>
            <p:spPr>
              <a:xfrm>
                <a:off x="8470060" y="3330736"/>
                <a:ext cx="1267800" cy="307777"/>
              </a:xfrm>
              <a:prstGeom prst="rect">
                <a:avLst/>
              </a:prstGeom>
              <a:blipFill>
                <a:blip r:embed="rId7"/>
                <a:stretch>
                  <a:fillRect b="-4000"/>
                </a:stretch>
              </a:blipFill>
            </p:spPr>
            <p:txBody>
              <a:bodyPr/>
              <a:lstStyle/>
              <a:p>
                <a:r>
                  <a:rPr lang="en-CN">
                    <a:noFill/>
                  </a:rPr>
                  <a:t> </a:t>
                </a:r>
              </a:p>
            </p:txBody>
          </p:sp>
        </mc:Fallback>
      </mc:AlternateContent>
    </p:spTree>
    <p:extLst>
      <p:ext uri="{BB962C8B-B14F-4D97-AF65-F5344CB8AC3E}">
        <p14:creationId xmlns:p14="http://schemas.microsoft.com/office/powerpoint/2010/main" val="20333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61-B95B-CC4A-99BA-B71BA9FB76B5}"/>
              </a:ext>
            </a:extLst>
          </p:cNvPr>
          <p:cNvSpPr>
            <a:spLocks noGrp="1"/>
          </p:cNvSpPr>
          <p:nvPr>
            <p:ph type="title"/>
          </p:nvPr>
        </p:nvSpPr>
        <p:spPr/>
        <p:txBody>
          <a:bodyPr/>
          <a:lstStyle/>
          <a:p>
            <a:r>
              <a:rPr lang="en-US" altLang="zh-CN" dirty="0"/>
              <a:t>Build features for POS Tagger</a:t>
            </a:r>
            <a:endParaRPr lang="en-CN" dirty="0"/>
          </a:p>
        </p:txBody>
      </p:sp>
      <p:sp>
        <p:nvSpPr>
          <p:cNvPr id="3" name="Content Placeholder 2">
            <a:extLst>
              <a:ext uri="{FF2B5EF4-FFF2-40B4-BE49-F238E27FC236}">
                <a16:creationId xmlns:a16="http://schemas.microsoft.com/office/drawing/2014/main" id="{651F79AE-0CCF-3D4E-A429-A6B9D26CD84B}"/>
              </a:ext>
            </a:extLst>
          </p:cNvPr>
          <p:cNvSpPr>
            <a:spLocks noGrp="1"/>
          </p:cNvSpPr>
          <p:nvPr>
            <p:ph idx="1"/>
          </p:nvPr>
        </p:nvSpPr>
        <p:spPr/>
        <p:txBody>
          <a:bodyPr/>
          <a:lstStyle/>
          <a:p>
            <a:r>
              <a:rPr lang="en-US" altLang="zh-CN" b="1" dirty="0"/>
              <a:t>Use templates</a:t>
            </a:r>
            <a:r>
              <a:rPr lang="zh-CN" altLang="en-US" b="1" dirty="0"/>
              <a:t> </a:t>
            </a:r>
            <a:endParaRPr lang="en-CN" b="1" dirty="0"/>
          </a:p>
        </p:txBody>
      </p:sp>
      <p:sp>
        <p:nvSpPr>
          <p:cNvPr id="4" name="Slide Number Placeholder 3">
            <a:extLst>
              <a:ext uri="{FF2B5EF4-FFF2-40B4-BE49-F238E27FC236}">
                <a16:creationId xmlns:a16="http://schemas.microsoft.com/office/drawing/2014/main" id="{B0CAA049-03C7-9A4C-8B4A-B20048D68900}"/>
              </a:ext>
            </a:extLst>
          </p:cNvPr>
          <p:cNvSpPr>
            <a:spLocks noGrp="1"/>
          </p:cNvSpPr>
          <p:nvPr>
            <p:ph type="sldNum" sz="quarter" idx="12"/>
          </p:nvPr>
        </p:nvSpPr>
        <p:spPr/>
        <p:txBody>
          <a:bodyPr/>
          <a:lstStyle/>
          <a:p>
            <a:fld id="{DC8BB421-126E-41CB-B73A-69D52E98CAE3}" type="slidenum">
              <a:rPr lang="zh-CN" altLang="en-US" smtClean="0"/>
              <a:t>102</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0054AC81-A3DB-A74A-9E66-EB246A525291}"/>
                  </a:ext>
                </a:extLst>
              </p:cNvPr>
              <p:cNvSpPr txBox="1">
                <a:spLocks/>
              </p:cNvSpPr>
              <p:nvPr/>
            </p:nvSpPr>
            <p:spPr>
              <a:xfrm>
                <a:off x="856585" y="1850510"/>
                <a:ext cx="10605313" cy="4385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spcAft>
                    <a:spcPts val="600"/>
                  </a:spcAft>
                </a:pPr>
                <a:r>
                  <a:rPr lang="en-US" altLang="zh-CN" dirty="0"/>
                  <a:t>Use feature templates based on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r>
                      <a:rPr lang="en-US" altLang="zh-CN" i="1" smtClean="0">
                        <a:latin typeface="Cambria Math" panose="02040503050406030204" pitchFamily="18" charset="0"/>
                      </a:rPr>
                      <m:t>𝑖</m:t>
                    </m:r>
                  </m:oMath>
                </a14:m>
                <a:endParaRPr lang="en-US" altLang="zh-CN" dirty="0"/>
              </a:p>
              <a:p>
                <a:pPr marL="0" indent="0">
                  <a:lnSpc>
                    <a:spcPct val="100000"/>
                  </a:lnSpc>
                  <a:spcBef>
                    <a:spcPts val="40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&lt;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sub>
                      </m:sSub>
                      <m:r>
                        <a:rPr lang="en-US" altLang="zh-CN" i="1" smtClean="0">
                          <a:latin typeface="Cambria Math" panose="02040503050406030204" pitchFamily="18" charset="0"/>
                        </a:rPr>
                        <m:t>&gt;,</m:t>
                      </m:r>
                      <m:r>
                        <a:rPr lang="en-US" altLang="zh-CN" i="1">
                          <a:latin typeface="Cambria Math" panose="02040503050406030204" pitchFamily="18" charset="0"/>
                        </a:rPr>
                        <m: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a:latin typeface="Cambria Math" panose="02040503050406030204" pitchFamily="18" charset="0"/>
                            </a:rPr>
                            <m:t>𝑖</m:t>
                          </m:r>
                          <m:r>
                            <a:rPr lang="en-US" altLang="zh-CN" i="1" smtClean="0">
                              <a:latin typeface="Cambria Math" panose="02040503050406030204" pitchFamily="18" charset="0"/>
                            </a:rPr>
                            <m:t>−1</m:t>
                          </m:r>
                        </m:sub>
                      </m:sSub>
                      <m:r>
                        <a:rPr lang="en-US" altLang="zh-CN" i="1">
                          <a:latin typeface="Cambria Math" panose="02040503050406030204" pitchFamily="18" charset="0"/>
                        </a:rPr>
                        <m:t>&gt;,&lt;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i="1" smtClean="0">
                              <a:latin typeface="Cambria Math" panose="02040503050406030204" pitchFamily="18" charset="0"/>
                            </a:rPr>
                            <m:t>−1</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𝑥</m:t>
                          </m:r>
                        </m:e>
                        <m:sub>
                          <m:r>
                            <a:rPr lang="en-US" altLang="zh-CN" i="1" smtClean="0">
                              <a:latin typeface="Cambria Math" panose="02040503050406030204" pitchFamily="18" charset="0"/>
                            </a:rPr>
                            <m:t>𝑖</m:t>
                          </m:r>
                          <m:r>
                            <a:rPr lang="en-US" altLang="zh-CN" i="1" smtClean="0">
                              <a:latin typeface="Cambria Math" panose="02040503050406030204" pitchFamily="18" charset="0"/>
                            </a:rPr>
                            <m:t>+2</m:t>
                          </m:r>
                        </m:sub>
                      </m:sSub>
                      <m:r>
                        <a:rPr lang="en-US" altLang="zh-CN" i="1">
                          <a:latin typeface="Cambria Math" panose="02040503050406030204" pitchFamily="18" charset="0"/>
                        </a:rPr>
                        <m:t>&gt;</m:t>
                      </m:r>
                    </m:oMath>
                  </m:oMathPara>
                </a14:m>
                <a:endParaRPr lang="en-US" altLang="zh-CN" dirty="0"/>
              </a:p>
              <a:p>
                <a:pPr>
                  <a:lnSpc>
                    <a:spcPct val="100000"/>
                  </a:lnSpc>
                  <a:spcBef>
                    <a:spcPts val="400"/>
                  </a:spcBef>
                  <a:spcAft>
                    <a:spcPts val="600"/>
                  </a:spcAft>
                </a:pPr>
                <a:r>
                  <a:rPr lang="en-US" altLang="zh-CN" dirty="0"/>
                  <a:t>For example, </a:t>
                </a:r>
                <a:r>
                  <a:rPr lang="en-US" altLang="zh-CN" dirty="0">
                    <a:solidFill>
                      <a:srgbClr val="00B050"/>
                    </a:solidFill>
                  </a:rPr>
                  <a:t>Janet/NNP will/MD </a:t>
                </a:r>
                <a:r>
                  <a:rPr lang="en-US" altLang="zh-CN" dirty="0"/>
                  <a:t>back</a:t>
                </a:r>
                <a:r>
                  <a:rPr lang="en-US" altLang="zh-CN" dirty="0">
                    <a:solidFill>
                      <a:srgbClr val="00B050"/>
                    </a:solidFill>
                  </a:rPr>
                  <a:t>/VB the/DT bill/NN</a:t>
                </a:r>
                <a:r>
                  <a:rPr lang="en-US" altLang="zh-CN" dirty="0"/>
                  <a:t>. When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𝑏𝑎𝑐𝑘</m:t>
                    </m:r>
                  </m:oMath>
                </a14:m>
                <a:r>
                  <a:rPr lang="en-US" altLang="zh-CN" dirty="0"/>
                  <a:t>, we can generate the following features:</a:t>
                </a:r>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3743</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𝑏𝑎𝑐𝑘</m:t>
                    </m:r>
                  </m:oMath>
                </a14:m>
                <a:endParaRPr lang="en-US" altLang="zh-CN" dirty="0"/>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156</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𝑀𝐷</m:t>
                    </m:r>
                  </m:oMath>
                </a14:m>
                <a:endParaRPr lang="en-US" altLang="zh-CN" dirty="0"/>
              </a:p>
              <a:p>
                <a:pPr marL="0" indent="0">
                  <a:lnSpc>
                    <a:spcPct val="100000"/>
                  </a:lnSpc>
                  <a:spcBef>
                    <a:spcPts val="400"/>
                  </a:spcBef>
                  <a:spcAft>
                    <a:spcPts val="600"/>
                  </a:spcAft>
                  <a:buFont typeface="Arial" panose="020B0604020202020204" pitchFamily="34" charset="0"/>
                  <a:buNone/>
                </a:pPr>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𝑓</m:t>
                        </m:r>
                      </m:e>
                      <m:sub>
                        <m:r>
                          <a:rPr lang="en-US" altLang="zh-CN" i="1" dirty="0" smtClean="0">
                            <a:latin typeface="Cambria Math" panose="02040503050406030204" pitchFamily="18" charset="0"/>
                          </a:rPr>
                          <m:t>99732</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𝑉𝐵</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𝑤𝑖𝑙𝑙</m:t>
                    </m:r>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𝑖</m:t>
                        </m:r>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𝑏𝑖𝑙𝑙</m:t>
                    </m:r>
                  </m:oMath>
                </a14:m>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en-US" altLang="zh-CN" dirty="0"/>
              </a:p>
              <a:p>
                <a:pPr>
                  <a:lnSpc>
                    <a:spcPct val="100000"/>
                  </a:lnSpc>
                  <a:spcBef>
                    <a:spcPts val="400"/>
                  </a:spcBef>
                  <a:spcAft>
                    <a:spcPts val="600"/>
                  </a:spcAft>
                </a:pPr>
                <a:endParaRPr lang="zh-CN" altLang="en-US" dirty="0"/>
              </a:p>
            </p:txBody>
          </p:sp>
        </mc:Choice>
        <mc:Fallback>
          <p:sp>
            <p:nvSpPr>
              <p:cNvPr id="5" name="内容占位符 2">
                <a:extLst>
                  <a:ext uri="{FF2B5EF4-FFF2-40B4-BE49-F238E27FC236}">
                    <a16:creationId xmlns:a16="http://schemas.microsoft.com/office/drawing/2014/main" id="{0054AC81-A3DB-A74A-9E66-EB246A525291}"/>
                  </a:ext>
                </a:extLst>
              </p:cNvPr>
              <p:cNvSpPr txBox="1">
                <a:spLocks noRot="1" noChangeAspect="1" noMove="1" noResize="1" noEditPoints="1" noAdjustHandles="1" noChangeArrowheads="1" noChangeShapeType="1" noTextEdit="1"/>
              </p:cNvSpPr>
              <p:nvPr/>
            </p:nvSpPr>
            <p:spPr>
              <a:xfrm>
                <a:off x="856585" y="1850510"/>
                <a:ext cx="10605313" cy="4385654"/>
              </a:xfrm>
              <a:prstGeom prst="rect">
                <a:avLst/>
              </a:prstGeom>
              <a:blipFill>
                <a:blip r:embed="rId3"/>
                <a:stretch>
                  <a:fillRect l="-957" t="-1729"/>
                </a:stretch>
              </a:blipFill>
            </p:spPr>
            <p:txBody>
              <a:bodyPr/>
              <a:lstStyle/>
              <a:p>
                <a:r>
                  <a:rPr lang="en-CN">
                    <a:noFill/>
                  </a:rPr>
                  <a:t> </a:t>
                </a:r>
              </a:p>
            </p:txBody>
          </p:sp>
        </mc:Fallback>
      </mc:AlternateContent>
    </p:spTree>
    <p:extLst>
      <p:ext uri="{BB962C8B-B14F-4D97-AF65-F5344CB8AC3E}">
        <p14:creationId xmlns:p14="http://schemas.microsoft.com/office/powerpoint/2010/main" val="24530735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6AB9-6628-EC44-B36A-C2530DE7768A}"/>
              </a:ext>
            </a:extLst>
          </p:cNvPr>
          <p:cNvSpPr>
            <a:spLocks noGrp="1"/>
          </p:cNvSpPr>
          <p:nvPr>
            <p:ph type="title"/>
          </p:nvPr>
        </p:nvSpPr>
        <p:spPr/>
        <p:txBody>
          <a:bodyPr/>
          <a:lstStyle/>
          <a:p>
            <a:r>
              <a:rPr lang="en-US" altLang="zh-CN" dirty="0"/>
              <a:t>Build features for POS Tagger</a:t>
            </a:r>
            <a:endParaRPr lang="en-CN" dirty="0"/>
          </a:p>
        </p:txBody>
      </p:sp>
      <p:sp>
        <p:nvSpPr>
          <p:cNvPr id="3" name="Content Placeholder 2">
            <a:extLst>
              <a:ext uri="{FF2B5EF4-FFF2-40B4-BE49-F238E27FC236}">
                <a16:creationId xmlns:a16="http://schemas.microsoft.com/office/drawing/2014/main" id="{F10A6EF2-449A-E64E-AB1B-14825E41749A}"/>
              </a:ext>
            </a:extLst>
          </p:cNvPr>
          <p:cNvSpPr>
            <a:spLocks noGrp="1"/>
          </p:cNvSpPr>
          <p:nvPr>
            <p:ph idx="1"/>
          </p:nvPr>
        </p:nvSpPr>
        <p:spPr>
          <a:xfrm>
            <a:off x="517525" y="1108433"/>
            <a:ext cx="11064875" cy="497083"/>
          </a:xfrm>
        </p:spPr>
        <p:txBody>
          <a:bodyPr>
            <a:normAutofit lnSpcReduction="10000"/>
          </a:bodyPr>
          <a:lstStyle/>
          <a:p>
            <a:r>
              <a:rPr lang="en-US" altLang="zh-CN" b="1" dirty="0"/>
              <a:t>Unknown words</a:t>
            </a:r>
            <a:endParaRPr lang="en-CN" b="1" dirty="0"/>
          </a:p>
        </p:txBody>
      </p:sp>
      <p:sp>
        <p:nvSpPr>
          <p:cNvPr id="4" name="Slide Number Placeholder 3">
            <a:extLst>
              <a:ext uri="{FF2B5EF4-FFF2-40B4-BE49-F238E27FC236}">
                <a16:creationId xmlns:a16="http://schemas.microsoft.com/office/drawing/2014/main" id="{C06803AA-6AA9-2E4B-A945-D5C18DC8B42B}"/>
              </a:ext>
            </a:extLst>
          </p:cNvPr>
          <p:cNvSpPr>
            <a:spLocks noGrp="1"/>
          </p:cNvSpPr>
          <p:nvPr>
            <p:ph type="sldNum" sz="quarter" idx="12"/>
          </p:nvPr>
        </p:nvSpPr>
        <p:spPr/>
        <p:txBody>
          <a:bodyPr/>
          <a:lstStyle/>
          <a:p>
            <a:fld id="{DC8BB421-126E-41CB-B73A-69D52E98CAE3}" type="slidenum">
              <a:rPr lang="zh-CN" altLang="en-US" smtClean="0"/>
              <a:t>103</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B6B8F0D7-37ED-EB45-AFF7-AF1A7CCB6AC5}"/>
                  </a:ext>
                </a:extLst>
              </p:cNvPr>
              <p:cNvSpPr txBox="1">
                <a:spLocks/>
              </p:cNvSpPr>
              <p:nvPr/>
            </p:nvSpPr>
            <p:spPr>
              <a:xfrm>
                <a:off x="771525" y="1605516"/>
                <a:ext cx="10902949" cy="4887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400" dirty="0"/>
                  <a:t>Features that help with unknown words: use </a:t>
                </a:r>
                <a:r>
                  <a:rPr lang="en-US" altLang="zh-CN" sz="2400" b="1" dirty="0">
                    <a:solidFill>
                      <a:srgbClr val="00B050"/>
                    </a:solidFill>
                  </a:rPr>
                  <a:t>word shape</a:t>
                </a:r>
                <a:r>
                  <a:rPr lang="en-US" altLang="zh-CN" sz="2400" dirty="0"/>
                  <a:t> features</a:t>
                </a:r>
              </a:p>
              <a:p>
                <a:pPr>
                  <a:spcBef>
                    <a:spcPts val="0"/>
                  </a:spcBef>
                  <a:spcAft>
                    <a:spcPts val="600"/>
                  </a:spcAft>
                </a:pPr>
                <a:r>
                  <a:rPr lang="en-US" altLang="zh-CN" sz="2400" dirty="0"/>
                  <a:t>Word shape features: represent the abstract letter pattern of the word by mapping lower-case letters to </a:t>
                </a:r>
                <a:r>
                  <a:rPr lang="en-US" altLang="zh-CN" sz="2400" dirty="0">
                    <a:solidFill>
                      <a:srgbClr val="00B050"/>
                    </a:solidFill>
                  </a:rPr>
                  <a:t>x</a:t>
                </a:r>
                <a:r>
                  <a:rPr lang="en-US" altLang="zh-CN" sz="2400" dirty="0"/>
                  <a:t>, upper-case to </a:t>
                </a:r>
                <a:r>
                  <a:rPr lang="en-US" altLang="zh-CN" sz="2400" i="1" dirty="0">
                    <a:solidFill>
                      <a:srgbClr val="00B050"/>
                    </a:solidFill>
                  </a:rPr>
                  <a:t>X</a:t>
                </a:r>
                <a:r>
                  <a:rPr lang="en-US" altLang="zh-CN" sz="2400" dirty="0"/>
                  <a:t>, numbers to </a:t>
                </a:r>
                <a:r>
                  <a:rPr lang="en-US" altLang="zh-CN" sz="2400" i="1" dirty="0">
                    <a:solidFill>
                      <a:srgbClr val="00B050"/>
                    </a:solidFill>
                  </a:rPr>
                  <a:t>d</a:t>
                </a:r>
                <a:r>
                  <a:rPr lang="en-US" altLang="zh-CN" sz="2400" dirty="0"/>
                  <a:t>.</a:t>
                </a:r>
              </a:p>
              <a:p>
                <a:pPr lvl="1">
                  <a:spcBef>
                    <a:spcPts val="0"/>
                  </a:spcBef>
                </a:pPr>
                <a:r>
                  <a:rPr lang="en-US" altLang="zh-CN" sz="2000" i="1" dirty="0">
                    <a:solidFill>
                      <a:srgbClr val="00B050"/>
                    </a:solidFill>
                  </a:rPr>
                  <a:t>I.M.F</a:t>
                </a:r>
                <a:r>
                  <a:rPr lang="en-US" altLang="zh-CN" sz="2000" dirty="0"/>
                  <a:t> map to </a:t>
                </a:r>
                <a:r>
                  <a:rPr lang="en-US" altLang="zh-CN" sz="2000" i="1" dirty="0">
                    <a:solidFill>
                      <a:srgbClr val="00B050"/>
                    </a:solidFill>
                  </a:rPr>
                  <a:t>X.X.X</a:t>
                </a:r>
              </a:p>
              <a:p>
                <a:pPr lvl="1">
                  <a:spcBef>
                    <a:spcPts val="0"/>
                  </a:spcBef>
                </a:pPr>
                <a:r>
                  <a:rPr lang="en-US" altLang="zh-CN" sz="2000" i="1" dirty="0">
                    <a:solidFill>
                      <a:srgbClr val="00B050"/>
                    </a:solidFill>
                  </a:rPr>
                  <a:t>DC10-30</a:t>
                </a:r>
                <a:r>
                  <a:rPr lang="en-US" altLang="zh-CN" sz="2000" dirty="0"/>
                  <a:t> map to </a:t>
                </a:r>
                <a:r>
                  <a:rPr lang="en-US" altLang="zh-CN" sz="2000" i="1" dirty="0">
                    <a:solidFill>
                      <a:srgbClr val="00B050"/>
                    </a:solidFill>
                  </a:rPr>
                  <a:t>XXdd-dd</a:t>
                </a:r>
              </a:p>
              <a:p>
                <a:pPr>
                  <a:spcBef>
                    <a:spcPts val="0"/>
                  </a:spcBef>
                  <a:spcAft>
                    <a:spcPts val="600"/>
                  </a:spcAft>
                </a:pPr>
                <a:r>
                  <a:rPr lang="en-US" altLang="zh-CN" sz="2400" dirty="0"/>
                  <a:t>Remove consecutive character types (short word shape)</a:t>
                </a:r>
              </a:p>
              <a:p>
                <a:pPr lvl="1">
                  <a:spcBef>
                    <a:spcPts val="0"/>
                  </a:spcBef>
                </a:pPr>
                <a:r>
                  <a:rPr lang="en-US" altLang="zh-CN" sz="2000" i="1" dirty="0">
                    <a:solidFill>
                      <a:srgbClr val="00B0F0"/>
                    </a:solidFill>
                  </a:rPr>
                  <a:t>WORDS</a:t>
                </a:r>
                <a:r>
                  <a:rPr lang="en-US" altLang="zh-CN" sz="2000" dirty="0"/>
                  <a:t> map to </a:t>
                </a:r>
                <a:r>
                  <a:rPr lang="en-US" altLang="zh-CN" sz="2000" i="1" dirty="0">
                    <a:solidFill>
                      <a:srgbClr val="00B0F0"/>
                    </a:solidFill>
                  </a:rPr>
                  <a:t>X</a:t>
                </a:r>
              </a:p>
              <a:p>
                <a:pPr lvl="1">
                  <a:spcBef>
                    <a:spcPts val="0"/>
                  </a:spcBef>
                </a:pPr>
                <a:r>
                  <a:rPr lang="en-US" altLang="zh-CN" sz="2000" i="1" dirty="0">
                    <a:solidFill>
                      <a:srgbClr val="00B0F0"/>
                    </a:solidFill>
                  </a:rPr>
                  <a:t>Words</a:t>
                </a:r>
                <a:r>
                  <a:rPr lang="en-US" altLang="zh-CN" sz="2000" dirty="0"/>
                  <a:t> map to </a:t>
                </a:r>
                <a:r>
                  <a:rPr lang="en-US" altLang="zh-CN" sz="2000" i="1" dirty="0">
                    <a:solidFill>
                      <a:srgbClr val="00B0F0"/>
                    </a:solidFill>
                  </a:rPr>
                  <a:t>Xx</a:t>
                </a:r>
              </a:p>
              <a:p>
                <a:pPr lvl="1">
                  <a:spcBef>
                    <a:spcPts val="0"/>
                  </a:spcBef>
                </a:pPr>
                <a:r>
                  <a:rPr lang="en-US" altLang="zh-CN" sz="2000" i="1" dirty="0">
                    <a:solidFill>
                      <a:srgbClr val="00B0F0"/>
                    </a:solidFill>
                  </a:rPr>
                  <a:t>DC10-30</a:t>
                </a:r>
                <a:r>
                  <a:rPr lang="en-US" altLang="zh-CN" sz="2000" i="1" dirty="0">
                    <a:solidFill>
                      <a:srgbClr val="00B050"/>
                    </a:solidFill>
                  </a:rPr>
                  <a:t> </a:t>
                </a:r>
                <a:r>
                  <a:rPr lang="en-US" altLang="zh-CN" sz="2000" dirty="0"/>
                  <a:t>map to </a:t>
                </a:r>
                <a:r>
                  <a:rPr lang="en-US" altLang="zh-CN" sz="2000" i="1" dirty="0">
                    <a:solidFill>
                      <a:srgbClr val="00B0F0"/>
                    </a:solidFill>
                  </a:rPr>
                  <a:t>Xd-d</a:t>
                </a:r>
              </a:p>
              <a:p>
                <a:pPr lvl="1">
                  <a:spcBef>
                    <a:spcPts val="0"/>
                  </a:spcBef>
                </a:pPr>
                <a:r>
                  <a:rPr lang="en-US" altLang="zh-CN" sz="2000" i="1" dirty="0">
                    <a:solidFill>
                      <a:srgbClr val="00B0F0"/>
                    </a:solidFill>
                  </a:rPr>
                  <a:t>I.MF</a:t>
                </a:r>
                <a:r>
                  <a:rPr lang="en-US" altLang="zh-CN" sz="2000" dirty="0"/>
                  <a:t> map to </a:t>
                </a:r>
                <a:r>
                  <a:rPr lang="en-US" altLang="zh-CN" sz="2000" i="1" dirty="0">
                    <a:solidFill>
                      <a:srgbClr val="00B0F0"/>
                    </a:solidFill>
                  </a:rPr>
                  <a:t>X.X</a:t>
                </a:r>
              </a:p>
              <a:p>
                <a:pPr>
                  <a:spcBef>
                    <a:spcPts val="0"/>
                  </a:spcBef>
                  <a:spcAft>
                    <a:spcPts val="600"/>
                  </a:spcAft>
                </a:pPr>
                <a:r>
                  <a:rPr lang="en-US" altLang="zh-CN" sz="2400" dirty="0"/>
                  <a:t>Templates that help with unknown words</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 contains a </a:t>
                </a:r>
                <a:r>
                  <a:rPr lang="en-US" altLang="zh-CN" sz="2000" b="1" dirty="0">
                    <a:solidFill>
                      <a:srgbClr val="00B050"/>
                    </a:solidFill>
                  </a:rPr>
                  <a:t>prefix</a:t>
                </a:r>
                <a:r>
                  <a:rPr lang="en-US" altLang="zh-CN" sz="2000" dirty="0"/>
                  <a:t> (all prefixes of length </a:t>
                </a:r>
                <a14:m>
                  <m:oMath xmlns:m="http://schemas.openxmlformats.org/officeDocument/2006/math">
                    <m:r>
                      <a:rPr lang="en-US" altLang="zh-CN" sz="2000" i="1" dirty="0" smtClean="0">
                        <a:latin typeface="Cambria Math" panose="02040503050406030204" pitchFamily="18" charset="0"/>
                      </a:rPr>
                      <m:t>≤2</m:t>
                    </m:r>
                  </m:oMath>
                </a14:m>
                <a:r>
                  <a:rPr lang="en-US" altLang="zh-CN" sz="2000" dirty="0"/>
                  <a:t>)</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 contains a </a:t>
                </a:r>
                <a:r>
                  <a:rPr lang="en-US" altLang="zh-CN" sz="2000" b="1" dirty="0">
                    <a:solidFill>
                      <a:srgbClr val="00B050"/>
                    </a:solidFill>
                  </a:rPr>
                  <a:t>suffix</a:t>
                </a:r>
                <a:r>
                  <a:rPr lang="en-US" altLang="zh-CN" sz="2000" dirty="0"/>
                  <a:t> (all suffixes of length </a:t>
                </a:r>
                <a14:m>
                  <m:oMath xmlns:m="http://schemas.openxmlformats.org/officeDocument/2006/math">
                    <m:r>
                      <a:rPr lang="en-US" altLang="zh-CN" sz="2000" i="1" dirty="0">
                        <a:latin typeface="Cambria Math" panose="02040503050406030204" pitchFamily="18" charset="0"/>
                      </a:rPr>
                      <m:t>≤2</m:t>
                    </m:r>
                  </m:oMath>
                </a14:m>
                <a:r>
                  <a:rPr lang="en-US" altLang="zh-CN" sz="2000" dirty="0"/>
                  <a:t>)</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’s </a:t>
                </a:r>
                <a:r>
                  <a:rPr lang="en-US" altLang="zh-CN" sz="2000" b="1" dirty="0">
                    <a:solidFill>
                      <a:srgbClr val="00B050"/>
                    </a:solidFill>
                  </a:rPr>
                  <a:t>word shape</a:t>
                </a:r>
              </a:p>
              <a:p>
                <a:pPr lvl="1">
                  <a:spcBef>
                    <a:spcPts val="0"/>
                  </a:spcBef>
                </a:pP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i="1" dirty="0" smtClean="0">
                            <a:latin typeface="Cambria Math" panose="02040503050406030204" pitchFamily="18" charset="0"/>
                          </a:rPr>
                          <m:t>𝑥</m:t>
                        </m:r>
                      </m:e>
                      <m:sub>
                        <m:r>
                          <a:rPr lang="en-US" altLang="zh-CN" sz="2000" i="1" dirty="0" smtClean="0">
                            <a:latin typeface="Cambria Math" panose="02040503050406030204" pitchFamily="18" charset="0"/>
                          </a:rPr>
                          <m:t>𝑖</m:t>
                        </m:r>
                      </m:sub>
                    </m:sSub>
                  </m:oMath>
                </a14:m>
                <a:r>
                  <a:rPr lang="en-US" altLang="zh-CN" sz="2000" dirty="0"/>
                  <a:t>’s </a:t>
                </a:r>
                <a:r>
                  <a:rPr lang="en-US" altLang="zh-CN" sz="2000" b="1" dirty="0">
                    <a:solidFill>
                      <a:srgbClr val="00B050"/>
                    </a:solidFill>
                  </a:rPr>
                  <a:t>short word shape</a:t>
                </a:r>
              </a:p>
              <a:p>
                <a:pPr marL="0" indent="0">
                  <a:spcBef>
                    <a:spcPts val="0"/>
                  </a:spcBef>
                  <a:spcAft>
                    <a:spcPts val="600"/>
                  </a:spcAft>
                  <a:buFont typeface="Arial" panose="020B0604020202020204" pitchFamily="34" charset="0"/>
                  <a:buNone/>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en-US" altLang="zh-CN" sz="2400" dirty="0"/>
              </a:p>
              <a:p>
                <a:pPr>
                  <a:spcBef>
                    <a:spcPts val="0"/>
                  </a:spcBef>
                  <a:spcAft>
                    <a:spcPts val="600"/>
                  </a:spcAft>
                </a:pPr>
                <a:endParaRPr lang="zh-CN" altLang="en-US" sz="2400" dirty="0"/>
              </a:p>
            </p:txBody>
          </p:sp>
        </mc:Choice>
        <mc:Fallback>
          <p:sp>
            <p:nvSpPr>
              <p:cNvPr id="5" name="内容占位符 2">
                <a:extLst>
                  <a:ext uri="{FF2B5EF4-FFF2-40B4-BE49-F238E27FC236}">
                    <a16:creationId xmlns:a16="http://schemas.microsoft.com/office/drawing/2014/main" id="{B6B8F0D7-37ED-EB45-AFF7-AF1A7CCB6AC5}"/>
                  </a:ext>
                </a:extLst>
              </p:cNvPr>
              <p:cNvSpPr txBox="1">
                <a:spLocks noRot="1" noChangeAspect="1" noMove="1" noResize="1" noEditPoints="1" noAdjustHandles="1" noChangeArrowheads="1" noChangeShapeType="1" noTextEdit="1"/>
              </p:cNvSpPr>
              <p:nvPr/>
            </p:nvSpPr>
            <p:spPr>
              <a:xfrm>
                <a:off x="771525" y="1605516"/>
                <a:ext cx="10902949" cy="4887359"/>
              </a:xfrm>
              <a:prstGeom prst="rect">
                <a:avLst/>
              </a:prstGeom>
              <a:blipFill>
                <a:blip r:embed="rId3"/>
                <a:stretch>
                  <a:fillRect l="-698" t="-181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4">
                <a:extLst>
                  <a:ext uri="{FF2B5EF4-FFF2-40B4-BE49-F238E27FC236}">
                    <a16:creationId xmlns:a16="http://schemas.microsoft.com/office/drawing/2014/main" id="{7D15BADA-8206-E94C-8532-F080CEDEA340}"/>
                  </a:ext>
                </a:extLst>
              </p:cNvPr>
              <p:cNvSpPr txBox="1"/>
              <p:nvPr/>
            </p:nvSpPr>
            <p:spPr>
              <a:xfrm>
                <a:off x="7405922" y="4081157"/>
                <a:ext cx="4014553" cy="2342654"/>
              </a:xfrm>
              <a:prstGeom prst="rect">
                <a:avLst/>
              </a:prstGeom>
              <a:solidFill>
                <a:schemeClr val="accent1">
                  <a:lumMod val="20000"/>
                  <a:lumOff val="80000"/>
                </a:schemeClr>
              </a:solidFill>
            </p:spPr>
            <p:txBody>
              <a:bodyPr wrap="square">
                <a:noAutofit/>
              </a:bodyPr>
              <a:lstStyle/>
              <a:p>
                <a:pPr algn="ctr"/>
                <a:r>
                  <a:rPr lang="en-US" altLang="zh-CN" dirty="0">
                    <a:latin typeface="Arial" panose="020B0604020202020204" pitchFamily="34" charset="0"/>
                    <a:cs typeface="Arial" panose="020B0604020202020204" pitchFamily="34" charset="0"/>
                  </a:rPr>
                  <a:t>Example of </a:t>
                </a:r>
                <a:r>
                  <a:rPr lang="en-US" altLang="zh-CN" b="1" i="1" dirty="0">
                    <a:solidFill>
                      <a:srgbClr val="00B0F0"/>
                    </a:solidFill>
                    <a:latin typeface="Arial" panose="020B0604020202020204" pitchFamily="34" charset="0"/>
                    <a:cs typeface="Arial" panose="020B0604020202020204" pitchFamily="34" charset="0"/>
                  </a:rPr>
                  <a:t>well-dressed</a:t>
                </a:r>
                <a:endParaRPr lang="en-US" altLang="zh-CN" b="1" dirty="0">
                  <a:solidFill>
                    <a:srgbClr val="00B0F0"/>
                  </a:solidFill>
                  <a:latin typeface="Arial" panose="020B0604020202020204" pitchFamily="34" charset="0"/>
                  <a:cs typeface="Arial" panose="020B0604020202020204" pitchFamily="34" charset="0"/>
                </a:endParaRP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prefix(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w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prefix(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we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suffix(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ed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suffix(</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d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word-shape(</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a:t>
                </a:r>
                <a:r>
                  <a:rPr lang="en-US" altLang="zh-CN" dirty="0" err="1">
                    <a:latin typeface="Arial" panose="020B0604020202020204" pitchFamily="34" charset="0"/>
                    <a:cs typeface="Arial" panose="020B0604020202020204" pitchFamily="34" charset="0"/>
                  </a:rPr>
                  <a:t>xxxx-xxxxxxx</a:t>
                </a:r>
                <a:r>
                  <a:rPr lang="en-US" altLang="zh-CN" dirty="0">
                    <a:latin typeface="Arial" panose="020B0604020202020204" pitchFamily="34" charset="0"/>
                    <a:cs typeface="Arial" panose="020B0604020202020204" pitchFamily="34" charset="0"/>
                  </a:rPr>
                  <a:t> </a:t>
                </a:r>
              </a:p>
              <a:p>
                <a:pPr marL="342891" indent="-342891">
                  <a:buFont typeface="Arial" panose="020B0604020202020204" pitchFamily="34" charset="0"/>
                  <a:buChar char="•"/>
                </a:pPr>
                <a:r>
                  <a:rPr lang="en-US" altLang="zh-CN" dirty="0">
                    <a:latin typeface="Arial" panose="020B0604020202020204" pitchFamily="34" charset="0"/>
                    <a:cs typeface="Arial" panose="020B0604020202020204" pitchFamily="34" charset="0"/>
                  </a:rPr>
                  <a:t>short-word-shape(</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𝑥</m:t>
                        </m:r>
                      </m:e>
                      <m:sub>
                        <m:r>
                          <a:rPr lang="zh-CN" altLang="en-US" i="1" dirty="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 x-x</a:t>
                </a:r>
                <a:endParaRPr lang="zh-CN" altLang="en-US" dirty="0">
                  <a:latin typeface="Arial" panose="020B0604020202020204" pitchFamily="34" charset="0"/>
                  <a:cs typeface="Arial" panose="020B0604020202020204" pitchFamily="34" charset="0"/>
                </a:endParaRPr>
              </a:p>
            </p:txBody>
          </p:sp>
        </mc:Choice>
        <mc:Fallback>
          <p:sp>
            <p:nvSpPr>
              <p:cNvPr id="6" name="文本框 4">
                <a:extLst>
                  <a:ext uri="{FF2B5EF4-FFF2-40B4-BE49-F238E27FC236}">
                    <a16:creationId xmlns:a16="http://schemas.microsoft.com/office/drawing/2014/main" id="{7D15BADA-8206-E94C-8532-F080CEDEA340}"/>
                  </a:ext>
                </a:extLst>
              </p:cNvPr>
              <p:cNvSpPr txBox="1">
                <a:spLocks noRot="1" noChangeAspect="1" noMove="1" noResize="1" noEditPoints="1" noAdjustHandles="1" noChangeArrowheads="1" noChangeShapeType="1" noTextEdit="1"/>
              </p:cNvSpPr>
              <p:nvPr/>
            </p:nvSpPr>
            <p:spPr>
              <a:xfrm>
                <a:off x="7405922" y="4081157"/>
                <a:ext cx="4014553" cy="2342654"/>
              </a:xfrm>
              <a:prstGeom prst="rect">
                <a:avLst/>
              </a:prstGeom>
              <a:blipFill>
                <a:blip r:embed="rId4"/>
                <a:stretch>
                  <a:fillRect l="-946" t="-1081"/>
                </a:stretch>
              </a:blipFill>
            </p:spPr>
            <p:txBody>
              <a:bodyPr/>
              <a:lstStyle/>
              <a:p>
                <a:r>
                  <a:rPr lang="en-CN">
                    <a:noFill/>
                  </a:rPr>
                  <a:t> </a:t>
                </a:r>
              </a:p>
            </p:txBody>
          </p:sp>
        </mc:Fallback>
      </mc:AlternateContent>
    </p:spTree>
    <p:extLst>
      <p:ext uri="{BB962C8B-B14F-4D97-AF65-F5344CB8AC3E}">
        <p14:creationId xmlns:p14="http://schemas.microsoft.com/office/powerpoint/2010/main" val="2977829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dirty="0"/>
              <a:t>Features in a CRF POS Tagger</a:t>
            </a:r>
          </a:p>
          <a:p>
            <a:r>
              <a:rPr lang="en-US" altLang="zh-CN" b="1" dirty="0"/>
              <a:t>Features for CRF Named Entity Recognizers</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104</a:t>
            </a:fld>
            <a:endParaRPr lang="zh-CN" altLang="en-US" dirty="0"/>
          </a:p>
        </p:txBody>
      </p:sp>
    </p:spTree>
    <p:extLst>
      <p:ext uri="{BB962C8B-B14F-4D97-AF65-F5344CB8AC3E}">
        <p14:creationId xmlns:p14="http://schemas.microsoft.com/office/powerpoint/2010/main" val="913117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FC5D-9F96-A84D-BB8A-CCC45B0B0BC4}"/>
              </a:ext>
            </a:extLst>
          </p:cNvPr>
          <p:cNvSpPr>
            <a:spLocks noGrp="1"/>
          </p:cNvSpPr>
          <p:nvPr>
            <p:ph type="title"/>
          </p:nvPr>
        </p:nvSpPr>
        <p:spPr/>
        <p:txBody>
          <a:bodyPr/>
          <a:lstStyle/>
          <a:p>
            <a:r>
              <a:rPr lang="en-US" altLang="zh-CN" dirty="0"/>
              <a:t>Built features for NER</a:t>
            </a:r>
            <a:r>
              <a:rPr lang="zh-CN" altLang="en-US" dirty="0"/>
              <a:t> </a:t>
            </a:r>
            <a:r>
              <a:rPr lang="en-US" altLang="zh-CN" dirty="0"/>
              <a:t>-</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2E327DCF-2994-6448-A12A-66E0B215D467}"/>
              </a:ext>
            </a:extLst>
          </p:cNvPr>
          <p:cNvSpPr>
            <a:spLocks noGrp="1"/>
          </p:cNvSpPr>
          <p:nvPr>
            <p:ph type="sldNum" sz="quarter" idx="12"/>
          </p:nvPr>
        </p:nvSpPr>
        <p:spPr/>
        <p:txBody>
          <a:bodyPr/>
          <a:lstStyle/>
          <a:p>
            <a:fld id="{DC8BB421-126E-41CB-B73A-69D52E98CAE3}" type="slidenum">
              <a:rPr lang="zh-CN" altLang="en-US" smtClean="0"/>
              <a:t>105</a:t>
            </a:fld>
            <a:endParaRPr lang="zh-CN" altLang="en-US" dirty="0"/>
          </a:p>
        </p:txBody>
      </p:sp>
      <p:sp>
        <p:nvSpPr>
          <p:cNvPr id="5" name="内容占位符 2">
            <a:extLst>
              <a:ext uri="{FF2B5EF4-FFF2-40B4-BE49-F238E27FC236}">
                <a16:creationId xmlns:a16="http://schemas.microsoft.com/office/drawing/2014/main" id="{6BADBC39-9D33-B74F-9416-098827E6B192}"/>
              </a:ext>
            </a:extLst>
          </p:cNvPr>
          <p:cNvSpPr txBox="1">
            <a:spLocks/>
          </p:cNvSpPr>
          <p:nvPr/>
        </p:nvSpPr>
        <p:spPr>
          <a:xfrm>
            <a:off x="504976" y="1045709"/>
            <a:ext cx="11395075" cy="681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CRF for NER makes use of very similar features to a POS tagger</a:t>
            </a:r>
            <a:endParaRPr lang="zh-CN" altLang="en-US" dirty="0"/>
          </a:p>
        </p:txBody>
      </p:sp>
      <mc:AlternateContent xmlns:mc="http://schemas.openxmlformats.org/markup-compatibility/2006">
        <mc:Choice xmlns:a14="http://schemas.microsoft.com/office/drawing/2010/main" Requires="a14">
          <p:graphicFrame>
            <p:nvGraphicFramePr>
              <p:cNvPr id="6" name="表格 7">
                <a:extLst>
                  <a:ext uri="{FF2B5EF4-FFF2-40B4-BE49-F238E27FC236}">
                    <a16:creationId xmlns:a16="http://schemas.microsoft.com/office/drawing/2014/main" id="{951C62D5-5A5D-3A47-9FB5-FDC5FE631606}"/>
                  </a:ext>
                </a:extLst>
              </p:cNvPr>
              <p:cNvGraphicFramePr>
                <a:graphicFrameLocks noGrp="1"/>
              </p:cNvGraphicFramePr>
              <p:nvPr>
                <p:extLst>
                  <p:ext uri="{D42A27DB-BD31-4B8C-83A1-F6EECF244321}">
                    <p14:modId xmlns:p14="http://schemas.microsoft.com/office/powerpoint/2010/main" val="3900266995"/>
                  </p:ext>
                </p:extLst>
              </p:nvPr>
            </p:nvGraphicFramePr>
            <p:xfrm>
              <a:off x="1189397" y="2262156"/>
              <a:ext cx="9570751" cy="4354506"/>
            </p:xfrm>
            <a:graphic>
              <a:graphicData uri="http://schemas.openxmlformats.org/drawingml/2006/table">
                <a:tbl>
                  <a:tblPr firstRow="1" bandRow="1">
                    <a:tableStyleId>{5C22544A-7EE6-4342-B048-85BDC9FD1C3A}</a:tableStyleId>
                  </a:tblPr>
                  <a:tblGrid>
                    <a:gridCol w="551751">
                      <a:extLst>
                        <a:ext uri="{9D8B030D-6E8A-4147-A177-3AD203B41FA5}">
                          <a16:colId xmlns:a16="http://schemas.microsoft.com/office/drawing/2014/main" val="31985430"/>
                        </a:ext>
                      </a:extLst>
                    </a:gridCol>
                    <a:gridCol w="9019000">
                      <a:extLst>
                        <a:ext uri="{9D8B030D-6E8A-4147-A177-3AD203B41FA5}">
                          <a16:colId xmlns:a16="http://schemas.microsoft.com/office/drawing/2014/main" val="955041052"/>
                        </a:ext>
                      </a:extLst>
                    </a:gridCol>
                  </a:tblGrid>
                  <a:tr h="483834">
                    <a:tc>
                      <a:txBody>
                        <a:bodyPr/>
                        <a:lstStyle/>
                        <a:p>
                          <a:pPr algn="ctr"/>
                          <a:endParaRPr lang="zh-CN" altLang="en-US" sz="2400" dirty="0"/>
                        </a:p>
                      </a:txBody>
                      <a:tcPr/>
                    </a:tc>
                    <a:tc>
                      <a:txBody>
                        <a:bodyPr/>
                        <a:lstStyle/>
                        <a:p>
                          <a:pPr algn="ctr"/>
                          <a:r>
                            <a:rPr lang="en-US" altLang="zh-CN" sz="2400" dirty="0"/>
                            <a:t>Typical features for a feature-based NER system</a:t>
                          </a:r>
                          <a:endParaRPr lang="zh-CN" altLang="en-US" sz="2400" dirty="0"/>
                        </a:p>
                      </a:txBody>
                      <a:tcPr/>
                    </a:tc>
                    <a:extLst>
                      <a:ext uri="{0D108BD9-81ED-4DB2-BD59-A6C34878D82A}">
                        <a16:rowId xmlns:a16="http://schemas.microsoft.com/office/drawing/2014/main" val="3746498907"/>
                      </a:ext>
                    </a:extLst>
                  </a:tr>
                  <a:tr h="483834">
                    <a:tc>
                      <a:txBody>
                        <a:bodyPr/>
                        <a:lstStyle/>
                        <a:p>
                          <a:pPr algn="ctr"/>
                          <a:r>
                            <a:rPr lang="en-US" altLang="zh-CN" sz="2400" dirty="0"/>
                            <a:t>1</a:t>
                          </a:r>
                          <a:endParaRPr lang="zh-CN" altLang="en-US" sz="2400" dirty="0"/>
                        </a:p>
                      </a:txBody>
                      <a:tcPr/>
                    </a:tc>
                    <a:tc>
                      <a:txBody>
                        <a:bodyPr/>
                        <a:lstStyle/>
                        <a:p>
                          <a:r>
                            <a:rPr lang="en-US" altLang="zh-CN" sz="2400" dirty="0"/>
                            <a:t>identity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identity of neighboring words</a:t>
                          </a:r>
                          <a:endParaRPr lang="zh-CN" altLang="en-US" sz="2400" dirty="0"/>
                        </a:p>
                      </a:txBody>
                      <a:tcPr/>
                    </a:tc>
                    <a:extLst>
                      <a:ext uri="{0D108BD9-81ED-4DB2-BD59-A6C34878D82A}">
                        <a16:rowId xmlns:a16="http://schemas.microsoft.com/office/drawing/2014/main" val="1987563595"/>
                      </a:ext>
                    </a:extLst>
                  </a:tr>
                  <a:tr h="483834">
                    <a:tc>
                      <a:txBody>
                        <a:bodyPr/>
                        <a:lstStyle/>
                        <a:p>
                          <a:pPr algn="ctr"/>
                          <a:r>
                            <a:rPr lang="en-US" altLang="zh-CN" sz="2400" dirty="0"/>
                            <a:t>2</a:t>
                          </a:r>
                          <a:endParaRPr lang="zh-CN" altLang="en-US" sz="2400" dirty="0"/>
                        </a:p>
                      </a:txBody>
                      <a:tcPr/>
                    </a:tc>
                    <a:tc>
                      <a:txBody>
                        <a:bodyPr/>
                        <a:lstStyle/>
                        <a:p>
                          <a:r>
                            <a:rPr lang="en-US" altLang="zh-CN" sz="2400" dirty="0"/>
                            <a:t>embeddings for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embeddings for neighboring words</a:t>
                          </a:r>
                          <a:endParaRPr lang="zh-CN" altLang="en-US" sz="2400" dirty="0"/>
                        </a:p>
                      </a:txBody>
                      <a:tcPr/>
                    </a:tc>
                    <a:extLst>
                      <a:ext uri="{0D108BD9-81ED-4DB2-BD59-A6C34878D82A}">
                        <a16:rowId xmlns:a16="http://schemas.microsoft.com/office/drawing/2014/main" val="3277006928"/>
                      </a:ext>
                    </a:extLst>
                  </a:tr>
                  <a:tr h="483834">
                    <a:tc>
                      <a:txBody>
                        <a:bodyPr/>
                        <a:lstStyle/>
                        <a:p>
                          <a:pPr algn="ctr"/>
                          <a:r>
                            <a:rPr lang="en-US" altLang="zh-CN" sz="2400" dirty="0"/>
                            <a:t>3</a:t>
                          </a:r>
                          <a:endParaRPr lang="zh-CN" altLang="en-US" sz="2400" dirty="0"/>
                        </a:p>
                      </a:txBody>
                      <a:tcPr/>
                    </a:tc>
                    <a:tc>
                      <a:txBody>
                        <a:bodyPr/>
                        <a:lstStyle/>
                        <a:p>
                          <a:r>
                            <a:rPr lang="en-US" altLang="zh-CN" sz="2400" dirty="0"/>
                            <a:t>POS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POS of neighboring words</a:t>
                          </a:r>
                          <a:endParaRPr lang="zh-CN" altLang="en-US" sz="2400" dirty="0"/>
                        </a:p>
                      </a:txBody>
                      <a:tcPr/>
                    </a:tc>
                    <a:extLst>
                      <a:ext uri="{0D108BD9-81ED-4DB2-BD59-A6C34878D82A}">
                        <a16:rowId xmlns:a16="http://schemas.microsoft.com/office/drawing/2014/main" val="3654450904"/>
                      </a:ext>
                    </a:extLst>
                  </a:tr>
                  <a:tr h="483834">
                    <a:tc>
                      <a:txBody>
                        <a:bodyPr/>
                        <a:lstStyle/>
                        <a:p>
                          <a:pPr algn="ctr"/>
                          <a:r>
                            <a:rPr lang="en-US" altLang="zh-CN" sz="2400" dirty="0"/>
                            <a:t>4</a:t>
                          </a:r>
                          <a:endParaRPr lang="zh-CN" altLang="en-US" sz="2400" dirty="0"/>
                        </a:p>
                      </a:txBody>
                      <a:tcPr/>
                    </a:tc>
                    <a:tc>
                      <a:txBody>
                        <a:bodyPr/>
                        <a:lstStyle/>
                        <a:p>
                          <a:r>
                            <a:rPr lang="en-US" altLang="zh-CN" sz="2400" dirty="0"/>
                            <a:t>presence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in a gazetteer </a:t>
                          </a:r>
                          <a:r>
                            <a:rPr lang="en-US" altLang="zh-CN" sz="2400" dirty="0">
                              <a:hlinkClick r:id="rId2"/>
                            </a:rPr>
                            <a:t>http://www.geonames.org/</a:t>
                          </a:r>
                          <a:r>
                            <a:rPr lang="en-US" altLang="zh-CN" sz="2400" dirty="0"/>
                            <a:t> </a:t>
                          </a:r>
                          <a:endParaRPr lang="zh-CN" altLang="en-US" sz="2400" dirty="0"/>
                        </a:p>
                      </a:txBody>
                      <a:tcPr/>
                    </a:tc>
                    <a:extLst>
                      <a:ext uri="{0D108BD9-81ED-4DB2-BD59-A6C34878D82A}">
                        <a16:rowId xmlns:a16="http://schemas.microsoft.com/office/drawing/2014/main" val="985633613"/>
                      </a:ext>
                    </a:extLst>
                  </a:tr>
                  <a:tr h="483834">
                    <a:tc>
                      <a:txBody>
                        <a:bodyPr/>
                        <a:lstStyle/>
                        <a:p>
                          <a:pPr algn="ctr"/>
                          <a:r>
                            <a:rPr lang="en-US" altLang="zh-CN" sz="2400" dirty="0"/>
                            <a:t>5</a:t>
                          </a:r>
                          <a:endParaRPr lang="zh-CN" altLang="en-US" sz="2400" dirty="0"/>
                        </a:p>
                      </a:txBody>
                      <a:tcPr/>
                    </a:tc>
                    <a:tc>
                      <a:txBody>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contains a particular prefix (from all prefixes of length ≤ 4)</a:t>
                          </a:r>
                          <a:endParaRPr lang="zh-CN" altLang="en-US" sz="2400" dirty="0"/>
                        </a:p>
                      </a:txBody>
                      <a:tcPr/>
                    </a:tc>
                    <a:extLst>
                      <a:ext uri="{0D108BD9-81ED-4DB2-BD59-A6C34878D82A}">
                        <a16:rowId xmlns:a16="http://schemas.microsoft.com/office/drawing/2014/main" val="1370649518"/>
                      </a:ext>
                    </a:extLst>
                  </a:tr>
                  <a:tr h="483834">
                    <a:tc>
                      <a:txBody>
                        <a:bodyPr/>
                        <a:lstStyle/>
                        <a:p>
                          <a:pPr algn="ctr"/>
                          <a:r>
                            <a:rPr lang="en-US" altLang="zh-CN" sz="2400" dirty="0"/>
                            <a:t>6</a:t>
                          </a:r>
                          <a:endParaRPr lang="zh-CN" altLang="en-US" sz="2400" dirty="0"/>
                        </a:p>
                      </a:txBody>
                      <a:tcPr/>
                    </a:tc>
                    <a:tc>
                      <a:txBody>
                        <a:bodyPr/>
                        <a:lstStyle/>
                        <a:p>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contains a particular suffix (from all suffixes of length ≤ 4) </a:t>
                          </a:r>
                          <a:endParaRPr lang="zh-CN" altLang="en-US" sz="2400" dirty="0"/>
                        </a:p>
                      </a:txBody>
                      <a:tcPr/>
                    </a:tc>
                    <a:extLst>
                      <a:ext uri="{0D108BD9-81ED-4DB2-BD59-A6C34878D82A}">
                        <a16:rowId xmlns:a16="http://schemas.microsoft.com/office/drawing/2014/main" val="2553145227"/>
                      </a:ext>
                    </a:extLst>
                  </a:tr>
                  <a:tr h="483834">
                    <a:tc>
                      <a:txBody>
                        <a:bodyPr/>
                        <a:lstStyle/>
                        <a:p>
                          <a:pPr algn="ctr"/>
                          <a:r>
                            <a:rPr lang="en-US" altLang="zh-CN" sz="2400" dirty="0"/>
                            <a:t>7</a:t>
                          </a:r>
                          <a:endParaRPr lang="zh-CN" altLang="en-US" sz="2400" dirty="0"/>
                        </a:p>
                      </a:txBody>
                      <a:tcPr/>
                    </a:tc>
                    <a:tc>
                      <a:txBody>
                        <a:bodyPr/>
                        <a:lstStyle/>
                        <a:p>
                          <a:r>
                            <a:rPr lang="en-US" altLang="zh-CN" sz="2400" dirty="0"/>
                            <a:t>word shape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word shape of neighboring words </a:t>
                          </a:r>
                          <a:endParaRPr lang="zh-CN" altLang="en-US" sz="2400" dirty="0"/>
                        </a:p>
                      </a:txBody>
                      <a:tcPr/>
                    </a:tc>
                    <a:extLst>
                      <a:ext uri="{0D108BD9-81ED-4DB2-BD59-A6C34878D82A}">
                        <a16:rowId xmlns:a16="http://schemas.microsoft.com/office/drawing/2014/main" val="2089168228"/>
                      </a:ext>
                    </a:extLst>
                  </a:tr>
                  <a:tr h="483834">
                    <a:tc>
                      <a:txBody>
                        <a:bodyPr/>
                        <a:lstStyle/>
                        <a:p>
                          <a:pPr algn="ctr"/>
                          <a:r>
                            <a:rPr lang="en-US" altLang="zh-CN" sz="2400" dirty="0"/>
                            <a:t>8</a:t>
                          </a:r>
                          <a:endParaRPr lang="zh-CN" altLang="en-US" sz="2400" dirty="0"/>
                        </a:p>
                      </a:txBody>
                      <a:tcPr/>
                    </a:tc>
                    <a:tc>
                      <a:txBody>
                        <a:bodyPr/>
                        <a:lstStyle/>
                        <a:p>
                          <a:r>
                            <a:rPr lang="en-US" altLang="zh-CN" sz="2400" dirty="0"/>
                            <a:t>short word shape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 short word shape of neighboring words</a:t>
                          </a:r>
                          <a:endParaRPr lang="zh-CN" altLang="en-US" sz="2400" dirty="0"/>
                        </a:p>
                      </a:txBody>
                      <a:tcPr/>
                    </a:tc>
                    <a:extLst>
                      <a:ext uri="{0D108BD9-81ED-4DB2-BD59-A6C34878D82A}">
                        <a16:rowId xmlns:a16="http://schemas.microsoft.com/office/drawing/2014/main" val="2158168155"/>
                      </a:ext>
                    </a:extLst>
                  </a:tr>
                </a:tbl>
              </a:graphicData>
            </a:graphic>
          </p:graphicFrame>
        </mc:Choice>
        <mc:Fallback>
          <p:graphicFrame>
            <p:nvGraphicFramePr>
              <p:cNvPr id="6" name="表格 7">
                <a:extLst>
                  <a:ext uri="{FF2B5EF4-FFF2-40B4-BE49-F238E27FC236}">
                    <a16:creationId xmlns:a16="http://schemas.microsoft.com/office/drawing/2014/main" id="{951C62D5-5A5D-3A47-9FB5-FDC5FE631606}"/>
                  </a:ext>
                </a:extLst>
              </p:cNvPr>
              <p:cNvGraphicFramePr>
                <a:graphicFrameLocks noGrp="1"/>
              </p:cNvGraphicFramePr>
              <p:nvPr>
                <p:extLst>
                  <p:ext uri="{D42A27DB-BD31-4B8C-83A1-F6EECF244321}">
                    <p14:modId xmlns:p14="http://schemas.microsoft.com/office/powerpoint/2010/main" val="3900266995"/>
                  </p:ext>
                </p:extLst>
              </p:nvPr>
            </p:nvGraphicFramePr>
            <p:xfrm>
              <a:off x="1189397" y="2262156"/>
              <a:ext cx="9570751" cy="4354506"/>
            </p:xfrm>
            <a:graphic>
              <a:graphicData uri="http://schemas.openxmlformats.org/drawingml/2006/table">
                <a:tbl>
                  <a:tblPr firstRow="1" bandRow="1">
                    <a:tableStyleId>{5C22544A-7EE6-4342-B048-85BDC9FD1C3A}</a:tableStyleId>
                  </a:tblPr>
                  <a:tblGrid>
                    <a:gridCol w="551751">
                      <a:extLst>
                        <a:ext uri="{9D8B030D-6E8A-4147-A177-3AD203B41FA5}">
                          <a16:colId xmlns:a16="http://schemas.microsoft.com/office/drawing/2014/main" val="31985430"/>
                        </a:ext>
                      </a:extLst>
                    </a:gridCol>
                    <a:gridCol w="9019000">
                      <a:extLst>
                        <a:ext uri="{9D8B030D-6E8A-4147-A177-3AD203B41FA5}">
                          <a16:colId xmlns:a16="http://schemas.microsoft.com/office/drawing/2014/main" val="955041052"/>
                        </a:ext>
                      </a:extLst>
                    </a:gridCol>
                  </a:tblGrid>
                  <a:tr h="483834">
                    <a:tc>
                      <a:txBody>
                        <a:bodyPr/>
                        <a:lstStyle/>
                        <a:p>
                          <a:pPr algn="ctr"/>
                          <a:endParaRPr lang="zh-CN" altLang="en-US" sz="2400" dirty="0"/>
                        </a:p>
                      </a:txBody>
                      <a:tcPr/>
                    </a:tc>
                    <a:tc>
                      <a:txBody>
                        <a:bodyPr/>
                        <a:lstStyle/>
                        <a:p>
                          <a:pPr algn="ctr"/>
                          <a:r>
                            <a:rPr lang="en-US" altLang="zh-CN" sz="2400" dirty="0"/>
                            <a:t>Typical features for a feature-based NER system</a:t>
                          </a:r>
                          <a:endParaRPr lang="zh-CN" altLang="en-US" sz="2400" dirty="0"/>
                        </a:p>
                      </a:txBody>
                      <a:tcPr/>
                    </a:tc>
                    <a:extLst>
                      <a:ext uri="{0D108BD9-81ED-4DB2-BD59-A6C34878D82A}">
                        <a16:rowId xmlns:a16="http://schemas.microsoft.com/office/drawing/2014/main" val="3746498907"/>
                      </a:ext>
                    </a:extLst>
                  </a:tr>
                  <a:tr h="483834">
                    <a:tc>
                      <a:txBody>
                        <a:bodyPr/>
                        <a:lstStyle/>
                        <a:p>
                          <a:pPr algn="ctr"/>
                          <a:r>
                            <a:rPr lang="en-US" altLang="zh-CN" sz="2400" dirty="0"/>
                            <a:t>1</a:t>
                          </a:r>
                          <a:endParaRPr lang="zh-CN" altLang="en-US" sz="2400" dirty="0"/>
                        </a:p>
                      </a:txBody>
                      <a:tcPr/>
                    </a:tc>
                    <a:tc>
                      <a:txBody>
                        <a:bodyPr/>
                        <a:lstStyle/>
                        <a:p>
                          <a:endParaRPr lang="en-CN"/>
                        </a:p>
                      </a:txBody>
                      <a:tcPr>
                        <a:blipFill>
                          <a:blip r:embed="rId3"/>
                          <a:stretch>
                            <a:fillRect l="-6188" t="-110526" r="-281" b="-728947"/>
                          </a:stretch>
                        </a:blipFill>
                      </a:tcPr>
                    </a:tc>
                    <a:extLst>
                      <a:ext uri="{0D108BD9-81ED-4DB2-BD59-A6C34878D82A}">
                        <a16:rowId xmlns:a16="http://schemas.microsoft.com/office/drawing/2014/main" val="1987563595"/>
                      </a:ext>
                    </a:extLst>
                  </a:tr>
                  <a:tr h="483834">
                    <a:tc>
                      <a:txBody>
                        <a:bodyPr/>
                        <a:lstStyle/>
                        <a:p>
                          <a:pPr algn="ctr"/>
                          <a:r>
                            <a:rPr lang="en-US" altLang="zh-CN" sz="2400" dirty="0"/>
                            <a:t>2</a:t>
                          </a:r>
                          <a:endParaRPr lang="zh-CN" altLang="en-US" sz="2400" dirty="0"/>
                        </a:p>
                      </a:txBody>
                      <a:tcPr/>
                    </a:tc>
                    <a:tc>
                      <a:txBody>
                        <a:bodyPr/>
                        <a:lstStyle/>
                        <a:p>
                          <a:endParaRPr lang="en-CN"/>
                        </a:p>
                      </a:txBody>
                      <a:tcPr>
                        <a:blipFill>
                          <a:blip r:embed="rId3"/>
                          <a:stretch>
                            <a:fillRect l="-6188" t="-210526" r="-281" b="-628947"/>
                          </a:stretch>
                        </a:blipFill>
                      </a:tcPr>
                    </a:tc>
                    <a:extLst>
                      <a:ext uri="{0D108BD9-81ED-4DB2-BD59-A6C34878D82A}">
                        <a16:rowId xmlns:a16="http://schemas.microsoft.com/office/drawing/2014/main" val="3277006928"/>
                      </a:ext>
                    </a:extLst>
                  </a:tr>
                  <a:tr h="483834">
                    <a:tc>
                      <a:txBody>
                        <a:bodyPr/>
                        <a:lstStyle/>
                        <a:p>
                          <a:pPr algn="ctr"/>
                          <a:r>
                            <a:rPr lang="en-US" altLang="zh-CN" sz="2400" dirty="0"/>
                            <a:t>3</a:t>
                          </a:r>
                          <a:endParaRPr lang="zh-CN" altLang="en-US" sz="2400" dirty="0"/>
                        </a:p>
                      </a:txBody>
                      <a:tcPr/>
                    </a:tc>
                    <a:tc>
                      <a:txBody>
                        <a:bodyPr/>
                        <a:lstStyle/>
                        <a:p>
                          <a:endParaRPr lang="en-CN"/>
                        </a:p>
                      </a:txBody>
                      <a:tcPr>
                        <a:blipFill>
                          <a:blip r:embed="rId3"/>
                          <a:stretch>
                            <a:fillRect l="-6188" t="-310526" r="-281" b="-528947"/>
                          </a:stretch>
                        </a:blipFill>
                      </a:tcPr>
                    </a:tc>
                    <a:extLst>
                      <a:ext uri="{0D108BD9-81ED-4DB2-BD59-A6C34878D82A}">
                        <a16:rowId xmlns:a16="http://schemas.microsoft.com/office/drawing/2014/main" val="3654450904"/>
                      </a:ext>
                    </a:extLst>
                  </a:tr>
                  <a:tr h="483834">
                    <a:tc>
                      <a:txBody>
                        <a:bodyPr/>
                        <a:lstStyle/>
                        <a:p>
                          <a:pPr algn="ctr"/>
                          <a:r>
                            <a:rPr lang="en-US" altLang="zh-CN" sz="2400" dirty="0"/>
                            <a:t>4</a:t>
                          </a:r>
                          <a:endParaRPr lang="zh-CN" altLang="en-US" sz="2400" dirty="0"/>
                        </a:p>
                      </a:txBody>
                      <a:tcPr/>
                    </a:tc>
                    <a:tc>
                      <a:txBody>
                        <a:bodyPr/>
                        <a:lstStyle/>
                        <a:p>
                          <a:endParaRPr lang="en-CN"/>
                        </a:p>
                      </a:txBody>
                      <a:tcPr>
                        <a:blipFill>
                          <a:blip r:embed="rId3"/>
                          <a:stretch>
                            <a:fillRect l="-6188" t="-400000" r="-281" b="-415385"/>
                          </a:stretch>
                        </a:blipFill>
                      </a:tcPr>
                    </a:tc>
                    <a:extLst>
                      <a:ext uri="{0D108BD9-81ED-4DB2-BD59-A6C34878D82A}">
                        <a16:rowId xmlns:a16="http://schemas.microsoft.com/office/drawing/2014/main" val="985633613"/>
                      </a:ext>
                    </a:extLst>
                  </a:tr>
                  <a:tr h="483834">
                    <a:tc>
                      <a:txBody>
                        <a:bodyPr/>
                        <a:lstStyle/>
                        <a:p>
                          <a:pPr algn="ctr"/>
                          <a:r>
                            <a:rPr lang="en-US" altLang="zh-CN" sz="2400" dirty="0"/>
                            <a:t>5</a:t>
                          </a:r>
                          <a:endParaRPr lang="zh-CN" altLang="en-US" sz="2400" dirty="0"/>
                        </a:p>
                      </a:txBody>
                      <a:tcPr/>
                    </a:tc>
                    <a:tc>
                      <a:txBody>
                        <a:bodyPr/>
                        <a:lstStyle/>
                        <a:p>
                          <a:endParaRPr lang="en-CN"/>
                        </a:p>
                      </a:txBody>
                      <a:tcPr>
                        <a:blipFill>
                          <a:blip r:embed="rId3"/>
                          <a:stretch>
                            <a:fillRect l="-6188" t="-513158" r="-281" b="-326316"/>
                          </a:stretch>
                        </a:blipFill>
                      </a:tcPr>
                    </a:tc>
                    <a:extLst>
                      <a:ext uri="{0D108BD9-81ED-4DB2-BD59-A6C34878D82A}">
                        <a16:rowId xmlns:a16="http://schemas.microsoft.com/office/drawing/2014/main" val="1370649518"/>
                      </a:ext>
                    </a:extLst>
                  </a:tr>
                  <a:tr h="483834">
                    <a:tc>
                      <a:txBody>
                        <a:bodyPr/>
                        <a:lstStyle/>
                        <a:p>
                          <a:pPr algn="ctr"/>
                          <a:r>
                            <a:rPr lang="en-US" altLang="zh-CN" sz="2400" dirty="0"/>
                            <a:t>6</a:t>
                          </a:r>
                          <a:endParaRPr lang="zh-CN" altLang="en-US" sz="2400" dirty="0"/>
                        </a:p>
                      </a:txBody>
                      <a:tcPr/>
                    </a:tc>
                    <a:tc>
                      <a:txBody>
                        <a:bodyPr/>
                        <a:lstStyle/>
                        <a:p>
                          <a:endParaRPr lang="en-CN"/>
                        </a:p>
                      </a:txBody>
                      <a:tcPr>
                        <a:blipFill>
                          <a:blip r:embed="rId3"/>
                          <a:stretch>
                            <a:fillRect l="-6188" t="-613158" r="-281" b="-226316"/>
                          </a:stretch>
                        </a:blipFill>
                      </a:tcPr>
                    </a:tc>
                    <a:extLst>
                      <a:ext uri="{0D108BD9-81ED-4DB2-BD59-A6C34878D82A}">
                        <a16:rowId xmlns:a16="http://schemas.microsoft.com/office/drawing/2014/main" val="2553145227"/>
                      </a:ext>
                    </a:extLst>
                  </a:tr>
                  <a:tr h="483834">
                    <a:tc>
                      <a:txBody>
                        <a:bodyPr/>
                        <a:lstStyle/>
                        <a:p>
                          <a:pPr algn="ctr"/>
                          <a:r>
                            <a:rPr lang="en-US" altLang="zh-CN" sz="2400" dirty="0"/>
                            <a:t>7</a:t>
                          </a:r>
                          <a:endParaRPr lang="zh-CN" altLang="en-US" sz="2400" dirty="0"/>
                        </a:p>
                      </a:txBody>
                      <a:tcPr/>
                    </a:tc>
                    <a:tc>
                      <a:txBody>
                        <a:bodyPr/>
                        <a:lstStyle/>
                        <a:p>
                          <a:endParaRPr lang="en-CN"/>
                        </a:p>
                      </a:txBody>
                      <a:tcPr>
                        <a:blipFill>
                          <a:blip r:embed="rId3"/>
                          <a:stretch>
                            <a:fillRect l="-6188" t="-713158" r="-281" b="-126316"/>
                          </a:stretch>
                        </a:blipFill>
                      </a:tcPr>
                    </a:tc>
                    <a:extLst>
                      <a:ext uri="{0D108BD9-81ED-4DB2-BD59-A6C34878D82A}">
                        <a16:rowId xmlns:a16="http://schemas.microsoft.com/office/drawing/2014/main" val="2089168228"/>
                      </a:ext>
                    </a:extLst>
                  </a:tr>
                  <a:tr h="483834">
                    <a:tc>
                      <a:txBody>
                        <a:bodyPr/>
                        <a:lstStyle/>
                        <a:p>
                          <a:pPr algn="ctr"/>
                          <a:r>
                            <a:rPr lang="en-US" altLang="zh-CN" sz="2400" dirty="0"/>
                            <a:t>8</a:t>
                          </a:r>
                          <a:endParaRPr lang="zh-CN" altLang="en-US" sz="2400" dirty="0"/>
                        </a:p>
                      </a:txBody>
                      <a:tcPr/>
                    </a:tc>
                    <a:tc>
                      <a:txBody>
                        <a:bodyPr/>
                        <a:lstStyle/>
                        <a:p>
                          <a:endParaRPr lang="en-CN"/>
                        </a:p>
                      </a:txBody>
                      <a:tcPr>
                        <a:blipFill>
                          <a:blip r:embed="rId3"/>
                          <a:stretch>
                            <a:fillRect l="-6188" t="-813158" r="-281" b="-26316"/>
                          </a:stretch>
                        </a:blipFill>
                      </a:tcPr>
                    </a:tc>
                    <a:extLst>
                      <a:ext uri="{0D108BD9-81ED-4DB2-BD59-A6C34878D82A}">
                        <a16:rowId xmlns:a16="http://schemas.microsoft.com/office/drawing/2014/main" val="2158168155"/>
                      </a:ext>
                    </a:extLst>
                  </a:tr>
                </a:tbl>
              </a:graphicData>
            </a:graphic>
          </p:graphicFrame>
        </mc:Fallback>
      </mc:AlternateContent>
      <mc:AlternateContent xmlns:mc="http://schemas.openxmlformats.org/markup-compatibility/2006">
        <mc:Choice xmlns:a14="http://schemas.microsoft.com/office/drawing/2010/main" Requires="a14">
          <p:sp>
            <p:nvSpPr>
              <p:cNvPr id="7" name="文本框 7">
                <a:extLst>
                  <a:ext uri="{FF2B5EF4-FFF2-40B4-BE49-F238E27FC236}">
                    <a16:creationId xmlns:a16="http://schemas.microsoft.com/office/drawing/2014/main" id="{4DD138A5-6FE2-C542-9443-AD4BACD43418}"/>
                  </a:ext>
                </a:extLst>
              </p:cNvPr>
              <p:cNvSpPr txBox="1"/>
              <p:nvPr/>
            </p:nvSpPr>
            <p:spPr>
              <a:xfrm>
                <a:off x="646731" y="1581119"/>
                <a:ext cx="4872809" cy="523220"/>
              </a:xfrm>
              <a:prstGeom prst="rect">
                <a:avLst/>
              </a:prstGeom>
              <a:noFill/>
            </p:spPr>
            <p:txBody>
              <a:bodyPr wrap="none" rtlCol="0">
                <a:spAutoFit/>
              </a:bodyPr>
              <a:lstStyle/>
              <a:p>
                <a:r>
                  <a:rPr lang="en-US" altLang="zh-CN" sz="2800" dirty="0"/>
                  <a:t>Input sequence: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𝑛</m:t>
                        </m:r>
                      </m:sub>
                    </m:sSub>
                  </m:oMath>
                </a14:m>
                <a:endParaRPr lang="zh-CN" altLang="en-US" sz="2800" dirty="0"/>
              </a:p>
            </p:txBody>
          </p:sp>
        </mc:Choice>
        <mc:Fallback>
          <p:sp>
            <p:nvSpPr>
              <p:cNvPr id="7" name="文本框 7">
                <a:extLst>
                  <a:ext uri="{FF2B5EF4-FFF2-40B4-BE49-F238E27FC236}">
                    <a16:creationId xmlns:a16="http://schemas.microsoft.com/office/drawing/2014/main" id="{4DD138A5-6FE2-C542-9443-AD4BACD43418}"/>
                  </a:ext>
                </a:extLst>
              </p:cNvPr>
              <p:cNvSpPr txBox="1">
                <a:spLocks noRot="1" noChangeAspect="1" noMove="1" noResize="1" noEditPoints="1" noAdjustHandles="1" noChangeArrowheads="1" noChangeShapeType="1" noTextEdit="1"/>
              </p:cNvSpPr>
              <p:nvPr/>
            </p:nvSpPr>
            <p:spPr>
              <a:xfrm>
                <a:off x="646731" y="1581119"/>
                <a:ext cx="4872809" cy="523220"/>
              </a:xfrm>
              <a:prstGeom prst="rect">
                <a:avLst/>
              </a:prstGeom>
              <a:blipFill>
                <a:blip r:embed="rId4"/>
                <a:stretch>
                  <a:fillRect l="-2597" t="-14286" b="-30952"/>
                </a:stretch>
              </a:blipFill>
            </p:spPr>
            <p:txBody>
              <a:bodyPr/>
              <a:lstStyle/>
              <a:p>
                <a:r>
                  <a:rPr lang="en-CN">
                    <a:noFill/>
                  </a:rPr>
                  <a:t> </a:t>
                </a:r>
              </a:p>
            </p:txBody>
          </p:sp>
        </mc:Fallback>
      </mc:AlternateContent>
    </p:spTree>
    <p:extLst>
      <p:ext uri="{BB962C8B-B14F-4D97-AF65-F5344CB8AC3E}">
        <p14:creationId xmlns:p14="http://schemas.microsoft.com/office/powerpoint/2010/main" val="1526768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0152-36D5-C545-BFB5-3B7CF8D9D801}"/>
              </a:ext>
            </a:extLst>
          </p:cNvPr>
          <p:cNvSpPr>
            <a:spLocks noGrp="1"/>
          </p:cNvSpPr>
          <p:nvPr>
            <p:ph type="title"/>
          </p:nvPr>
        </p:nvSpPr>
        <p:spPr/>
        <p:txBody>
          <a:bodyPr/>
          <a:lstStyle/>
          <a:p>
            <a:r>
              <a:rPr lang="en-US" altLang="zh-CN" dirty="0"/>
              <a:t>Built features for NER - Example</a:t>
            </a:r>
            <a:endParaRPr lang="en-CN" dirty="0"/>
          </a:p>
        </p:txBody>
      </p:sp>
      <p:sp>
        <p:nvSpPr>
          <p:cNvPr id="4" name="Slide Number Placeholder 3">
            <a:extLst>
              <a:ext uri="{FF2B5EF4-FFF2-40B4-BE49-F238E27FC236}">
                <a16:creationId xmlns:a16="http://schemas.microsoft.com/office/drawing/2014/main" id="{8C2303CD-0AA3-834A-A632-4A24BF167F98}"/>
              </a:ext>
            </a:extLst>
          </p:cNvPr>
          <p:cNvSpPr>
            <a:spLocks noGrp="1"/>
          </p:cNvSpPr>
          <p:nvPr>
            <p:ph type="sldNum" sz="quarter" idx="12"/>
          </p:nvPr>
        </p:nvSpPr>
        <p:spPr/>
        <p:txBody>
          <a:bodyPr/>
          <a:lstStyle/>
          <a:p>
            <a:fld id="{DC8BB421-126E-41CB-B73A-69D52E98CAE3}" type="slidenum">
              <a:rPr lang="zh-CN" altLang="en-US" smtClean="0"/>
              <a:t>106</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748E5AF5-D6AB-2245-BE95-4DD45497DBE2}"/>
                  </a:ext>
                </a:extLst>
              </p:cNvPr>
              <p:cNvSpPr txBox="1">
                <a:spLocks/>
              </p:cNvSpPr>
              <p:nvPr/>
            </p:nvSpPr>
            <p:spPr>
              <a:xfrm>
                <a:off x="543050" y="1250772"/>
                <a:ext cx="6410644" cy="12003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Example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1" i="1" smtClean="0">
                            <a:solidFill>
                              <a:srgbClr val="00B0F0"/>
                            </a:solidFill>
                            <a:latin typeface="Cambria Math" panose="02040503050406030204" pitchFamily="18" charset="0"/>
                          </a:rPr>
                        </m:ctrlPr>
                      </m:sSupPr>
                      <m:e>
                        <m:r>
                          <a:rPr lang="en-US" altLang="zh-CN" b="1" i="0" smtClean="0">
                            <a:solidFill>
                              <a:srgbClr val="00B0F0"/>
                            </a:solidFill>
                            <a:latin typeface="Cambria Math" panose="02040503050406030204" pitchFamily="18" charset="0"/>
                          </a:rPr>
                          <m:t>𝐋</m:t>
                        </m:r>
                      </m:e>
                      <m:sup>
                        <m:r>
                          <a:rPr lang="en-US" altLang="zh-CN" b="1" i="0" smtClean="0">
                            <a:solidFill>
                              <a:srgbClr val="00B0F0"/>
                            </a:solidFill>
                            <a:latin typeface="Cambria Math" panose="02040503050406030204" pitchFamily="18" charset="0"/>
                          </a:rPr>
                          <m:t>′</m:t>
                        </m:r>
                      </m:sup>
                    </m:sSup>
                    <m:r>
                      <a:rPr lang="en-US" altLang="zh-CN" b="1" i="0" smtClean="0">
                        <a:solidFill>
                          <a:srgbClr val="00B0F0"/>
                        </a:solidFill>
                        <a:latin typeface="Cambria Math" panose="02040503050406030204" pitchFamily="18" charset="0"/>
                      </a:rPr>
                      <m:t>𝐎𝐜𝐜𝐢𝐭𝐚𝐧𝐞</m:t>
                    </m:r>
                  </m:oMath>
                </a14:m>
                <a:r>
                  <a:rPr lang="zh-CN" altLang="en-US" dirty="0"/>
                  <a:t> </a:t>
                </a:r>
                <a:r>
                  <a:rPr lang="en-US" altLang="zh-CN" dirty="0"/>
                  <a:t>and assuming that </a:t>
                </a:r>
                <a:r>
                  <a:rPr lang="en-US" altLang="zh-CN" b="1" i="1" dirty="0" err="1">
                    <a:solidFill>
                      <a:srgbClr val="00B0F0"/>
                    </a:solidFill>
                  </a:rPr>
                  <a:t>L’Occitane</a:t>
                </a:r>
                <a:r>
                  <a:rPr lang="en-US" altLang="zh-CN" dirty="0"/>
                  <a:t> is neither in the gazetteer nor the census.</a:t>
                </a:r>
                <a:endParaRPr lang="zh-CN" altLang="en-US" dirty="0"/>
              </a:p>
            </p:txBody>
          </p:sp>
        </mc:Choice>
        <mc:Fallback>
          <p:sp>
            <p:nvSpPr>
              <p:cNvPr id="5" name="内容占位符 2">
                <a:extLst>
                  <a:ext uri="{FF2B5EF4-FFF2-40B4-BE49-F238E27FC236}">
                    <a16:creationId xmlns:a16="http://schemas.microsoft.com/office/drawing/2014/main" id="{748E5AF5-D6AB-2245-BE95-4DD45497DBE2}"/>
                  </a:ext>
                </a:extLst>
              </p:cNvPr>
              <p:cNvSpPr txBox="1">
                <a:spLocks noRot="1" noChangeAspect="1" noMove="1" noResize="1" noEditPoints="1" noAdjustHandles="1" noChangeArrowheads="1" noChangeShapeType="1" noTextEdit="1"/>
              </p:cNvSpPr>
              <p:nvPr/>
            </p:nvSpPr>
            <p:spPr>
              <a:xfrm>
                <a:off x="543050" y="1250772"/>
                <a:ext cx="6410644" cy="1200329"/>
              </a:xfrm>
              <a:prstGeom prst="rect">
                <a:avLst/>
              </a:prstGeom>
              <a:blipFill>
                <a:blip r:embed="rId2"/>
                <a:stretch>
                  <a:fillRect l="-1581" t="-9474" b="-18947"/>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42BD60DE-2008-354D-99DD-749054736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057" y="1360933"/>
            <a:ext cx="3081820" cy="2311365"/>
          </a:xfrm>
          <a:prstGeom prst="rect">
            <a:avLst/>
          </a:prstGeom>
        </p:spPr>
      </p:pic>
      <mc:AlternateContent xmlns:mc="http://schemas.openxmlformats.org/markup-compatibility/2006">
        <mc:Choice xmlns:a14="http://schemas.microsoft.com/office/drawing/2010/main" Requires="a14">
          <p:sp>
            <p:nvSpPr>
              <p:cNvPr id="7" name="文本框 9">
                <a:extLst>
                  <a:ext uri="{FF2B5EF4-FFF2-40B4-BE49-F238E27FC236}">
                    <a16:creationId xmlns:a16="http://schemas.microsoft.com/office/drawing/2014/main" id="{D2E92811-77A0-3F4A-802C-4B073E370398}"/>
                  </a:ext>
                </a:extLst>
              </p:cNvPr>
              <p:cNvSpPr txBox="1"/>
              <p:nvPr/>
            </p:nvSpPr>
            <p:spPr>
              <a:xfrm>
                <a:off x="658813" y="3924530"/>
                <a:ext cx="10533064" cy="2677656"/>
              </a:xfrm>
              <a:prstGeom prst="rect">
                <a:avLst/>
              </a:prstGeom>
              <a:noFill/>
            </p:spPr>
            <p:txBody>
              <a:bodyPr wrap="square">
                <a:spAutoFit/>
              </a:bodyPr>
              <a:lstStyle/>
              <a:p>
                <a:r>
                  <a:rPr lang="en-US" altLang="zh-CN" sz="2800" dirty="0"/>
                  <a:t>Generated non-zero valued features:</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a:t>
                </a:r>
                <a:r>
                  <a:rPr lang="en-US" altLang="zh-CN" sz="2800" dirty="0" err="1"/>
                  <a:t>tane</a:t>
                </a:r>
                <a:r>
                  <a:rPr lang="en-US" altLang="zh-CN" sz="2800" dirty="0"/>
                  <a:t>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a:t>
                </a:r>
                <a:r>
                  <a:rPr lang="en-US" altLang="zh-CN" sz="2800" dirty="0" err="1"/>
                  <a:t>ane</a:t>
                </a:r>
                <a:r>
                  <a:rPr lang="en-US" altLang="zh-CN" sz="2800" dirty="0"/>
                  <a:t>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L’O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ne </a:t>
                </a:r>
              </a:p>
              <a:p>
                <a:r>
                  <a:rPr lang="en-US" altLang="zh-CN" sz="2800" dirty="0"/>
                  <a:t>prefix(</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a:t>
                </a:r>
                <a:r>
                  <a:rPr lang="en-US" altLang="zh-CN" sz="2800" dirty="0" err="1"/>
                  <a:t>L’Oc</a:t>
                </a:r>
                <a:r>
                  <a:rPr lang="en-US" altLang="zh-CN" sz="2800" dirty="0"/>
                  <a:t> 				suffix(</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𝑖</m:t>
                        </m:r>
                      </m:sub>
                    </m:sSub>
                  </m:oMath>
                </a14:m>
                <a:r>
                  <a:rPr lang="en-US" altLang="zh-CN" sz="2800" dirty="0"/>
                  <a:t>) = e </a:t>
                </a:r>
              </a:p>
              <a:p>
                <a:r>
                  <a:rPr lang="en-US" altLang="zh-CN" sz="2800" dirty="0"/>
                  <a:t>word-shape(</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en-US" altLang="zh-CN" sz="2800" dirty="0"/>
                  <a:t>) = </a:t>
                </a:r>
                <a:r>
                  <a:rPr lang="en-US" altLang="zh-CN" sz="2800" dirty="0" err="1"/>
                  <a:t>X’Xxxxxxxx</a:t>
                </a:r>
                <a:r>
                  <a:rPr lang="en-US" altLang="zh-CN" sz="2800" dirty="0"/>
                  <a:t> 	short-word-shape(xi) = </a:t>
                </a:r>
                <a:r>
                  <a:rPr lang="en-US" altLang="zh-CN" sz="2800" dirty="0" err="1"/>
                  <a:t>X’Xx</a:t>
                </a:r>
                <a:endParaRPr lang="zh-CN" altLang="en-US" sz="2800" dirty="0"/>
              </a:p>
            </p:txBody>
          </p:sp>
        </mc:Choice>
        <mc:Fallback>
          <p:sp>
            <p:nvSpPr>
              <p:cNvPr id="7" name="文本框 9">
                <a:extLst>
                  <a:ext uri="{FF2B5EF4-FFF2-40B4-BE49-F238E27FC236}">
                    <a16:creationId xmlns:a16="http://schemas.microsoft.com/office/drawing/2014/main" id="{D2E92811-77A0-3F4A-802C-4B073E370398}"/>
                  </a:ext>
                </a:extLst>
              </p:cNvPr>
              <p:cNvSpPr txBox="1">
                <a:spLocks noRot="1" noChangeAspect="1" noMove="1" noResize="1" noEditPoints="1" noAdjustHandles="1" noChangeArrowheads="1" noChangeShapeType="1" noTextEdit="1"/>
              </p:cNvSpPr>
              <p:nvPr/>
            </p:nvSpPr>
            <p:spPr>
              <a:xfrm>
                <a:off x="658813" y="3924530"/>
                <a:ext cx="10533064" cy="2677656"/>
              </a:xfrm>
              <a:prstGeom prst="rect">
                <a:avLst/>
              </a:prstGeom>
              <a:blipFill>
                <a:blip r:embed="rId4"/>
                <a:stretch>
                  <a:fillRect l="-1203" t="-2844" b="-5213"/>
                </a:stretch>
              </a:blipFill>
            </p:spPr>
            <p:txBody>
              <a:bodyPr/>
              <a:lstStyle/>
              <a:p>
                <a:r>
                  <a:rPr lang="en-CN">
                    <a:noFill/>
                  </a:rPr>
                  <a:t> </a:t>
                </a:r>
              </a:p>
            </p:txBody>
          </p:sp>
        </mc:Fallback>
      </mc:AlternateContent>
    </p:spTree>
    <p:extLst>
      <p:ext uri="{BB962C8B-B14F-4D97-AF65-F5344CB8AC3E}">
        <p14:creationId xmlns:p14="http://schemas.microsoft.com/office/powerpoint/2010/main" val="4166922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5180-9667-B641-B5E3-D652C13902C9}"/>
              </a:ext>
            </a:extLst>
          </p:cNvPr>
          <p:cNvSpPr>
            <a:spLocks noGrp="1"/>
          </p:cNvSpPr>
          <p:nvPr>
            <p:ph type="title"/>
          </p:nvPr>
        </p:nvSpPr>
        <p:spPr/>
        <p:txBody>
          <a:bodyPr/>
          <a:lstStyle/>
          <a:p>
            <a:r>
              <a:rPr lang="en-US" altLang="zh-CN" dirty="0"/>
              <a:t>Built features for NER -</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C7F2EC16-3875-A34D-AD89-002F56114BDA}"/>
              </a:ext>
            </a:extLst>
          </p:cNvPr>
          <p:cNvSpPr>
            <a:spLocks noGrp="1"/>
          </p:cNvSpPr>
          <p:nvPr>
            <p:ph type="sldNum" sz="quarter" idx="12"/>
          </p:nvPr>
        </p:nvSpPr>
        <p:spPr/>
        <p:txBody>
          <a:bodyPr/>
          <a:lstStyle/>
          <a:p>
            <a:fld id="{DC8BB421-126E-41CB-B73A-69D52E98CAE3}" type="slidenum">
              <a:rPr lang="zh-CN" altLang="en-US" smtClean="0"/>
              <a:t>107</a:t>
            </a:fld>
            <a:endParaRPr lang="zh-CN" altLang="en-US" dirty="0"/>
          </a:p>
        </p:txBody>
      </p:sp>
      <p:sp>
        <p:nvSpPr>
          <p:cNvPr id="5" name="文本框 4">
            <a:extLst>
              <a:ext uri="{FF2B5EF4-FFF2-40B4-BE49-F238E27FC236}">
                <a16:creationId xmlns:a16="http://schemas.microsoft.com/office/drawing/2014/main" id="{ED2D62CB-7E6E-6E40-B9C9-D6D3219E3EF6}"/>
              </a:ext>
            </a:extLst>
          </p:cNvPr>
          <p:cNvSpPr txBox="1"/>
          <p:nvPr/>
        </p:nvSpPr>
        <p:spPr>
          <a:xfrm>
            <a:off x="516345" y="1006011"/>
            <a:ext cx="9447520" cy="1215717"/>
          </a:xfrm>
          <a:prstGeom prst="rect">
            <a:avLst/>
          </a:prstGeom>
          <a:noFill/>
        </p:spPr>
        <p:txBody>
          <a:bodyPr wrap="square">
            <a:spAutoFit/>
          </a:bodyPr>
          <a:lstStyle/>
          <a:p>
            <a:pPr marL="457200" indent="-457200">
              <a:spcAft>
                <a:spcPts val="600"/>
              </a:spcAft>
              <a:buFont typeface="Arial" panose="020B0604020202020204" pitchFamily="34" charset="0"/>
              <a:buChar char="•"/>
            </a:pPr>
            <a:r>
              <a:rPr lang="en-US" altLang="zh-CN" sz="2400" dirty="0"/>
              <a:t>Example sentence: </a:t>
            </a:r>
            <a:r>
              <a:rPr lang="en-US" altLang="zh-CN" sz="2400" dirty="0">
                <a:solidFill>
                  <a:srgbClr val="00B0F0"/>
                </a:solidFill>
              </a:rPr>
              <a:t>Jane Villanueva of United Airlines Holding discussed the Chicago route</a:t>
            </a:r>
            <a:r>
              <a:rPr lang="en-US" altLang="zh-CN" sz="2400" dirty="0"/>
              <a:t>…</a:t>
            </a:r>
          </a:p>
          <a:p>
            <a:pPr marL="914400" lvl="1" indent="-457200">
              <a:spcAft>
                <a:spcPts val="600"/>
              </a:spcAft>
              <a:buFont typeface="Arial" panose="020B0604020202020204" pitchFamily="34" charset="0"/>
              <a:buChar char="•"/>
            </a:pPr>
            <a:r>
              <a:rPr lang="en-US" altLang="zh-CN" sz="2000" dirty="0"/>
              <a:t>Assuming that Chicago and Villanueva are listed as locations in a gazetteer.</a:t>
            </a:r>
            <a:endParaRPr lang="zh-CN" altLang="en-US" sz="2000" dirty="0"/>
          </a:p>
        </p:txBody>
      </p:sp>
      <p:graphicFrame>
        <p:nvGraphicFramePr>
          <p:cNvPr id="6" name="表格 6">
            <a:extLst>
              <a:ext uri="{FF2B5EF4-FFF2-40B4-BE49-F238E27FC236}">
                <a16:creationId xmlns:a16="http://schemas.microsoft.com/office/drawing/2014/main" id="{4FDD469D-0736-134A-8732-6A08489BE5B6}"/>
              </a:ext>
            </a:extLst>
          </p:cNvPr>
          <p:cNvGraphicFramePr>
            <a:graphicFrameLocks noGrp="1"/>
          </p:cNvGraphicFramePr>
          <p:nvPr>
            <p:extLst>
              <p:ext uri="{D42A27DB-BD31-4B8C-83A1-F6EECF244321}">
                <p14:modId xmlns:p14="http://schemas.microsoft.com/office/powerpoint/2010/main" val="3016288612"/>
              </p:ext>
            </p:extLst>
          </p:nvPr>
        </p:nvGraphicFramePr>
        <p:xfrm>
          <a:off x="1273412" y="2312776"/>
          <a:ext cx="9447520" cy="4450080"/>
        </p:xfrm>
        <a:graphic>
          <a:graphicData uri="http://schemas.openxmlformats.org/drawingml/2006/table">
            <a:tbl>
              <a:tblPr firstRow="1" bandRow="1">
                <a:tableStyleId>{5C22544A-7EE6-4342-B048-85BDC9FD1C3A}</a:tableStyleId>
              </a:tblPr>
              <a:tblGrid>
                <a:gridCol w="1889504">
                  <a:extLst>
                    <a:ext uri="{9D8B030D-6E8A-4147-A177-3AD203B41FA5}">
                      <a16:colId xmlns:a16="http://schemas.microsoft.com/office/drawing/2014/main" val="95884488"/>
                    </a:ext>
                  </a:extLst>
                </a:gridCol>
                <a:gridCol w="1889504">
                  <a:extLst>
                    <a:ext uri="{9D8B030D-6E8A-4147-A177-3AD203B41FA5}">
                      <a16:colId xmlns:a16="http://schemas.microsoft.com/office/drawing/2014/main" val="1435906716"/>
                    </a:ext>
                  </a:extLst>
                </a:gridCol>
                <a:gridCol w="1889504">
                  <a:extLst>
                    <a:ext uri="{9D8B030D-6E8A-4147-A177-3AD203B41FA5}">
                      <a16:colId xmlns:a16="http://schemas.microsoft.com/office/drawing/2014/main" val="607762642"/>
                    </a:ext>
                  </a:extLst>
                </a:gridCol>
                <a:gridCol w="1889504">
                  <a:extLst>
                    <a:ext uri="{9D8B030D-6E8A-4147-A177-3AD203B41FA5}">
                      <a16:colId xmlns:a16="http://schemas.microsoft.com/office/drawing/2014/main" val="1918988637"/>
                    </a:ext>
                  </a:extLst>
                </a:gridCol>
                <a:gridCol w="1889504">
                  <a:extLst>
                    <a:ext uri="{9D8B030D-6E8A-4147-A177-3AD203B41FA5}">
                      <a16:colId xmlns:a16="http://schemas.microsoft.com/office/drawing/2014/main" val="1261434883"/>
                    </a:ext>
                  </a:extLst>
                </a:gridCol>
              </a:tblGrid>
              <a:tr h="370840">
                <a:tc>
                  <a:txBody>
                    <a:bodyPr/>
                    <a:lstStyle/>
                    <a:p>
                      <a:r>
                        <a:rPr lang="en-US" altLang="zh-CN" sz="1800" dirty="0"/>
                        <a:t>Words</a:t>
                      </a:r>
                      <a:endParaRPr lang="zh-CN" altLang="en-US" sz="1800" dirty="0"/>
                    </a:p>
                  </a:txBody>
                  <a:tcPr/>
                </a:tc>
                <a:tc>
                  <a:txBody>
                    <a:bodyPr/>
                    <a:lstStyle/>
                    <a:p>
                      <a:r>
                        <a:rPr lang="en-US" altLang="zh-CN" sz="1800" dirty="0"/>
                        <a:t>POS</a:t>
                      </a:r>
                      <a:endParaRPr lang="zh-CN" altLang="en-US" sz="1800" dirty="0"/>
                    </a:p>
                  </a:txBody>
                  <a:tcPr/>
                </a:tc>
                <a:tc>
                  <a:txBody>
                    <a:bodyPr/>
                    <a:lstStyle/>
                    <a:p>
                      <a:r>
                        <a:rPr lang="en-US" altLang="zh-CN" sz="1800" dirty="0"/>
                        <a:t>Short shape</a:t>
                      </a:r>
                      <a:endParaRPr lang="zh-CN" altLang="en-US" sz="1800" dirty="0"/>
                    </a:p>
                  </a:txBody>
                  <a:tcPr/>
                </a:tc>
                <a:tc>
                  <a:txBody>
                    <a:bodyPr/>
                    <a:lstStyle/>
                    <a:p>
                      <a:r>
                        <a:rPr lang="en-US" altLang="zh-CN" sz="1800" dirty="0"/>
                        <a:t>Gazetteer</a:t>
                      </a:r>
                      <a:endParaRPr lang="zh-CN" altLang="en-US" sz="1800" dirty="0"/>
                    </a:p>
                  </a:txBody>
                  <a:tcPr/>
                </a:tc>
                <a:tc>
                  <a:txBody>
                    <a:bodyPr/>
                    <a:lstStyle/>
                    <a:p>
                      <a:r>
                        <a:rPr lang="en-US" altLang="zh-CN" sz="1800" dirty="0"/>
                        <a:t>BIO Label</a:t>
                      </a:r>
                      <a:endParaRPr lang="zh-CN" altLang="en-US" sz="1800" dirty="0"/>
                    </a:p>
                  </a:txBody>
                  <a:tcPr/>
                </a:tc>
                <a:extLst>
                  <a:ext uri="{0D108BD9-81ED-4DB2-BD59-A6C34878D82A}">
                    <a16:rowId xmlns:a16="http://schemas.microsoft.com/office/drawing/2014/main" val="3905242608"/>
                  </a:ext>
                </a:extLst>
              </a:tr>
              <a:tr h="370840">
                <a:tc>
                  <a:txBody>
                    <a:bodyPr/>
                    <a:lstStyle/>
                    <a:p>
                      <a:r>
                        <a:rPr lang="it-IT" altLang="zh-CN" sz="1800" dirty="0"/>
                        <a:t>Jane</a:t>
                      </a:r>
                      <a:endParaRPr lang="zh-CN" altLang="en-US" sz="1800" dirty="0"/>
                    </a:p>
                  </a:txBody>
                  <a:tcPr/>
                </a:tc>
                <a:tc>
                  <a:txBody>
                    <a:bodyPr/>
                    <a:lstStyle/>
                    <a:p>
                      <a:r>
                        <a:rPr lang="it-IT" altLang="zh-CN" sz="1800" dirty="0"/>
                        <a:t>NNP</a:t>
                      </a:r>
                      <a:endParaRPr lang="zh-CN" altLang="en-US" sz="1800" dirty="0"/>
                    </a:p>
                  </a:txBody>
                  <a:tcPr/>
                </a:tc>
                <a:tc>
                  <a:txBody>
                    <a:bodyPr/>
                    <a:lstStyle/>
                    <a:p>
                      <a:r>
                        <a:rPr lang="it-IT" altLang="zh-CN" sz="1800" dirty="0"/>
                        <a:t>Xx</a:t>
                      </a:r>
                      <a:endParaRPr lang="zh-CN" altLang="en-US" sz="1800" dirty="0"/>
                    </a:p>
                  </a:txBody>
                  <a:tcPr/>
                </a:tc>
                <a:tc>
                  <a:txBody>
                    <a:bodyPr/>
                    <a:lstStyle/>
                    <a:p>
                      <a:r>
                        <a:rPr lang="it-IT" altLang="zh-CN" sz="1800" dirty="0"/>
                        <a:t>0</a:t>
                      </a:r>
                      <a:endParaRPr lang="zh-CN" altLang="en-US" sz="1800" dirty="0"/>
                    </a:p>
                  </a:txBody>
                  <a:tcPr/>
                </a:tc>
                <a:tc>
                  <a:txBody>
                    <a:bodyPr/>
                    <a:lstStyle/>
                    <a:p>
                      <a:r>
                        <a:rPr lang="it-IT" altLang="zh-CN" sz="1800" dirty="0"/>
                        <a:t>B-PER</a:t>
                      </a:r>
                      <a:endParaRPr lang="zh-CN" altLang="en-US" sz="1800" dirty="0"/>
                    </a:p>
                  </a:txBody>
                  <a:tcPr/>
                </a:tc>
                <a:extLst>
                  <a:ext uri="{0D108BD9-81ED-4DB2-BD59-A6C34878D82A}">
                    <a16:rowId xmlns:a16="http://schemas.microsoft.com/office/drawing/2014/main" val="4073193239"/>
                  </a:ext>
                </a:extLst>
              </a:tr>
              <a:tr h="370840">
                <a:tc>
                  <a:txBody>
                    <a:bodyPr/>
                    <a:lstStyle/>
                    <a:p>
                      <a:r>
                        <a:rPr lang="en-US" altLang="zh-CN" sz="1800" dirty="0"/>
                        <a:t>Villanueva</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I-PER</a:t>
                      </a:r>
                      <a:endParaRPr lang="zh-CN" altLang="en-US" sz="1800" dirty="0"/>
                    </a:p>
                  </a:txBody>
                  <a:tcPr/>
                </a:tc>
                <a:extLst>
                  <a:ext uri="{0D108BD9-81ED-4DB2-BD59-A6C34878D82A}">
                    <a16:rowId xmlns:a16="http://schemas.microsoft.com/office/drawing/2014/main" val="688904764"/>
                  </a:ext>
                </a:extLst>
              </a:tr>
              <a:tr h="370840">
                <a:tc>
                  <a:txBody>
                    <a:bodyPr/>
                    <a:lstStyle/>
                    <a:p>
                      <a:r>
                        <a:rPr lang="en-US" altLang="zh-CN" sz="1800" dirty="0"/>
                        <a:t>of</a:t>
                      </a:r>
                      <a:endParaRPr lang="zh-CN" altLang="en-US" sz="1800" dirty="0"/>
                    </a:p>
                  </a:txBody>
                  <a:tcPr/>
                </a:tc>
                <a:tc>
                  <a:txBody>
                    <a:bodyPr/>
                    <a:lstStyle/>
                    <a:p>
                      <a:r>
                        <a:rPr lang="en-US" altLang="zh-CN" sz="1800" dirty="0"/>
                        <a:t>IN</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3645979826"/>
                  </a:ext>
                </a:extLst>
              </a:tr>
              <a:tr h="370840">
                <a:tc>
                  <a:txBody>
                    <a:bodyPr/>
                    <a:lstStyle/>
                    <a:p>
                      <a:r>
                        <a:rPr lang="en-US" altLang="zh-CN" sz="1800" dirty="0"/>
                        <a:t>United</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B-ORG</a:t>
                      </a:r>
                      <a:endParaRPr lang="zh-CN" altLang="en-US" sz="1800" dirty="0"/>
                    </a:p>
                  </a:txBody>
                  <a:tcPr/>
                </a:tc>
                <a:extLst>
                  <a:ext uri="{0D108BD9-81ED-4DB2-BD59-A6C34878D82A}">
                    <a16:rowId xmlns:a16="http://schemas.microsoft.com/office/drawing/2014/main" val="189874904"/>
                  </a:ext>
                </a:extLst>
              </a:tr>
              <a:tr h="370840">
                <a:tc>
                  <a:txBody>
                    <a:bodyPr/>
                    <a:lstStyle/>
                    <a:p>
                      <a:r>
                        <a:rPr lang="nn-NO" altLang="zh-CN" sz="1800" dirty="0"/>
                        <a:t>Airlines</a:t>
                      </a:r>
                      <a:endParaRPr lang="zh-CN" altLang="en-US" sz="1800" dirty="0"/>
                    </a:p>
                  </a:txBody>
                  <a:tcPr/>
                </a:tc>
                <a:tc>
                  <a:txBody>
                    <a:bodyPr/>
                    <a:lstStyle/>
                    <a:p>
                      <a:r>
                        <a:rPr lang="nn-NO" altLang="zh-CN" sz="1800" dirty="0"/>
                        <a:t>NNP</a:t>
                      </a:r>
                      <a:endParaRPr lang="zh-CN" altLang="en-US" sz="1800" dirty="0"/>
                    </a:p>
                  </a:txBody>
                  <a:tcPr/>
                </a:tc>
                <a:tc>
                  <a:txBody>
                    <a:bodyPr/>
                    <a:lstStyle/>
                    <a:p>
                      <a:r>
                        <a:rPr lang="nn-NO" altLang="zh-CN" sz="1800" dirty="0"/>
                        <a:t>Xx</a:t>
                      </a:r>
                      <a:endParaRPr lang="zh-CN" altLang="en-US" sz="1800" dirty="0"/>
                    </a:p>
                  </a:txBody>
                  <a:tcPr/>
                </a:tc>
                <a:tc>
                  <a:txBody>
                    <a:bodyPr/>
                    <a:lstStyle/>
                    <a:p>
                      <a:r>
                        <a:rPr lang="nn-NO" altLang="zh-CN" sz="1800" dirty="0"/>
                        <a:t>0</a:t>
                      </a:r>
                      <a:endParaRPr lang="zh-CN" altLang="en-US" sz="1800" dirty="0"/>
                    </a:p>
                  </a:txBody>
                  <a:tcPr/>
                </a:tc>
                <a:tc>
                  <a:txBody>
                    <a:bodyPr/>
                    <a:lstStyle/>
                    <a:p>
                      <a:r>
                        <a:rPr lang="nn-NO" altLang="zh-CN" sz="1800" dirty="0"/>
                        <a:t>I-ORG</a:t>
                      </a:r>
                      <a:endParaRPr lang="zh-CN" altLang="en-US" sz="1800" dirty="0"/>
                    </a:p>
                  </a:txBody>
                  <a:tcPr/>
                </a:tc>
                <a:extLst>
                  <a:ext uri="{0D108BD9-81ED-4DB2-BD59-A6C34878D82A}">
                    <a16:rowId xmlns:a16="http://schemas.microsoft.com/office/drawing/2014/main" val="2261750799"/>
                  </a:ext>
                </a:extLst>
              </a:tr>
              <a:tr h="370840">
                <a:tc>
                  <a:txBody>
                    <a:bodyPr/>
                    <a:lstStyle/>
                    <a:p>
                      <a:r>
                        <a:rPr lang="en-US" altLang="zh-CN" sz="1800" dirty="0"/>
                        <a:t>Holding</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I-ORG</a:t>
                      </a:r>
                      <a:endParaRPr lang="zh-CN" altLang="en-US" sz="1800" dirty="0"/>
                    </a:p>
                  </a:txBody>
                  <a:tcPr/>
                </a:tc>
                <a:extLst>
                  <a:ext uri="{0D108BD9-81ED-4DB2-BD59-A6C34878D82A}">
                    <a16:rowId xmlns:a16="http://schemas.microsoft.com/office/drawing/2014/main" val="2706265992"/>
                  </a:ext>
                </a:extLst>
              </a:tr>
              <a:tr h="370840">
                <a:tc>
                  <a:txBody>
                    <a:bodyPr/>
                    <a:lstStyle/>
                    <a:p>
                      <a:r>
                        <a:rPr lang="en-US" altLang="zh-CN" sz="1800" dirty="0"/>
                        <a:t>discussed</a:t>
                      </a:r>
                      <a:endParaRPr lang="zh-CN" altLang="en-US" sz="1800" dirty="0"/>
                    </a:p>
                  </a:txBody>
                  <a:tcPr/>
                </a:tc>
                <a:tc>
                  <a:txBody>
                    <a:bodyPr/>
                    <a:lstStyle/>
                    <a:p>
                      <a:r>
                        <a:rPr lang="en-US" altLang="zh-CN" sz="1800" dirty="0"/>
                        <a:t>VBD</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476009230"/>
                  </a:ext>
                </a:extLst>
              </a:tr>
              <a:tr h="370840">
                <a:tc>
                  <a:txBody>
                    <a:bodyPr/>
                    <a:lstStyle/>
                    <a:p>
                      <a:r>
                        <a:rPr lang="en-US" altLang="zh-CN" sz="1800" dirty="0"/>
                        <a:t>the</a:t>
                      </a:r>
                      <a:endParaRPr lang="zh-CN" altLang="en-US" sz="1800" dirty="0"/>
                    </a:p>
                  </a:txBody>
                  <a:tcPr/>
                </a:tc>
                <a:tc>
                  <a:txBody>
                    <a:bodyPr/>
                    <a:lstStyle/>
                    <a:p>
                      <a:r>
                        <a:rPr lang="en-US" altLang="zh-CN" sz="1800" dirty="0"/>
                        <a:t>DT</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 </a:t>
                      </a:r>
                      <a:endParaRPr lang="zh-CN" altLang="en-US" sz="1800" dirty="0"/>
                    </a:p>
                  </a:txBody>
                  <a:tcPr/>
                </a:tc>
                <a:extLst>
                  <a:ext uri="{0D108BD9-81ED-4DB2-BD59-A6C34878D82A}">
                    <a16:rowId xmlns:a16="http://schemas.microsoft.com/office/drawing/2014/main" val="2583760283"/>
                  </a:ext>
                </a:extLst>
              </a:tr>
              <a:tr h="370840">
                <a:tc>
                  <a:txBody>
                    <a:bodyPr/>
                    <a:lstStyle/>
                    <a:p>
                      <a:r>
                        <a:rPr lang="en-US" altLang="zh-CN" sz="1800" dirty="0"/>
                        <a:t>Chicago</a:t>
                      </a:r>
                      <a:endParaRPr lang="zh-CN" altLang="en-US" sz="1800" dirty="0"/>
                    </a:p>
                  </a:txBody>
                  <a:tcPr/>
                </a:tc>
                <a:tc>
                  <a:txBody>
                    <a:bodyPr/>
                    <a:lstStyle/>
                    <a:p>
                      <a:r>
                        <a:rPr lang="en-US" altLang="zh-CN" sz="1800" dirty="0"/>
                        <a:t>NNP</a:t>
                      </a:r>
                      <a:endParaRPr lang="zh-CN" altLang="en-US" sz="1800" dirty="0"/>
                    </a:p>
                  </a:txBody>
                  <a:tcPr/>
                </a:tc>
                <a:tc>
                  <a:txBody>
                    <a:bodyPr/>
                    <a:lstStyle/>
                    <a:p>
                      <a:r>
                        <a:rPr lang="en-US" altLang="zh-CN" sz="1800" dirty="0"/>
                        <a:t>Xx</a:t>
                      </a:r>
                      <a:endParaRPr lang="zh-CN" altLang="en-US" sz="1800" dirty="0"/>
                    </a:p>
                  </a:txBody>
                  <a:tcPr/>
                </a:tc>
                <a:tc>
                  <a:txBody>
                    <a:bodyPr/>
                    <a:lstStyle/>
                    <a:p>
                      <a:r>
                        <a:rPr lang="en-US" altLang="zh-CN" sz="1800" dirty="0"/>
                        <a:t>1</a:t>
                      </a:r>
                      <a:endParaRPr lang="zh-CN" altLang="en-US" sz="1800" dirty="0"/>
                    </a:p>
                  </a:txBody>
                  <a:tcPr/>
                </a:tc>
                <a:tc>
                  <a:txBody>
                    <a:bodyPr/>
                    <a:lstStyle/>
                    <a:p>
                      <a:r>
                        <a:rPr lang="en-US" altLang="zh-CN" sz="1800" dirty="0"/>
                        <a:t>B-LOC</a:t>
                      </a:r>
                      <a:endParaRPr lang="zh-CN" altLang="en-US" sz="1800" dirty="0"/>
                    </a:p>
                  </a:txBody>
                  <a:tcPr/>
                </a:tc>
                <a:extLst>
                  <a:ext uri="{0D108BD9-81ED-4DB2-BD59-A6C34878D82A}">
                    <a16:rowId xmlns:a16="http://schemas.microsoft.com/office/drawing/2014/main" val="364409136"/>
                  </a:ext>
                </a:extLst>
              </a:tr>
              <a:tr h="370840">
                <a:tc>
                  <a:txBody>
                    <a:bodyPr/>
                    <a:lstStyle/>
                    <a:p>
                      <a:r>
                        <a:rPr lang="en-US" altLang="zh-CN" sz="1800" dirty="0"/>
                        <a:t>route</a:t>
                      </a:r>
                      <a:endParaRPr lang="zh-CN" altLang="en-US" sz="1800" dirty="0"/>
                    </a:p>
                  </a:txBody>
                  <a:tcPr/>
                </a:tc>
                <a:tc>
                  <a:txBody>
                    <a:bodyPr/>
                    <a:lstStyle/>
                    <a:p>
                      <a:r>
                        <a:rPr lang="en-US" altLang="zh-CN" sz="1800" dirty="0"/>
                        <a:t>NN</a:t>
                      </a:r>
                      <a:endParaRPr lang="zh-CN" altLang="en-US" sz="1800" dirty="0"/>
                    </a:p>
                  </a:txBody>
                  <a:tcPr/>
                </a:tc>
                <a:tc>
                  <a:txBody>
                    <a:bodyPr/>
                    <a:lstStyle/>
                    <a:p>
                      <a:r>
                        <a:rPr lang="en-US" altLang="zh-CN" sz="1800" dirty="0"/>
                        <a:t>x</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1978645555"/>
                  </a:ext>
                </a:extLst>
              </a:tr>
              <a:tr h="370840">
                <a:tc>
                  <a:txBody>
                    <a:bodyPr/>
                    <a:lstStyle/>
                    <a:p>
                      <a:r>
                        <a:rPr lang="en-US" altLang="zh-CN" sz="1800" dirty="0"/>
                        <a:t>.</a:t>
                      </a:r>
                      <a:endParaRPr lang="zh-CN" altLang="en-US" sz="1800" dirty="0"/>
                    </a:p>
                  </a:txBody>
                  <a:tcPr/>
                </a:tc>
                <a:tc>
                  <a:txBody>
                    <a:bodyPr/>
                    <a:lstStyle/>
                    <a:p>
                      <a:r>
                        <a:rPr lang="en-US" altLang="zh-CN" sz="1800" dirty="0"/>
                        <a:t>.</a:t>
                      </a:r>
                      <a:endParaRPr lang="zh-CN" altLang="en-US" sz="1800" dirty="0"/>
                    </a:p>
                  </a:txBody>
                  <a:tcPr/>
                </a:tc>
                <a:tc>
                  <a:txBody>
                    <a:bodyPr/>
                    <a:lstStyle/>
                    <a:p>
                      <a:r>
                        <a:rPr lang="en-US" altLang="zh-CN" sz="1800" dirty="0"/>
                        <a:t>.</a:t>
                      </a:r>
                      <a:endParaRPr lang="zh-CN" altLang="en-US" sz="1800" dirty="0"/>
                    </a:p>
                  </a:txBody>
                  <a:tcPr/>
                </a:tc>
                <a:tc>
                  <a:txBody>
                    <a:bodyPr/>
                    <a:lstStyle/>
                    <a:p>
                      <a:r>
                        <a:rPr lang="en-US" altLang="zh-CN" sz="1800" dirty="0"/>
                        <a:t>0</a:t>
                      </a:r>
                      <a:endParaRPr lang="zh-CN" altLang="en-US" sz="1800" dirty="0"/>
                    </a:p>
                  </a:txBody>
                  <a:tcPr/>
                </a:tc>
                <a:tc>
                  <a:txBody>
                    <a:bodyPr/>
                    <a:lstStyle/>
                    <a:p>
                      <a:r>
                        <a:rPr lang="en-US" altLang="zh-CN" sz="1800" dirty="0"/>
                        <a:t>O</a:t>
                      </a:r>
                      <a:endParaRPr lang="zh-CN" altLang="en-US" sz="1800" dirty="0"/>
                    </a:p>
                  </a:txBody>
                  <a:tcPr/>
                </a:tc>
                <a:extLst>
                  <a:ext uri="{0D108BD9-81ED-4DB2-BD59-A6C34878D82A}">
                    <a16:rowId xmlns:a16="http://schemas.microsoft.com/office/drawing/2014/main" val="137286002"/>
                  </a:ext>
                </a:extLst>
              </a:tr>
            </a:tbl>
          </a:graphicData>
        </a:graphic>
      </p:graphicFrame>
    </p:spTree>
    <p:extLst>
      <p:ext uri="{BB962C8B-B14F-4D97-AF65-F5344CB8AC3E}">
        <p14:creationId xmlns:p14="http://schemas.microsoft.com/office/powerpoint/2010/main" val="39159846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9305F-DD08-6C4A-BDCB-ED1C4A659824}"/>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CB7360E-CC7B-5442-89C7-88D8B512AB27}"/>
              </a:ext>
            </a:extLst>
          </p:cNvPr>
          <p:cNvSpPr>
            <a:spLocks noGrp="1"/>
          </p:cNvSpPr>
          <p:nvPr>
            <p:ph idx="1"/>
          </p:nvPr>
        </p:nvSpPr>
        <p:spPr/>
        <p:txBody>
          <a:bodyPr/>
          <a:lstStyle/>
          <a:p>
            <a:r>
              <a:rPr lang="en-US" altLang="zh-CN" sz="2800" dirty="0"/>
              <a:t>Conditional Random Fields (CRFs)</a:t>
            </a:r>
            <a:endParaRPr lang="en-US" altLang="zh-CN" dirty="0"/>
          </a:p>
          <a:p>
            <a:r>
              <a:rPr lang="en-US" altLang="zh-CN" dirty="0"/>
              <a:t>Features in a CRF POS Tagger</a:t>
            </a:r>
          </a:p>
          <a:p>
            <a:r>
              <a:rPr lang="en-US" altLang="zh-CN" dirty="0"/>
              <a:t>Features for CRF Named Entity Recognizers</a:t>
            </a:r>
          </a:p>
          <a:p>
            <a:r>
              <a:rPr lang="en-US" altLang="zh-CN" b="1" dirty="0"/>
              <a:t>Inference and Training for CRFs</a:t>
            </a:r>
          </a:p>
        </p:txBody>
      </p:sp>
      <p:sp>
        <p:nvSpPr>
          <p:cNvPr id="4" name="Slide Number Placeholder 3">
            <a:extLst>
              <a:ext uri="{FF2B5EF4-FFF2-40B4-BE49-F238E27FC236}">
                <a16:creationId xmlns:a16="http://schemas.microsoft.com/office/drawing/2014/main" id="{6D65325C-1E0A-E547-AC24-D77F9252E577}"/>
              </a:ext>
            </a:extLst>
          </p:cNvPr>
          <p:cNvSpPr>
            <a:spLocks noGrp="1"/>
          </p:cNvSpPr>
          <p:nvPr>
            <p:ph type="sldNum" sz="quarter" idx="12"/>
          </p:nvPr>
        </p:nvSpPr>
        <p:spPr/>
        <p:txBody>
          <a:bodyPr/>
          <a:lstStyle/>
          <a:p>
            <a:fld id="{DC8BB421-126E-41CB-B73A-69D52E98CAE3}" type="slidenum">
              <a:rPr lang="zh-CN" altLang="en-US" smtClean="0"/>
              <a:t>108</a:t>
            </a:fld>
            <a:endParaRPr lang="zh-CN" altLang="en-US" dirty="0"/>
          </a:p>
        </p:txBody>
      </p:sp>
    </p:spTree>
    <p:extLst>
      <p:ext uri="{BB962C8B-B14F-4D97-AF65-F5344CB8AC3E}">
        <p14:creationId xmlns:p14="http://schemas.microsoft.com/office/powerpoint/2010/main" val="12964074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73BF-1DAC-A54C-AED0-DE67C251E76E}"/>
              </a:ext>
            </a:extLst>
          </p:cNvPr>
          <p:cNvSpPr>
            <a:spLocks noGrp="1"/>
          </p:cNvSpPr>
          <p:nvPr>
            <p:ph type="title"/>
          </p:nvPr>
        </p:nvSpPr>
        <p:spPr/>
        <p:txBody>
          <a:bodyPr/>
          <a:lstStyle/>
          <a:p>
            <a:r>
              <a:rPr lang="en-US" altLang="zh-CN" dirty="0"/>
              <a:t>Inference for CRFs</a:t>
            </a:r>
            <a:endParaRPr lang="en-CN" dirty="0"/>
          </a:p>
        </p:txBody>
      </p:sp>
      <p:sp>
        <p:nvSpPr>
          <p:cNvPr id="3" name="Content Placeholder 2">
            <a:extLst>
              <a:ext uri="{FF2B5EF4-FFF2-40B4-BE49-F238E27FC236}">
                <a16:creationId xmlns:a16="http://schemas.microsoft.com/office/drawing/2014/main" id="{A2039EDA-7510-5744-B5B4-7F7F731F549C}"/>
              </a:ext>
            </a:extLst>
          </p:cNvPr>
          <p:cNvSpPr>
            <a:spLocks noGrp="1"/>
          </p:cNvSpPr>
          <p:nvPr>
            <p:ph idx="1"/>
          </p:nvPr>
        </p:nvSpPr>
        <p:spPr>
          <a:xfrm>
            <a:off x="517525" y="1108433"/>
            <a:ext cx="11350627" cy="5508233"/>
          </a:xfrm>
        </p:spPr>
        <p:txBody>
          <a:bodyPr/>
          <a:lstStyle/>
          <a:p>
            <a:r>
              <a:rPr lang="en-US" altLang="zh-CN" dirty="0"/>
              <a:t>Recall the CRF model is to discriminate</a:t>
            </a:r>
            <a:r>
              <a:rPr lang="zh-CN" altLang="en-US" dirty="0"/>
              <a:t> </a:t>
            </a:r>
            <a:r>
              <a:rPr lang="en-US" altLang="zh-CN" dirty="0"/>
              <a:t>possible tag sequences: </a:t>
            </a:r>
            <a:endParaRPr lang="zh-CN" altLang="en-US" dirty="0"/>
          </a:p>
        </p:txBody>
      </p:sp>
      <p:sp>
        <p:nvSpPr>
          <p:cNvPr id="4" name="Slide Number Placeholder 3">
            <a:extLst>
              <a:ext uri="{FF2B5EF4-FFF2-40B4-BE49-F238E27FC236}">
                <a16:creationId xmlns:a16="http://schemas.microsoft.com/office/drawing/2014/main" id="{0890C4A2-4A52-5C4F-B57C-D67219B11130}"/>
              </a:ext>
            </a:extLst>
          </p:cNvPr>
          <p:cNvSpPr>
            <a:spLocks noGrp="1"/>
          </p:cNvSpPr>
          <p:nvPr>
            <p:ph type="sldNum" sz="quarter" idx="12"/>
          </p:nvPr>
        </p:nvSpPr>
        <p:spPr/>
        <p:txBody>
          <a:bodyPr/>
          <a:lstStyle/>
          <a:p>
            <a:fld id="{DC8BB421-126E-41CB-B73A-69D52E98CAE3}" type="slidenum">
              <a:rPr lang="zh-CN" altLang="en-US" smtClean="0"/>
              <a:t>109</a:t>
            </a:fld>
            <a:endParaRPr lang="zh-CN" altLang="en-US" dirty="0"/>
          </a:p>
        </p:txBody>
      </p:sp>
      <mc:AlternateContent xmlns:mc="http://schemas.openxmlformats.org/markup-compatibility/2006">
        <mc:Choice xmlns:a14="http://schemas.microsoft.com/office/drawing/2010/main" Requires="a14">
          <p:sp>
            <p:nvSpPr>
              <p:cNvPr id="6" name="文本框 4">
                <a:extLst>
                  <a:ext uri="{FF2B5EF4-FFF2-40B4-BE49-F238E27FC236}">
                    <a16:creationId xmlns:a16="http://schemas.microsoft.com/office/drawing/2014/main" id="{70899B3C-CA2B-DB42-9EBA-45647C2EA56D}"/>
                  </a:ext>
                </a:extLst>
              </p:cNvPr>
              <p:cNvSpPr txBox="1"/>
              <p:nvPr/>
            </p:nvSpPr>
            <p:spPr>
              <a:xfrm>
                <a:off x="1556808" y="1923837"/>
                <a:ext cx="9618011" cy="4692829"/>
              </a:xfrm>
              <a:prstGeom prst="rect">
                <a:avLst/>
              </a:prstGeom>
              <a:noFill/>
            </p:spPr>
            <p:txBody>
              <a:bodyPr wrap="square" lIns="0" tIns="0" rIns="0" bIns="0" rtlCol="0">
                <a:noAutofit/>
              </a:bodyPr>
              <a:lstStyle/>
              <a:p>
                <a:pPr>
                  <a:spcAft>
                    <a:spcPts val="1800"/>
                  </a:spcAft>
                </a:pPr>
                <a14:m>
                  <m:oMath xmlns:m="http://schemas.openxmlformats.org/officeDocument/2006/math">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𝑌</m:t>
                        </m:r>
                      </m:e>
                    </m:acc>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𝑌</m:t>
                                </m:r>
                              </m:e>
                              <m:e>
                                <m:r>
                                  <a:rPr lang="en-US" altLang="zh-CN" sz="3200" b="0" i="1" smtClean="0">
                                    <a:latin typeface="Cambria Math" panose="02040503050406030204" pitchFamily="18" charset="0"/>
                                  </a:rPr>
                                  <m:t>𝑋</m:t>
                                </m:r>
                              </m:e>
                            </m:d>
                          </m:e>
                        </m:func>
                      </m:e>
                    </m:func>
                  </m:oMath>
                </a14:m>
                <a:r>
                  <a:rPr lang="en-US" altLang="zh-CN" sz="3200" dirty="0"/>
                  <a:t> </a:t>
                </a:r>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𝑍</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den>
                            </m:f>
                            <m:func>
                              <m:funcPr>
                                <m:ctrlPr>
                                  <a:rPr lang="en-US" altLang="zh-CN" sz="3200" b="0" i="1" dirty="0" smtClean="0">
                                    <a:solidFill>
                                      <a:schemeClr val="tx1"/>
                                    </a:solidFill>
                                    <a:latin typeface="Cambria Math" panose="02040503050406030204" pitchFamily="18" charset="0"/>
                                  </a:rPr>
                                </m:ctrlPr>
                              </m:funcPr>
                              <m:fName>
                                <m:r>
                                  <m:rPr>
                                    <m:sty m:val="p"/>
                                  </m:rPr>
                                  <a:rPr lang="en-US" altLang="zh-CN" sz="3200" b="0" i="0" dirty="0" smtClean="0">
                                    <a:solidFill>
                                      <a:schemeClr val="tx1"/>
                                    </a:solidFill>
                                    <a:latin typeface="Cambria Math" panose="02040503050406030204" pitchFamily="18" charset="0"/>
                                  </a:rPr>
                                  <m:t>exp</m:t>
                                </m:r>
                              </m:fName>
                              <m:e>
                                <m:d>
                                  <m:dPr>
                                    <m:ctrlPr>
                                      <a:rPr lang="en-US" altLang="zh-CN" sz="3200" b="0" i="1" dirty="0" smtClean="0">
                                        <a:solidFill>
                                          <a:schemeClr val="tx1"/>
                                        </a:solidFill>
                                        <a:latin typeface="Cambria Math" panose="02040503050406030204" pitchFamily="18" charset="0"/>
                                      </a:rPr>
                                    </m:ctrlPr>
                                  </m:dPr>
                                  <m:e>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𝑘</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𝐾</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𝑤</m:t>
                                            </m:r>
                                          </m:e>
                                          <m:sub>
                                            <m:r>
                                              <a:rPr lang="en-US" altLang="zh-CN" sz="3200" b="0" i="1" dirty="0" smtClean="0">
                                                <a:solidFill>
                                                  <a:schemeClr val="tx1"/>
                                                </a:solidFill>
                                                <a:latin typeface="Cambria Math" panose="02040503050406030204" pitchFamily="18" charset="0"/>
                                              </a:rPr>
                                              <m:t>𝑘</m:t>
                                            </m:r>
                                          </m:sub>
                                        </m:sSub>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𝐹</m:t>
                                            </m:r>
                                          </m:e>
                                          <m:sub>
                                            <m:r>
                                              <a:rPr lang="en-US" altLang="zh-CN" sz="3200" b="0" i="1" dirty="0" smtClean="0">
                                                <a:solidFill>
                                                  <a:schemeClr val="tx1"/>
                                                </a:solidFill>
                                                <a:latin typeface="Cambria Math" panose="02040503050406030204" pitchFamily="18" charset="0"/>
                                              </a:rPr>
                                              <m:t>𝑘</m:t>
                                            </m:r>
                                          </m:sub>
                                        </m:sSub>
                                        <m:d>
                                          <m:dPr>
                                            <m:ctrlPr>
                                              <a:rPr lang="en-US" altLang="zh-CN" sz="3200" b="0" i="1" dirty="0" smtClean="0">
                                                <a:solidFill>
                                                  <a:schemeClr val="tx1"/>
                                                </a:solidFill>
                                                <a:latin typeface="Cambria Math" panose="02040503050406030204" pitchFamily="18" charset="0"/>
                                              </a:rPr>
                                            </m:ctrlPr>
                                          </m:dPr>
                                          <m:e>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𝑌</m:t>
                                            </m:r>
                                          </m:e>
                                        </m:d>
                                      </m:e>
                                    </m:nary>
                                  </m:e>
                                </m:d>
                              </m:e>
                            </m:func>
                          </m:e>
                        </m:func>
                      </m:e>
                    </m:func>
                  </m:oMath>
                </a14:m>
                <a:r>
                  <a:rPr lang="zh-CN" altLang="en-US" sz="3200" dirty="0"/>
                  <a:t> </a:t>
                </a:r>
                <a:endParaRPr lang="en-US" altLang="zh-CN" sz="3200" dirty="0"/>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f>
                              <m:fPr>
                                <m:ctrlPr>
                                  <a:rPr lang="en-US" altLang="zh-CN" sz="3200" b="0" i="1" dirty="0" smtClean="0">
                                    <a:solidFill>
                                      <a:schemeClr val="tx1"/>
                                    </a:solidFill>
                                    <a:latin typeface="Cambria Math" panose="02040503050406030204" pitchFamily="18" charset="0"/>
                                  </a:rPr>
                                </m:ctrlPr>
                              </m:fPr>
                              <m:num>
                                <m:r>
                                  <a:rPr lang="en-US" altLang="zh-CN" sz="3200" b="0" i="1" dirty="0" smtClean="0">
                                    <a:solidFill>
                                      <a:schemeClr val="tx1"/>
                                    </a:solidFill>
                                    <a:latin typeface="Cambria Math" panose="02040503050406030204" pitchFamily="18" charset="0"/>
                                  </a:rPr>
                                  <m:t>1</m:t>
                                </m:r>
                              </m:num>
                              <m:den>
                                <m:r>
                                  <a:rPr lang="en-US" altLang="zh-CN" sz="3200" b="0" i="1" dirty="0" smtClean="0">
                                    <a:solidFill>
                                      <a:schemeClr val="tx1"/>
                                    </a:solidFill>
                                    <a:latin typeface="Cambria Math" panose="02040503050406030204" pitchFamily="18" charset="0"/>
                                  </a:rPr>
                                  <m:t>𝑍</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den>
                            </m:f>
                            <m:func>
                              <m:funcPr>
                                <m:ctrlPr>
                                  <a:rPr lang="en-US" altLang="zh-CN" sz="3200" b="0" i="1" dirty="0" smtClean="0">
                                    <a:solidFill>
                                      <a:schemeClr val="tx1"/>
                                    </a:solidFill>
                                    <a:latin typeface="Cambria Math" panose="02040503050406030204" pitchFamily="18" charset="0"/>
                                  </a:rPr>
                                </m:ctrlPr>
                              </m:funcPr>
                              <m:fName>
                                <m:r>
                                  <m:rPr>
                                    <m:sty m:val="p"/>
                                  </m:rPr>
                                  <a:rPr lang="en-US" altLang="zh-CN" sz="3200" b="0" i="0" dirty="0" smtClean="0">
                                    <a:solidFill>
                                      <a:schemeClr val="tx1"/>
                                    </a:solidFill>
                                    <a:latin typeface="Cambria Math" panose="02040503050406030204" pitchFamily="18" charset="0"/>
                                  </a:rPr>
                                  <m:t>exp</m:t>
                                </m:r>
                              </m:fName>
                              <m:e>
                                <m:d>
                                  <m:dPr>
                                    <m:ctrlPr>
                                      <a:rPr lang="en-US" altLang="zh-CN" sz="3200" b="0" i="1" dirty="0" smtClean="0">
                                        <a:solidFill>
                                          <a:schemeClr val="tx1"/>
                                        </a:solidFill>
                                        <a:latin typeface="Cambria Math" panose="02040503050406030204" pitchFamily="18" charset="0"/>
                                      </a:rPr>
                                    </m:ctrlPr>
                                  </m:dPr>
                                  <m:e>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𝑘</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𝐾</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𝑤</m:t>
                                            </m:r>
                                          </m:e>
                                          <m:sub>
                                            <m:r>
                                              <a:rPr lang="en-US" altLang="zh-CN" sz="3200" b="0" i="1" dirty="0" smtClean="0">
                                                <a:solidFill>
                                                  <a:schemeClr val="tx1"/>
                                                </a:solidFill>
                                                <a:latin typeface="Cambria Math" panose="02040503050406030204" pitchFamily="18" charset="0"/>
                                              </a:rPr>
                                              <m:t>𝑘</m:t>
                                            </m:r>
                                          </m:sub>
                                        </m:sSub>
                                        <m:r>
                                          <m:rPr>
                                            <m:brk m:alnAt="23"/>
                                          </m:rPr>
                                          <a:rPr lang="en-US" altLang="zh-CN" sz="3200" b="0" i="1" dirty="0" smtClean="0">
                                            <a:solidFill>
                                              <a:schemeClr val="tx1"/>
                                            </a:solidFill>
                                            <a:latin typeface="Cambria Math" panose="02040503050406030204" pitchFamily="18" charset="0"/>
                                          </a:rPr>
                                          <m:t>⋅</m:t>
                                        </m:r>
                                        <m:nary>
                                          <m:naryPr>
                                            <m:chr m:val="∑"/>
                                            <m:ctrlPr>
                                              <a:rPr lang="en-US" altLang="zh-CN" sz="3200" b="0" i="1" dirty="0" smtClean="0">
                                                <a:solidFill>
                                                  <a:schemeClr val="tx1"/>
                                                </a:solidFill>
                                                <a:latin typeface="Cambria Math" panose="02040503050406030204" pitchFamily="18" charset="0"/>
                                              </a:rPr>
                                            </m:ctrlPr>
                                          </m:naryPr>
                                          <m:sub>
                                            <m:r>
                                              <m:rPr>
                                                <m:brk m:alnAt="23"/>
                                              </m:rPr>
                                              <a:rPr lang="en-US" altLang="zh-CN" sz="3200" b="0" i="1" dirty="0" smtClean="0">
                                                <a:solidFill>
                                                  <a:schemeClr val="tx1"/>
                                                </a:solidFill>
                                                <a:latin typeface="Cambria Math" panose="02040503050406030204" pitchFamily="18" charset="0"/>
                                              </a:rPr>
                                              <m:t>𝑖</m:t>
                                            </m:r>
                                            <m:r>
                                              <a:rPr lang="en-US" altLang="zh-CN" sz="3200" b="0" i="1" dirty="0" smtClean="0">
                                                <a:solidFill>
                                                  <a:schemeClr val="tx1"/>
                                                </a:solidFill>
                                                <a:latin typeface="Cambria Math" panose="02040503050406030204" pitchFamily="18" charset="0"/>
                                              </a:rPr>
                                              <m:t>=1</m:t>
                                            </m:r>
                                          </m:sub>
                                          <m:sup>
                                            <m:r>
                                              <a:rPr lang="en-US" altLang="zh-CN" sz="3200" b="0" i="1" dirty="0" smtClean="0">
                                                <a:solidFill>
                                                  <a:schemeClr val="tx1"/>
                                                </a:solidFill>
                                                <a:latin typeface="Cambria Math" panose="02040503050406030204" pitchFamily="18" charset="0"/>
                                              </a:rPr>
                                              <m:t>𝑛</m:t>
                                            </m:r>
                                          </m:sup>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𝑓</m:t>
                                                </m:r>
                                              </m:e>
                                              <m:sub>
                                                <m:r>
                                                  <a:rPr lang="en-US" altLang="zh-CN" sz="3200" b="0" i="1" dirty="0" smtClean="0">
                                                    <a:solidFill>
                                                      <a:schemeClr val="tx1"/>
                                                    </a:solidFill>
                                                    <a:latin typeface="Cambria Math" panose="02040503050406030204" pitchFamily="18" charset="0"/>
                                                  </a:rPr>
                                                  <m:t>𝑘</m:t>
                                                </m:r>
                                              </m:sub>
                                            </m:sSub>
                                          </m:e>
                                        </m:nary>
                                        <m:d>
                                          <m:dPr>
                                            <m:ctrlPr>
                                              <a:rPr lang="en-US" altLang="zh-CN" sz="3200" b="0" i="1" dirty="0" smtClean="0">
                                                <a:solidFill>
                                                  <a:schemeClr val="tx1"/>
                                                </a:solidFill>
                                                <a:latin typeface="Cambria Math" panose="02040503050406030204" pitchFamily="18" charset="0"/>
                                              </a:rPr>
                                            </m:ctrlPr>
                                          </m:dPr>
                                          <m:e>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𝑦</m:t>
                                                </m:r>
                                              </m:e>
                                              <m:sub>
                                                <m:r>
                                                  <a:rPr lang="en-US" altLang="zh-CN" sz="3200" b="0" i="1" dirty="0" smtClean="0">
                                                    <a:solidFill>
                                                      <a:schemeClr val="tx1"/>
                                                    </a:solidFill>
                                                    <a:latin typeface="Cambria Math" panose="02040503050406030204" pitchFamily="18" charset="0"/>
                                                  </a:rPr>
                                                  <m:t>𝑖</m:t>
                                                </m:r>
                                                <m:r>
                                                  <a:rPr lang="en-US" altLang="zh-CN" sz="3200" b="0" i="1" dirty="0" smtClean="0">
                                                    <a:solidFill>
                                                      <a:schemeClr val="tx1"/>
                                                    </a:solidFill>
                                                    <a:latin typeface="Cambria Math" panose="02040503050406030204" pitchFamily="18" charset="0"/>
                                                  </a:rPr>
                                                  <m:t>−1</m:t>
                                                </m:r>
                                              </m:sub>
                                            </m:sSub>
                                            <m:r>
                                              <a:rPr lang="en-US" altLang="zh-CN" sz="3200" b="0" i="1" dirty="0" smtClean="0">
                                                <a:solidFill>
                                                  <a:schemeClr val="tx1"/>
                                                </a:solidFill>
                                                <a:latin typeface="Cambria Math" panose="02040503050406030204" pitchFamily="18" charset="0"/>
                                              </a:rPr>
                                              <m:t>,</m:t>
                                            </m:r>
                                            <m:sSub>
                                              <m:sSubPr>
                                                <m:ctrlPr>
                                                  <a:rPr lang="en-US" altLang="zh-CN" sz="3200" b="0" i="1" dirty="0" smtClean="0">
                                                    <a:solidFill>
                                                      <a:schemeClr val="tx1"/>
                                                    </a:solidFill>
                                                    <a:latin typeface="Cambria Math" panose="02040503050406030204" pitchFamily="18" charset="0"/>
                                                  </a:rPr>
                                                </m:ctrlPr>
                                              </m:sSubPr>
                                              <m:e>
                                                <m:r>
                                                  <a:rPr lang="en-US" altLang="zh-CN" sz="3200" b="0" i="1" dirty="0" smtClean="0">
                                                    <a:solidFill>
                                                      <a:schemeClr val="tx1"/>
                                                    </a:solidFill>
                                                    <a:latin typeface="Cambria Math" panose="02040503050406030204" pitchFamily="18" charset="0"/>
                                                  </a:rPr>
                                                  <m:t>𝑦</m:t>
                                                </m:r>
                                              </m:e>
                                              <m:sub>
                                                <m:r>
                                                  <a:rPr lang="en-US" altLang="zh-CN" sz="3200" b="0" i="1" dirty="0" smtClean="0">
                                                    <a:solidFill>
                                                      <a:schemeClr val="tx1"/>
                                                    </a:solidFill>
                                                    <a:latin typeface="Cambria Math" panose="02040503050406030204" pitchFamily="18" charset="0"/>
                                                  </a:rPr>
                                                  <m:t>𝑖</m:t>
                                                </m:r>
                                              </m:sub>
                                            </m:sSub>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𝑋</m:t>
                                            </m:r>
                                            <m:r>
                                              <a:rPr lang="en-US" altLang="zh-CN" sz="3200" b="0" i="1" dirty="0" smtClean="0">
                                                <a:solidFill>
                                                  <a:schemeClr val="tx1"/>
                                                </a:solidFill>
                                                <a:latin typeface="Cambria Math" panose="02040503050406030204" pitchFamily="18" charset="0"/>
                                              </a:rPr>
                                              <m:t>,</m:t>
                                            </m:r>
                                            <m:r>
                                              <a:rPr lang="en-US" altLang="zh-CN" sz="3200" b="0" i="1" dirty="0" smtClean="0">
                                                <a:solidFill>
                                                  <a:schemeClr val="tx1"/>
                                                </a:solidFill>
                                                <a:latin typeface="Cambria Math" panose="02040503050406030204" pitchFamily="18" charset="0"/>
                                              </a:rPr>
                                              <m:t>𝑖</m:t>
                                            </m:r>
                                          </m:e>
                                        </m:d>
                                      </m:e>
                                    </m:nary>
                                  </m:e>
                                </m:d>
                              </m:e>
                            </m:func>
                          </m:e>
                        </m:func>
                      </m:e>
                    </m:func>
                  </m:oMath>
                </a14:m>
                <a:r>
                  <a:rPr lang="zh-CN" altLang="en-US" sz="3200" dirty="0"/>
                  <a:t> </a:t>
                </a:r>
                <a:endParaRPr lang="en-US" altLang="zh-CN" sz="3200" dirty="0"/>
              </a:p>
              <a:p>
                <a:pPr>
                  <a:spcAft>
                    <a:spcPts val="1800"/>
                  </a:spcAft>
                </a:pPr>
                <a:r>
                  <a:rPr lang="en-US" altLang="zh-CN" sz="3200" b="0" dirty="0"/>
                  <a:t>   </a:t>
                </a:r>
                <a14:m>
                  <m:oMath xmlns:m="http://schemas.openxmlformats.org/officeDocument/2006/math">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i="1" dirty="0" smtClean="0">
                                    <a:solidFill>
                                      <a:schemeClr val="tx1"/>
                                    </a:solidFill>
                                    <a:latin typeface="Cambria Math" panose="02040503050406030204" pitchFamily="18" charset="0"/>
                                  </a:rPr>
                                  <m:t>𝑌</m:t>
                                </m:r>
                                <m:r>
                                  <a:rPr lang="en-US" altLang="zh-CN" sz="3200" i="1" dirty="0" smtClean="0">
                                    <a:solidFill>
                                      <a:schemeClr val="tx1"/>
                                    </a:solidFill>
                                    <a:latin typeface="Cambria Math" panose="02040503050406030204" pitchFamily="18" charset="0"/>
                                  </a:rPr>
                                  <m:t>∈</m:t>
                                </m:r>
                                <m:r>
                                  <a:rPr lang="zh-CN" altLang="en-US" sz="3200" i="1" dirty="0">
                                    <a:solidFill>
                                      <a:schemeClr val="tx1"/>
                                    </a:solidFill>
                                    <a:latin typeface="Cambria Math" panose="02040503050406030204" pitchFamily="18" charset="0"/>
                                  </a:rPr>
                                  <m:t>𝓎</m:t>
                                </m:r>
                              </m:lim>
                            </m:limLow>
                          </m:fName>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𝑘</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𝐾</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𝑤</m:t>
                                    </m:r>
                                  </m:e>
                                  <m:sub>
                                    <m:r>
                                      <a:rPr lang="en-US" altLang="zh-CN" sz="3200" i="1" dirty="0">
                                        <a:latin typeface="Cambria Math" panose="02040503050406030204" pitchFamily="18" charset="0"/>
                                      </a:rPr>
                                      <m:t>𝑘</m:t>
                                    </m:r>
                                  </m:sub>
                                </m:sSub>
                                <m:r>
                                  <m:rPr>
                                    <m:brk m:alnAt="23"/>
                                  </m:rPr>
                                  <a:rPr lang="en-US" altLang="zh-CN" sz="3200" i="1" dirty="0">
                                    <a:latin typeface="Cambria Math" panose="02040503050406030204" pitchFamily="18" charset="0"/>
                                  </a:rPr>
                                  <m:t>⋅</m:t>
                                </m:r>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𝑛</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𝑓</m:t>
                                        </m:r>
                                      </m:e>
                                      <m:sub>
                                        <m:r>
                                          <a:rPr lang="en-US" altLang="zh-CN" sz="3200" i="1" dirty="0">
                                            <a:latin typeface="Cambria Math" panose="02040503050406030204" pitchFamily="18" charset="0"/>
                                          </a:rPr>
                                          <m:t>𝑘</m:t>
                                        </m:r>
                                      </m:sub>
                                    </m:sSub>
                                  </m:e>
                                </m:nary>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Sub>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𝑋</m:t>
                                    </m:r>
                                    <m:r>
                                      <a:rPr lang="en-US" altLang="zh-CN" sz="3200" i="1" dirty="0">
                                        <a:latin typeface="Cambria Math" panose="02040503050406030204" pitchFamily="18" charset="0"/>
                                      </a:rPr>
                                      <m:t>,</m:t>
                                    </m:r>
                                    <m:r>
                                      <a:rPr lang="en-US" altLang="zh-CN" sz="3200" i="1" dirty="0">
                                        <a:latin typeface="Cambria Math" panose="02040503050406030204" pitchFamily="18" charset="0"/>
                                      </a:rPr>
                                      <m:t>𝑖</m:t>
                                    </m:r>
                                  </m:e>
                                </m:d>
                              </m:e>
                            </m:nary>
                          </m:e>
                        </m:func>
                      </m:e>
                    </m:func>
                  </m:oMath>
                </a14:m>
                <a:endParaRPr lang="en-US" altLang="zh-CN" sz="3200" dirty="0"/>
              </a:p>
              <a:p>
                <a:pPr>
                  <a:spcAft>
                    <a:spcPts val="1800"/>
                  </a:spcAft>
                </a:pPr>
                <a:r>
                  <a:rPr lang="en-US" altLang="zh-CN" sz="3200" dirty="0"/>
                  <a:t>   </a:t>
                </a:r>
                <a14:m>
                  <m:oMath xmlns:m="http://schemas.openxmlformats.org/officeDocument/2006/math">
                    <m:r>
                      <a:rPr lang="en-US" altLang="zh-CN" sz="3200" i="1" smtClean="0">
                        <a:latin typeface="Cambria Math" panose="02040503050406030204" pitchFamily="18" charset="0"/>
                      </a:rPr>
                      <m:t>=</m:t>
                    </m:r>
                    <m:func>
                      <m:funcPr>
                        <m:ctrlPr>
                          <a:rPr lang="en-US" altLang="zh-CN" sz="3200" i="1">
                            <a:latin typeface="Cambria Math" panose="02040503050406030204" pitchFamily="18" charset="0"/>
                          </a:rPr>
                        </m:ctrlPr>
                      </m:funcPr>
                      <m:fName>
                        <m:r>
                          <m:rPr>
                            <m:sty m:val="p"/>
                          </m:rPr>
                          <a:rPr lang="en-US" altLang="zh-CN" sz="3200">
                            <a:latin typeface="Cambria Math" panose="02040503050406030204" pitchFamily="18" charset="0"/>
                          </a:rPr>
                          <m:t>arg</m:t>
                        </m:r>
                      </m:fName>
                      <m:e>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dirty="0">
                                    <a:latin typeface="Cambria Math" panose="02040503050406030204" pitchFamily="18" charset="0"/>
                                  </a:rPr>
                                  <m:t>𝑌</m:t>
                                </m:r>
                                <m:r>
                                  <a:rPr lang="en-US" altLang="zh-CN" sz="3200" i="1" dirty="0">
                                    <a:latin typeface="Cambria Math" panose="02040503050406030204" pitchFamily="18" charset="0"/>
                                  </a:rPr>
                                  <m:t>∈</m:t>
                                </m:r>
                                <m:r>
                                  <a:rPr lang="zh-CN" altLang="en-US" sz="3200" i="1" dirty="0">
                                    <a:latin typeface="Cambria Math" panose="02040503050406030204" pitchFamily="18" charset="0"/>
                                  </a:rPr>
                                  <m:t>𝓎</m:t>
                                </m:r>
                              </m:lim>
                            </m:limLow>
                          </m:fName>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𝑛</m:t>
                                </m:r>
                              </m:sup>
                              <m:e>
                                <m:nary>
                                  <m:naryPr>
                                    <m:chr m:val="∑"/>
                                    <m:ctrlPr>
                                      <a:rPr lang="en-US" altLang="zh-CN" sz="3200" i="1" dirty="0">
                                        <a:latin typeface="Cambria Math" panose="02040503050406030204" pitchFamily="18" charset="0"/>
                                      </a:rPr>
                                    </m:ctrlPr>
                                  </m:naryPr>
                                  <m:sub>
                                    <m:r>
                                      <m:rPr>
                                        <m:brk m:alnAt="23"/>
                                      </m:rPr>
                                      <a:rPr lang="en-US" altLang="zh-CN" sz="3200" i="1" dirty="0">
                                        <a:latin typeface="Cambria Math" panose="02040503050406030204" pitchFamily="18" charset="0"/>
                                      </a:rPr>
                                      <m:t>𝑘</m:t>
                                    </m:r>
                                    <m:r>
                                      <a:rPr lang="en-US" altLang="zh-CN" sz="3200" i="1" dirty="0">
                                        <a:latin typeface="Cambria Math" panose="02040503050406030204" pitchFamily="18" charset="0"/>
                                      </a:rPr>
                                      <m:t>=1</m:t>
                                    </m:r>
                                  </m:sub>
                                  <m:sup>
                                    <m:r>
                                      <a:rPr lang="en-US" altLang="zh-CN" sz="3200" i="1" dirty="0">
                                        <a:latin typeface="Cambria Math" panose="02040503050406030204" pitchFamily="18" charset="0"/>
                                      </a:rPr>
                                      <m:t>𝐾</m:t>
                                    </m:r>
                                  </m:sup>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𝑤</m:t>
                                        </m:r>
                                      </m:e>
                                      <m:sub>
                                        <m:r>
                                          <a:rPr lang="en-US" altLang="zh-CN" sz="3200" i="1" dirty="0">
                                            <a:latin typeface="Cambria Math" panose="02040503050406030204" pitchFamily="18" charset="0"/>
                                          </a:rPr>
                                          <m:t>𝑘</m:t>
                                        </m:r>
                                      </m:sub>
                                    </m:sSub>
                                    <m:r>
                                      <a:rPr lang="en-US" altLang="zh-CN" sz="3200" b="0" i="1" dirty="0" smtClean="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𝑓</m:t>
                                        </m:r>
                                      </m:e>
                                      <m:sub>
                                        <m:r>
                                          <a:rPr lang="en-US" altLang="zh-CN" sz="3200" i="1" dirty="0">
                                            <a:latin typeface="Cambria Math" panose="02040503050406030204" pitchFamily="18" charset="0"/>
                                          </a:rPr>
                                          <m:t>𝑘</m:t>
                                        </m:r>
                                      </m:sub>
                                    </m:sSub>
                                    <m:d>
                                      <m:dPr>
                                        <m:ctrlPr>
                                          <a:rPr lang="en-US" altLang="zh-CN" sz="3200" i="1" dirty="0">
                                            <a:latin typeface="Cambria Math" panose="02040503050406030204" pitchFamily="18" charset="0"/>
                                          </a:rPr>
                                        </m:ctrlPr>
                                      </m:dPr>
                                      <m:e>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r>
                                              <a:rPr lang="en-US" altLang="zh-CN" sz="3200" i="1" dirty="0">
                                                <a:latin typeface="Cambria Math" panose="02040503050406030204" pitchFamily="18" charset="0"/>
                                              </a:rPr>
                                              <m:t>−1</m:t>
                                            </m:r>
                                          </m:sub>
                                        </m:sSub>
                                        <m:r>
                                          <a:rPr lang="en-US" altLang="zh-CN" sz="3200" i="1" dirty="0">
                                            <a:latin typeface="Cambria Math" panose="02040503050406030204" pitchFamily="18" charset="0"/>
                                          </a:rPr>
                                          <m:t>,</m:t>
                                        </m:r>
                                        <m:sSub>
                                          <m:sSubPr>
                                            <m:ctrlPr>
                                              <a:rPr lang="en-US" altLang="zh-CN" sz="3200" i="1" dirty="0">
                                                <a:latin typeface="Cambria Math" panose="02040503050406030204" pitchFamily="18" charset="0"/>
                                              </a:rPr>
                                            </m:ctrlPr>
                                          </m:sSubPr>
                                          <m:e>
                                            <m:r>
                                              <a:rPr lang="en-US" altLang="zh-CN" sz="3200" i="1" dirty="0">
                                                <a:latin typeface="Cambria Math" panose="02040503050406030204" pitchFamily="18" charset="0"/>
                                              </a:rPr>
                                              <m:t>𝑦</m:t>
                                            </m:r>
                                          </m:e>
                                          <m:sub>
                                            <m:r>
                                              <a:rPr lang="en-US" altLang="zh-CN" sz="3200" i="1" dirty="0">
                                                <a:latin typeface="Cambria Math" panose="02040503050406030204" pitchFamily="18" charset="0"/>
                                              </a:rPr>
                                              <m:t>𝑖</m:t>
                                            </m:r>
                                          </m:sub>
                                        </m:sSub>
                                        <m:r>
                                          <a:rPr lang="en-US" altLang="zh-CN" sz="3200" i="1" dirty="0">
                                            <a:latin typeface="Cambria Math" panose="02040503050406030204" pitchFamily="18" charset="0"/>
                                          </a:rPr>
                                          <m:t>,</m:t>
                                        </m:r>
                                        <m:r>
                                          <a:rPr lang="en-US" altLang="zh-CN" sz="3200" i="1" dirty="0">
                                            <a:latin typeface="Cambria Math" panose="02040503050406030204" pitchFamily="18" charset="0"/>
                                          </a:rPr>
                                          <m:t>𝑋</m:t>
                                        </m:r>
                                        <m:r>
                                          <a:rPr lang="en-US" altLang="zh-CN" sz="3200" i="1" dirty="0">
                                            <a:latin typeface="Cambria Math" panose="02040503050406030204" pitchFamily="18" charset="0"/>
                                          </a:rPr>
                                          <m:t>,</m:t>
                                        </m:r>
                                        <m:r>
                                          <a:rPr lang="en-US" altLang="zh-CN" sz="3200" i="1" dirty="0">
                                            <a:latin typeface="Cambria Math" panose="02040503050406030204" pitchFamily="18" charset="0"/>
                                          </a:rPr>
                                          <m:t>𝑖</m:t>
                                        </m:r>
                                      </m:e>
                                    </m:d>
                                  </m:e>
                                </m:nary>
                              </m:e>
                            </m:nary>
                          </m:e>
                        </m:func>
                      </m:e>
                    </m:func>
                  </m:oMath>
                </a14:m>
                <a:endParaRPr lang="zh-CN" altLang="en-US" sz="3200" dirty="0"/>
              </a:p>
            </p:txBody>
          </p:sp>
        </mc:Choice>
        <mc:Fallback>
          <p:sp>
            <p:nvSpPr>
              <p:cNvPr id="6" name="文本框 4">
                <a:extLst>
                  <a:ext uri="{FF2B5EF4-FFF2-40B4-BE49-F238E27FC236}">
                    <a16:creationId xmlns:a16="http://schemas.microsoft.com/office/drawing/2014/main" id="{70899B3C-CA2B-DB42-9EBA-45647C2EA56D}"/>
                  </a:ext>
                </a:extLst>
              </p:cNvPr>
              <p:cNvSpPr txBox="1">
                <a:spLocks noRot="1" noChangeAspect="1" noMove="1" noResize="1" noEditPoints="1" noAdjustHandles="1" noChangeArrowheads="1" noChangeShapeType="1" noTextEdit="1"/>
              </p:cNvSpPr>
              <p:nvPr/>
            </p:nvSpPr>
            <p:spPr>
              <a:xfrm>
                <a:off x="1556808" y="1923837"/>
                <a:ext cx="9618011" cy="4692829"/>
              </a:xfrm>
              <a:prstGeom prst="rect">
                <a:avLst/>
              </a:prstGeom>
              <a:blipFill>
                <a:blip r:embed="rId2"/>
                <a:stretch>
                  <a:fillRect l="-1451" t="-2162" b="-22432"/>
                </a:stretch>
              </a:blipFill>
            </p:spPr>
            <p:txBody>
              <a:bodyPr/>
              <a:lstStyle/>
              <a:p>
                <a:r>
                  <a:rPr lang="en-CN">
                    <a:noFill/>
                  </a:rPr>
                  <a:t> </a:t>
                </a:r>
              </a:p>
            </p:txBody>
          </p:sp>
        </mc:Fallback>
      </mc:AlternateContent>
    </p:spTree>
    <p:extLst>
      <p:ext uri="{BB962C8B-B14F-4D97-AF65-F5344CB8AC3E}">
        <p14:creationId xmlns:p14="http://schemas.microsoft.com/office/powerpoint/2010/main" val="2839001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C2116-EF29-42FE-9E12-19D8D5E7153A}"/>
              </a:ext>
            </a:extLst>
          </p:cNvPr>
          <p:cNvSpPr>
            <a:spLocks noGrp="1"/>
          </p:cNvSpPr>
          <p:nvPr>
            <p:ph type="title"/>
          </p:nvPr>
        </p:nvSpPr>
        <p:spPr/>
        <p:txBody>
          <a:bodyPr/>
          <a:lstStyle/>
          <a:p>
            <a:r>
              <a:rPr lang="en-US" altLang="zh-CN" dirty="0"/>
              <a:t>Sources of information for POS tagging</a:t>
            </a:r>
            <a:endParaRPr lang="zh-CN" altLang="en-US" dirty="0"/>
          </a:p>
        </p:txBody>
      </p:sp>
      <p:sp>
        <p:nvSpPr>
          <p:cNvPr id="3" name="内容占位符 2">
            <a:extLst>
              <a:ext uri="{FF2B5EF4-FFF2-40B4-BE49-F238E27FC236}">
                <a16:creationId xmlns:a16="http://schemas.microsoft.com/office/drawing/2014/main" id="{9E58280B-CF51-4842-80F8-00F6E29BA51B}"/>
              </a:ext>
            </a:extLst>
          </p:cNvPr>
          <p:cNvSpPr>
            <a:spLocks noGrp="1"/>
          </p:cNvSpPr>
          <p:nvPr>
            <p:ph idx="1"/>
          </p:nvPr>
        </p:nvSpPr>
        <p:spPr/>
        <p:txBody>
          <a:bodyPr lIns="90000">
            <a:noAutofit/>
          </a:bodyPr>
          <a:lstStyle/>
          <a:p>
            <a:pPr>
              <a:spcAft>
                <a:spcPts val="0"/>
              </a:spcAft>
            </a:pPr>
            <a:r>
              <a:rPr lang="en-US" altLang="zh-CN" dirty="0"/>
              <a:t>Janet 		</a:t>
            </a:r>
            <a:r>
              <a:rPr lang="en-US" altLang="zh-CN" dirty="0">
                <a:solidFill>
                  <a:schemeClr val="accent2"/>
                </a:solidFill>
              </a:rPr>
              <a:t>will</a:t>
            </a:r>
            <a:r>
              <a:rPr lang="en-US" altLang="zh-CN" dirty="0"/>
              <a:t> 		back </a:t>
            </a:r>
            <a:r>
              <a:rPr lang="zh-CN" altLang="en-US" dirty="0"/>
              <a:t>        </a:t>
            </a:r>
            <a:r>
              <a:rPr lang="en-US" altLang="zh-CN" dirty="0"/>
              <a:t>the 		</a:t>
            </a:r>
            <a:r>
              <a:rPr lang="en-US" altLang="zh-CN" dirty="0">
                <a:solidFill>
                  <a:schemeClr val="accent1"/>
                </a:solidFill>
              </a:rPr>
              <a:t>bill</a:t>
            </a:r>
          </a:p>
          <a:p>
            <a:pPr marL="0" indent="0">
              <a:spcAft>
                <a:spcPts val="0"/>
              </a:spcAft>
              <a:buNone/>
            </a:pPr>
            <a:r>
              <a:rPr lang="en-US" altLang="zh-CN" dirty="0">
                <a:solidFill>
                  <a:schemeClr val="accent2"/>
                </a:solidFill>
              </a:rPr>
              <a:t>		AUX/NOUN/VERB</a:t>
            </a:r>
            <a:r>
              <a:rPr lang="en-US" altLang="zh-CN" dirty="0"/>
              <a:t>?           		</a:t>
            </a:r>
            <a:r>
              <a:rPr lang="en-US" altLang="zh-CN" dirty="0">
                <a:solidFill>
                  <a:schemeClr val="accent1"/>
                </a:solidFill>
              </a:rPr>
              <a:t>NOUN/VERB</a:t>
            </a:r>
            <a:r>
              <a:rPr lang="en-US" altLang="zh-CN" dirty="0"/>
              <a:t>?</a:t>
            </a:r>
          </a:p>
          <a:p>
            <a:pPr>
              <a:spcAft>
                <a:spcPts val="0"/>
              </a:spcAft>
            </a:pPr>
            <a:r>
              <a:rPr lang="en-US" altLang="zh-CN" dirty="0"/>
              <a:t>Prior probabilities of word/tag</a:t>
            </a:r>
          </a:p>
          <a:p>
            <a:pPr lvl="1">
              <a:spcAft>
                <a:spcPts val="0"/>
              </a:spcAft>
            </a:pPr>
            <a:r>
              <a:rPr lang="en-US" altLang="zh-CN" dirty="0"/>
              <a:t>"</a:t>
            </a:r>
            <a:r>
              <a:rPr lang="en-US" altLang="zh-CN" dirty="0">
                <a:solidFill>
                  <a:srgbClr val="FF0000"/>
                </a:solidFill>
              </a:rPr>
              <a:t>will</a:t>
            </a:r>
            <a:r>
              <a:rPr lang="en-US" altLang="zh-CN" dirty="0"/>
              <a:t>" is usually an AUX</a:t>
            </a:r>
          </a:p>
          <a:p>
            <a:pPr>
              <a:spcAft>
                <a:spcPts val="0"/>
              </a:spcAft>
            </a:pPr>
            <a:r>
              <a:rPr lang="en-US" altLang="zh-CN" dirty="0"/>
              <a:t>Identity of neighboring words</a:t>
            </a:r>
          </a:p>
          <a:p>
            <a:pPr lvl="1">
              <a:spcAft>
                <a:spcPts val="0"/>
              </a:spcAft>
            </a:pPr>
            <a:r>
              <a:rPr lang="en-US" altLang="zh-CN" dirty="0"/>
              <a:t>"</a:t>
            </a:r>
            <a:r>
              <a:rPr lang="en-US" altLang="zh-CN" dirty="0">
                <a:solidFill>
                  <a:srgbClr val="FF0000"/>
                </a:solidFill>
              </a:rPr>
              <a:t>the</a:t>
            </a:r>
            <a:r>
              <a:rPr lang="en-US" altLang="zh-CN" dirty="0"/>
              <a:t>" means the next word is probably not a verb</a:t>
            </a:r>
          </a:p>
          <a:p>
            <a:pPr>
              <a:spcAft>
                <a:spcPts val="0"/>
              </a:spcAft>
            </a:pPr>
            <a:r>
              <a:rPr lang="en-US" altLang="zh-CN" dirty="0"/>
              <a:t>Morphology and word shape:</a:t>
            </a:r>
          </a:p>
          <a:p>
            <a:pPr lvl="1">
              <a:spcAft>
                <a:spcPts val="0"/>
              </a:spcAft>
            </a:pPr>
            <a:r>
              <a:rPr lang="en-US" altLang="zh-CN" dirty="0"/>
              <a:t>Prefixes			</a:t>
            </a:r>
            <a:r>
              <a:rPr lang="en-US" altLang="zh-CN" dirty="0">
                <a:solidFill>
                  <a:schemeClr val="accent5"/>
                </a:solidFill>
              </a:rPr>
              <a:t>unable</a:t>
            </a:r>
            <a:r>
              <a:rPr lang="en-US" altLang="zh-CN" dirty="0"/>
              <a:t>: 		</a:t>
            </a:r>
            <a:r>
              <a:rPr lang="en-US" altLang="zh-CN" dirty="0">
                <a:solidFill>
                  <a:schemeClr val="accent5"/>
                </a:solidFill>
              </a:rPr>
              <a:t>un-</a:t>
            </a:r>
            <a:r>
              <a:rPr lang="en-US" altLang="zh-CN" dirty="0"/>
              <a:t>  </a:t>
            </a:r>
            <a:r>
              <a:rPr lang="zh-CN" altLang="en-US" dirty="0"/>
              <a:t>  </a:t>
            </a:r>
            <a:r>
              <a:rPr lang="en-US" altLang="zh-CN" dirty="0"/>
              <a:t>	</a:t>
            </a:r>
            <a:r>
              <a:rPr lang="en-US" altLang="zh-CN" dirty="0">
                <a:sym typeface="Wingdings" panose="05000000000000000000" pitchFamily="2" charset="2"/>
              </a:rPr>
              <a:t></a:t>
            </a:r>
            <a:r>
              <a:rPr lang="en-US" altLang="zh-CN" dirty="0"/>
              <a:t>  ADJ</a:t>
            </a:r>
          </a:p>
          <a:p>
            <a:pPr lvl="1">
              <a:spcAft>
                <a:spcPts val="0"/>
              </a:spcAft>
            </a:pPr>
            <a:r>
              <a:rPr lang="en-US" altLang="zh-CN" dirty="0"/>
              <a:t>Suffixes			</a:t>
            </a:r>
            <a:r>
              <a:rPr lang="en-US" altLang="zh-CN" dirty="0">
                <a:solidFill>
                  <a:schemeClr val="accent5"/>
                </a:solidFill>
              </a:rPr>
              <a:t>importantly</a:t>
            </a:r>
            <a:r>
              <a:rPr lang="en-US" altLang="zh-CN" dirty="0"/>
              <a:t>: 		</a:t>
            </a:r>
            <a:r>
              <a:rPr lang="en-US" altLang="zh-CN" dirty="0">
                <a:solidFill>
                  <a:schemeClr val="accent5"/>
                </a:solidFill>
              </a:rPr>
              <a:t>-</a:t>
            </a:r>
            <a:r>
              <a:rPr lang="en-US" altLang="zh-CN" dirty="0" err="1">
                <a:solidFill>
                  <a:schemeClr val="accent5"/>
                </a:solidFill>
              </a:rPr>
              <a:t>ly</a:t>
            </a:r>
            <a:r>
              <a:rPr lang="en-US" altLang="zh-CN" dirty="0"/>
              <a:t>   </a:t>
            </a:r>
            <a:r>
              <a:rPr lang="zh-CN" altLang="en-US" dirty="0"/>
              <a:t>  </a:t>
            </a:r>
            <a:r>
              <a:rPr lang="en-US" altLang="zh-CN" dirty="0"/>
              <a:t>	</a:t>
            </a:r>
            <a:r>
              <a:rPr lang="en-US" altLang="zh-CN" dirty="0">
                <a:sym typeface="Wingdings" panose="05000000000000000000" pitchFamily="2" charset="2"/>
              </a:rPr>
              <a:t></a:t>
            </a:r>
            <a:r>
              <a:rPr lang="en-US" altLang="zh-CN" dirty="0"/>
              <a:t>   ADV</a:t>
            </a:r>
          </a:p>
          <a:p>
            <a:pPr lvl="1">
              <a:spcAft>
                <a:spcPts val="0"/>
              </a:spcAft>
            </a:pPr>
            <a:r>
              <a:rPr lang="en-US" altLang="zh-CN" dirty="0"/>
              <a:t>Capitalization		</a:t>
            </a:r>
            <a:r>
              <a:rPr lang="en-US" altLang="zh-CN" dirty="0">
                <a:solidFill>
                  <a:schemeClr val="accent5"/>
                </a:solidFill>
              </a:rPr>
              <a:t>Janet</a:t>
            </a:r>
            <a:r>
              <a:rPr lang="en-US" altLang="zh-CN" dirty="0"/>
              <a:t>: 		</a:t>
            </a:r>
            <a:r>
              <a:rPr lang="en-US" altLang="zh-CN" dirty="0">
                <a:solidFill>
                  <a:schemeClr val="accent5"/>
                </a:solidFill>
              </a:rPr>
              <a:t>CAP</a:t>
            </a:r>
            <a:r>
              <a:rPr lang="zh-CN" altLang="en-US" dirty="0">
                <a:solidFill>
                  <a:schemeClr val="accent5"/>
                </a:solidFill>
              </a:rPr>
              <a:t> </a:t>
            </a:r>
            <a:r>
              <a:rPr lang="en-US" altLang="zh-CN" dirty="0">
                <a:solidFill>
                  <a:schemeClr val="accent5"/>
                </a:solidFill>
              </a:rPr>
              <a:t>J</a:t>
            </a:r>
            <a:r>
              <a:rPr lang="en-US" altLang="zh-CN" dirty="0"/>
              <a:t> 	</a:t>
            </a:r>
            <a:r>
              <a:rPr lang="en-US" altLang="zh-CN" dirty="0">
                <a:sym typeface="Wingdings" panose="05000000000000000000" pitchFamily="2" charset="2"/>
              </a:rPr>
              <a:t> </a:t>
            </a:r>
            <a:r>
              <a:rPr lang="en-US" altLang="zh-CN" dirty="0"/>
              <a:t>PROPN</a:t>
            </a:r>
          </a:p>
          <a:p>
            <a:pPr>
              <a:spcAft>
                <a:spcPts val="0"/>
              </a:spcAft>
            </a:pPr>
            <a:endParaRPr lang="zh-CN" altLang="en-US" dirty="0"/>
          </a:p>
        </p:txBody>
      </p:sp>
      <p:sp>
        <p:nvSpPr>
          <p:cNvPr id="4" name="灯片编号占位符 3">
            <a:extLst>
              <a:ext uri="{FF2B5EF4-FFF2-40B4-BE49-F238E27FC236}">
                <a16:creationId xmlns:a16="http://schemas.microsoft.com/office/drawing/2014/main" id="{E20DCE12-E758-474C-9F8C-625A516CB1FB}"/>
              </a:ext>
            </a:extLst>
          </p:cNvPr>
          <p:cNvSpPr>
            <a:spLocks noGrp="1"/>
          </p:cNvSpPr>
          <p:nvPr>
            <p:ph type="sldNum" sz="quarter" idx="12"/>
          </p:nvPr>
        </p:nvSpPr>
        <p:spPr/>
        <p:txBody>
          <a:bodyPr/>
          <a:lstStyle/>
          <a:p>
            <a:fld id="{F9A19307-16E2-4C58-8A9F-B9D69F9C08DA}" type="slidenum">
              <a:rPr lang="zh-CN" altLang="en-US" smtClean="0"/>
              <a:t>11</a:t>
            </a:fld>
            <a:endParaRPr lang="zh-CN" altLang="en-US"/>
          </a:p>
        </p:txBody>
      </p:sp>
    </p:spTree>
    <p:extLst>
      <p:ext uri="{BB962C8B-B14F-4D97-AF65-F5344CB8AC3E}">
        <p14:creationId xmlns:p14="http://schemas.microsoft.com/office/powerpoint/2010/main" val="6878585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A7F1-676C-BC4E-B94A-4BF54155AB89}"/>
              </a:ext>
            </a:extLst>
          </p:cNvPr>
          <p:cNvSpPr>
            <a:spLocks noGrp="1"/>
          </p:cNvSpPr>
          <p:nvPr>
            <p:ph type="title"/>
          </p:nvPr>
        </p:nvSpPr>
        <p:spPr/>
        <p:txBody>
          <a:bodyPr/>
          <a:lstStyle/>
          <a:p>
            <a:r>
              <a:rPr lang="en-US" altLang="zh-CN" dirty="0"/>
              <a:t>Inference for CRFs</a:t>
            </a:r>
            <a:endParaRPr lang="en-CN" dirty="0"/>
          </a:p>
        </p:txBody>
      </p:sp>
      <p:sp>
        <p:nvSpPr>
          <p:cNvPr id="4" name="Slide Number Placeholder 3">
            <a:extLst>
              <a:ext uri="{FF2B5EF4-FFF2-40B4-BE49-F238E27FC236}">
                <a16:creationId xmlns:a16="http://schemas.microsoft.com/office/drawing/2014/main" id="{261D10D4-441E-A640-B3CA-063F83AE9A3D}"/>
              </a:ext>
            </a:extLst>
          </p:cNvPr>
          <p:cNvSpPr>
            <a:spLocks noGrp="1"/>
          </p:cNvSpPr>
          <p:nvPr>
            <p:ph type="sldNum" sz="quarter" idx="12"/>
          </p:nvPr>
        </p:nvSpPr>
        <p:spPr/>
        <p:txBody>
          <a:bodyPr/>
          <a:lstStyle/>
          <a:p>
            <a:fld id="{DC8BB421-126E-41CB-B73A-69D52E98CAE3}" type="slidenum">
              <a:rPr lang="zh-CN" altLang="en-US" smtClean="0"/>
              <a:t>110</a:t>
            </a:fld>
            <a:endParaRPr lang="zh-CN" altLang="en-US" dirty="0"/>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ADBD5C88-09BF-8741-B379-EB1D9BC08E2B}"/>
                  </a:ext>
                </a:extLst>
              </p:cNvPr>
              <p:cNvSpPr txBox="1">
                <a:spLocks/>
              </p:cNvSpPr>
              <p:nvPr/>
            </p:nvSpPr>
            <p:spPr>
              <a:xfrm>
                <a:off x="505201" y="934197"/>
                <a:ext cx="10616455" cy="4254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How to find the optimal tag sequence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oMath>
                </a14:m>
                <a:r>
                  <a:rPr lang="en-US" altLang="zh-CN" dirty="0"/>
                  <a:t> ? </a:t>
                </a:r>
              </a:p>
              <a:p>
                <a:r>
                  <a:rPr lang="en-US" altLang="zh-CN" dirty="0"/>
                  <a:t>Since linear-chain CRF depends at each timestep on only one previous output token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 we can use Viterbi algorithm</a:t>
                </a:r>
              </a:p>
              <a:p>
                <a:r>
                  <a:rPr lang="en-US" altLang="zh-CN" dirty="0"/>
                  <a:t>Filling an </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𝑇</m:t>
                    </m:r>
                  </m:oMath>
                </a14:m>
                <a:r>
                  <a:rPr lang="en-US" altLang="zh-CN" dirty="0"/>
                  <a:t> array with the appropriate values</a:t>
                </a:r>
              </a:p>
              <a:p>
                <a:endParaRPr lang="en-US" altLang="zh-CN" dirty="0"/>
              </a:p>
              <a:p>
                <a:pPr marL="0" indent="0">
                  <a:buNone/>
                </a:pPr>
                <a:endParaRPr lang="en-US" altLang="zh-CN" dirty="0"/>
              </a:p>
              <a:p>
                <a:r>
                  <a:rPr lang="en-US" altLang="zh-CN" dirty="0"/>
                  <a:t>CRF requires only a slight change: replacing the </a:t>
                </a:r>
                <a14:m>
                  <m:oMath xmlns:m="http://schemas.openxmlformats.org/officeDocument/2006/math">
                    <m:r>
                      <a:rPr lang="en-US" altLang="zh-CN" i="1" dirty="0" smtClean="0">
                        <a:latin typeface="Cambria Math" panose="02040503050406030204" pitchFamily="18" charset="0"/>
                      </a:rPr>
                      <m:t>𝑎</m:t>
                    </m:r>
                  </m:oMath>
                </a14:m>
                <a:r>
                  <a:rPr lang="en-US" altLang="zh-CN" dirty="0"/>
                  <a:t> and </a:t>
                </a:r>
                <a14:m>
                  <m:oMath xmlns:m="http://schemas.openxmlformats.org/officeDocument/2006/math">
                    <m:r>
                      <a:rPr lang="en-US" altLang="zh-CN" i="1" dirty="0" smtClean="0">
                        <a:latin typeface="Cambria Math" panose="02040503050406030204" pitchFamily="18" charset="0"/>
                      </a:rPr>
                      <m:t>𝑏</m:t>
                    </m:r>
                  </m:oMath>
                </a14:m>
                <a:r>
                  <a:rPr lang="en-US" altLang="zh-CN" dirty="0"/>
                  <a:t> prior and likelihood probabilities with the CRF features</a:t>
                </a:r>
                <a:endParaRPr lang="zh-CN" altLang="en-US" dirty="0"/>
              </a:p>
            </p:txBody>
          </p:sp>
        </mc:Choice>
        <mc:Fallback>
          <p:sp>
            <p:nvSpPr>
              <p:cNvPr id="7" name="内容占位符 2">
                <a:extLst>
                  <a:ext uri="{FF2B5EF4-FFF2-40B4-BE49-F238E27FC236}">
                    <a16:creationId xmlns:a16="http://schemas.microsoft.com/office/drawing/2014/main" id="{ADBD5C88-09BF-8741-B379-EB1D9BC08E2B}"/>
                  </a:ext>
                </a:extLst>
              </p:cNvPr>
              <p:cNvSpPr txBox="1">
                <a:spLocks noRot="1" noChangeAspect="1" noMove="1" noResize="1" noEditPoints="1" noAdjustHandles="1" noChangeArrowheads="1" noChangeShapeType="1" noTextEdit="1"/>
              </p:cNvSpPr>
              <p:nvPr/>
            </p:nvSpPr>
            <p:spPr>
              <a:xfrm>
                <a:off x="505201" y="934197"/>
                <a:ext cx="10616455" cy="4254492"/>
              </a:xfrm>
              <a:prstGeom prst="rect">
                <a:avLst/>
              </a:prstGeom>
              <a:blipFill>
                <a:blip r:embed="rId2"/>
                <a:stretch>
                  <a:fillRect l="-956" t="-267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文本框 4">
                <a:extLst>
                  <a:ext uri="{FF2B5EF4-FFF2-40B4-BE49-F238E27FC236}">
                    <a16:creationId xmlns:a16="http://schemas.microsoft.com/office/drawing/2014/main" id="{4CD8408D-6117-D648-8D7A-EEDDD9E91A65}"/>
                  </a:ext>
                </a:extLst>
              </p:cNvPr>
              <p:cNvSpPr txBox="1"/>
              <p:nvPr/>
            </p:nvSpPr>
            <p:spPr>
              <a:xfrm>
                <a:off x="1070344" y="4848447"/>
                <a:ext cx="1094344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lim>
                          </m:limLow>
                        </m:fNa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𝑖</m:t>
                              </m:r>
                            </m:e>
                          </m:d>
                          <m:nary>
                            <m:naryPr>
                              <m:chr m:val="∑"/>
                              <m:ctrlPr>
                                <a:rPr lang="en-US" altLang="zh-CN" sz="2800" b="0" i="1" smtClean="0">
                                  <a:solidFill>
                                    <a:schemeClr val="accent1"/>
                                  </a:solidFill>
                                  <a:latin typeface="Cambria Math" panose="02040503050406030204" pitchFamily="18" charset="0"/>
                                </a:rPr>
                              </m:ctrlPr>
                            </m:naryPr>
                            <m:sub>
                              <m:r>
                                <m:rPr>
                                  <m:brk m:alnAt="23"/>
                                </m:rPr>
                                <a:rPr lang="en-US" altLang="zh-CN" sz="2800" b="0" i="1" smtClean="0">
                                  <a:solidFill>
                                    <a:schemeClr val="accent1"/>
                                  </a:solidFill>
                                  <a:latin typeface="Cambria Math" panose="02040503050406030204" pitchFamily="18" charset="0"/>
                                </a:rPr>
                                <m:t>𝑘</m:t>
                              </m:r>
                              <m:r>
                                <a:rPr lang="en-US" altLang="zh-CN" sz="2800" b="0" i="1" smtClean="0">
                                  <a:solidFill>
                                    <a:schemeClr val="accent1"/>
                                  </a:solidFill>
                                  <a:latin typeface="Cambria Math" panose="02040503050406030204" pitchFamily="18" charset="0"/>
                                </a:rPr>
                                <m:t>=1</m:t>
                              </m:r>
                            </m:sub>
                            <m:sup>
                              <m:r>
                                <a:rPr lang="en-US" altLang="zh-CN" sz="2800" b="0" i="1" smtClean="0">
                                  <a:solidFill>
                                    <a:schemeClr val="accent1"/>
                                  </a:solidFill>
                                  <a:latin typeface="Cambria Math" panose="02040503050406030204" pitchFamily="18" charset="0"/>
                                </a:rPr>
                                <m:t>𝐾</m:t>
                              </m:r>
                            </m:sup>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𝑤</m:t>
                                  </m:r>
                                </m:e>
                                <m:sub>
                                  <m:r>
                                    <a:rPr lang="en-US" altLang="zh-CN" sz="2800" b="0" i="1" smtClean="0">
                                      <a:solidFill>
                                        <a:schemeClr val="accent1"/>
                                      </a:solidFill>
                                      <a:latin typeface="Cambria Math" panose="02040503050406030204" pitchFamily="18" charset="0"/>
                                    </a:rPr>
                                    <m:t>𝑘</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𝑓</m:t>
                                  </m:r>
                                </m:e>
                                <m:sub>
                                  <m:r>
                                    <a:rPr lang="en-US" altLang="zh-CN" sz="2800" b="0" i="1" smtClean="0">
                                      <a:solidFill>
                                        <a:schemeClr val="accent1"/>
                                      </a:solidFill>
                                      <a:latin typeface="Cambria Math" panose="02040503050406030204" pitchFamily="18" charset="0"/>
                                    </a:rPr>
                                    <m:t>𝑘</m:t>
                                  </m:r>
                                </m:sub>
                              </m:sSub>
                              <m:d>
                                <m:dPr>
                                  <m:ctrlPr>
                                    <a:rPr lang="en-US" altLang="zh-CN" sz="2800" b="0" i="1" smtClean="0">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𝑦</m:t>
                                      </m:r>
                                    </m:e>
                                    <m:sub>
                                      <m:r>
                                        <a:rPr lang="en-US" altLang="zh-CN" sz="2800" b="0" i="1" smtClean="0">
                                          <a:solidFill>
                                            <a:schemeClr val="accent1"/>
                                          </a:solidFill>
                                          <a:latin typeface="Cambria Math" panose="02040503050406030204" pitchFamily="18" charset="0"/>
                                        </a:rPr>
                                        <m:t>𝑡</m:t>
                                      </m:r>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𝑦</m:t>
                                      </m:r>
                                    </m:e>
                                    <m:sub>
                                      <m:r>
                                        <a:rPr lang="en-US" altLang="zh-CN" sz="2800" b="0" i="1" smtClean="0">
                                          <a:solidFill>
                                            <a:schemeClr val="accent1"/>
                                          </a:solidFill>
                                          <a:latin typeface="Cambria Math" panose="02040503050406030204" pitchFamily="18" charset="0"/>
                                        </a:rPr>
                                        <m:t>𝑡</m:t>
                                      </m:r>
                                    </m:sub>
                                  </m:sSub>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𝑋</m:t>
                                  </m:r>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𝑡</m:t>
                                  </m:r>
                                </m:e>
                              </m:d>
                            </m:e>
                          </m:nary>
                          <m:r>
                            <a:rPr lang="en-US" altLang="zh-CN" sz="2800" b="0" i="1" smtClean="0">
                              <a:latin typeface="Cambria Math" panose="02040503050406030204" pitchFamily="18" charset="0"/>
                            </a:rPr>
                            <m:t>, 1≤</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func>
                    </m:oMath>
                  </m:oMathPara>
                </a14:m>
                <a:endParaRPr lang="zh-CN" altLang="en-US" sz="2800" dirty="0"/>
              </a:p>
            </p:txBody>
          </p:sp>
        </mc:Choice>
        <mc:Fallback>
          <p:sp>
            <p:nvSpPr>
              <p:cNvPr id="8" name="文本框 4">
                <a:extLst>
                  <a:ext uri="{FF2B5EF4-FFF2-40B4-BE49-F238E27FC236}">
                    <a16:creationId xmlns:a16="http://schemas.microsoft.com/office/drawing/2014/main" id="{4CD8408D-6117-D648-8D7A-EEDDD9E91A65}"/>
                  </a:ext>
                </a:extLst>
              </p:cNvPr>
              <p:cNvSpPr txBox="1">
                <a:spLocks noRot="1" noChangeAspect="1" noMove="1" noResize="1" noEditPoints="1" noAdjustHandles="1" noChangeArrowheads="1" noChangeShapeType="1" noTextEdit="1"/>
              </p:cNvSpPr>
              <p:nvPr/>
            </p:nvSpPr>
            <p:spPr>
              <a:xfrm>
                <a:off x="1070344" y="4848447"/>
                <a:ext cx="10943445" cy="1211550"/>
              </a:xfrm>
              <a:prstGeom prst="rect">
                <a:avLst/>
              </a:prstGeom>
              <a:blipFill>
                <a:blip r:embed="rId3"/>
                <a:stretch>
                  <a:fillRect t="-111340" b="-17319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文本框 5">
                <a:extLst>
                  <a:ext uri="{FF2B5EF4-FFF2-40B4-BE49-F238E27FC236}">
                    <a16:creationId xmlns:a16="http://schemas.microsoft.com/office/drawing/2014/main" id="{137DC78C-DCA2-2445-A4D5-0631ED342B00}"/>
                  </a:ext>
                </a:extLst>
              </p:cNvPr>
              <p:cNvSpPr txBox="1"/>
              <p:nvPr/>
            </p:nvSpPr>
            <p:spPr>
              <a:xfrm>
                <a:off x="1578401" y="3118979"/>
                <a:ext cx="9025676" cy="620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∈{1,2,…,</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lim>
                          </m:limLow>
                        </m:fNa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𝑖</m:t>
                              </m:r>
                            </m:e>
                          </m:d>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𝑎</m:t>
                              </m:r>
                            </m:e>
                            <m:sub>
                              <m:r>
                                <a:rPr lang="en-US" altLang="zh-CN" sz="2800" b="0" i="1" smtClean="0">
                                  <a:solidFill>
                                    <a:srgbClr val="FF0000"/>
                                  </a:solidFill>
                                  <a:latin typeface="Cambria Math" panose="02040503050406030204" pitchFamily="18" charset="0"/>
                                </a:rPr>
                                <m:t>𝑖𝑗</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𝑏</m:t>
                              </m:r>
                            </m:e>
                            <m:sub>
                              <m:r>
                                <a:rPr lang="en-US" altLang="zh-CN" sz="2800" b="0" i="1" smtClean="0">
                                  <a:solidFill>
                                    <a:srgbClr val="FF0000"/>
                                  </a:solidFill>
                                  <a:latin typeface="Cambria Math" panose="02040503050406030204" pitchFamily="18" charset="0"/>
                                </a:rPr>
                                <m:t>𝑗</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𝑜</m:t>
                              </m:r>
                            </m:e>
                            <m:sub>
                              <m:r>
                                <a:rPr lang="en-US" altLang="zh-CN" sz="2800" b="0" i="1" smtClean="0">
                                  <a:solidFill>
                                    <a:srgbClr val="FF0000"/>
                                  </a:solidFill>
                                  <a:latin typeface="Cambria Math" panose="02040503050406030204" pitchFamily="18" charset="0"/>
                                </a:rPr>
                                <m:t>𝑡</m:t>
                              </m:r>
                            </m:sub>
                          </m:sSub>
                          <m:r>
                            <a:rPr lang="en-US" altLang="zh-CN" sz="2800" b="0" i="1" smtClean="0">
                              <a:solidFill>
                                <a:srgbClr val="FF0000"/>
                              </a:solidFill>
                              <a:latin typeface="Cambria Math" panose="02040503050406030204" pitchFamily="18" charset="0"/>
                            </a:rPr>
                            <m:t>)</m:t>
                          </m:r>
                          <m:r>
                            <a:rPr lang="en-US" altLang="zh-CN" sz="2800" b="0" i="1" smtClean="0">
                              <a:latin typeface="Cambria Math" panose="02040503050406030204" pitchFamily="18" charset="0"/>
                            </a:rPr>
                            <m:t>, 1≤</m:t>
                          </m:r>
                          <m: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,1&lt;</m:t>
                          </m:r>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func>
                    </m:oMath>
                  </m:oMathPara>
                </a14:m>
                <a:endParaRPr lang="zh-CN" altLang="en-US" sz="2800" dirty="0"/>
              </a:p>
            </p:txBody>
          </p:sp>
        </mc:Choice>
        <mc:Fallback>
          <p:sp>
            <p:nvSpPr>
              <p:cNvPr id="9" name="文本框 5">
                <a:extLst>
                  <a:ext uri="{FF2B5EF4-FFF2-40B4-BE49-F238E27FC236}">
                    <a16:creationId xmlns:a16="http://schemas.microsoft.com/office/drawing/2014/main" id="{137DC78C-DCA2-2445-A4D5-0631ED342B00}"/>
                  </a:ext>
                </a:extLst>
              </p:cNvPr>
              <p:cNvSpPr txBox="1">
                <a:spLocks noRot="1" noChangeAspect="1" noMove="1" noResize="1" noEditPoints="1" noAdjustHandles="1" noChangeArrowheads="1" noChangeShapeType="1" noTextEdit="1"/>
              </p:cNvSpPr>
              <p:nvPr/>
            </p:nvSpPr>
            <p:spPr>
              <a:xfrm>
                <a:off x="1578401" y="3118979"/>
                <a:ext cx="9025676" cy="620042"/>
              </a:xfrm>
              <a:prstGeom prst="rect">
                <a:avLst/>
              </a:prstGeom>
              <a:blipFill>
                <a:blip r:embed="rId4"/>
                <a:stretch>
                  <a:fillRect r="-140" b="-18000"/>
                </a:stretch>
              </a:blipFill>
            </p:spPr>
            <p:txBody>
              <a:bodyPr/>
              <a:lstStyle/>
              <a:p>
                <a:r>
                  <a:rPr lang="en-CN">
                    <a:noFill/>
                  </a:rPr>
                  <a:t> </a:t>
                </a:r>
              </a:p>
            </p:txBody>
          </p:sp>
        </mc:Fallback>
      </mc:AlternateContent>
    </p:spTree>
    <p:extLst>
      <p:ext uri="{BB962C8B-B14F-4D97-AF65-F5344CB8AC3E}">
        <p14:creationId xmlns:p14="http://schemas.microsoft.com/office/powerpoint/2010/main" val="19689649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794E-6258-E242-85F2-2CB8335CA245}"/>
              </a:ext>
            </a:extLst>
          </p:cNvPr>
          <p:cNvSpPr>
            <a:spLocks noGrp="1"/>
          </p:cNvSpPr>
          <p:nvPr>
            <p:ph type="title"/>
          </p:nvPr>
        </p:nvSpPr>
        <p:spPr/>
        <p:txBody>
          <a:bodyPr/>
          <a:lstStyle/>
          <a:p>
            <a:r>
              <a:rPr lang="en-US" altLang="zh-CN" dirty="0"/>
              <a:t>Training</a:t>
            </a:r>
            <a:r>
              <a:rPr lang="zh-CN" altLang="en-US" dirty="0"/>
              <a:t> </a:t>
            </a:r>
            <a:r>
              <a:rPr lang="en-US" altLang="zh-CN" dirty="0"/>
              <a:t>for</a:t>
            </a:r>
            <a:r>
              <a:rPr lang="zh-CN" altLang="en-US" dirty="0"/>
              <a:t> </a:t>
            </a:r>
            <a:r>
              <a:rPr lang="en-US" altLang="zh-CN" dirty="0"/>
              <a:t>CRFs</a:t>
            </a:r>
            <a:endParaRPr lang="en-CN" dirty="0"/>
          </a:p>
        </p:txBody>
      </p:sp>
      <p:sp>
        <p:nvSpPr>
          <p:cNvPr id="3" name="Content Placeholder 2">
            <a:extLst>
              <a:ext uri="{FF2B5EF4-FFF2-40B4-BE49-F238E27FC236}">
                <a16:creationId xmlns:a16="http://schemas.microsoft.com/office/drawing/2014/main" id="{C094A266-564E-6A46-84A9-E61A8B0B7BD8}"/>
              </a:ext>
            </a:extLst>
          </p:cNvPr>
          <p:cNvSpPr>
            <a:spLocks noGrp="1"/>
          </p:cNvSpPr>
          <p:nvPr>
            <p:ph idx="1"/>
          </p:nvPr>
        </p:nvSpPr>
        <p:spPr>
          <a:xfrm>
            <a:off x="517526" y="1108434"/>
            <a:ext cx="9562140" cy="3436580"/>
          </a:xfrm>
        </p:spPr>
        <p:txBody>
          <a:bodyPr/>
          <a:lstStyle/>
          <a:p>
            <a:r>
              <a:rPr lang="en-US" dirty="0"/>
              <a:t>Learning in CRFs relies on the same </a:t>
            </a:r>
            <a:r>
              <a:rPr lang="en-US" dirty="0">
                <a:solidFill>
                  <a:schemeClr val="accent1"/>
                </a:solidFill>
              </a:rPr>
              <a:t>supervised learning algorithms</a:t>
            </a:r>
            <a:r>
              <a:rPr lang="en-US" dirty="0"/>
              <a:t> we presented</a:t>
            </a:r>
            <a:r>
              <a:rPr lang="zh-CN" altLang="en-US" dirty="0"/>
              <a:t> </a:t>
            </a:r>
            <a:r>
              <a:rPr lang="en-US" dirty="0"/>
              <a:t>for logistic regression. </a:t>
            </a:r>
          </a:p>
          <a:p>
            <a:r>
              <a:rPr lang="en-US" dirty="0"/>
              <a:t>Given a sequence of observations, feature functions, and corresponding</a:t>
            </a:r>
            <a:r>
              <a:rPr lang="zh-CN" altLang="en-US" dirty="0"/>
              <a:t> </a:t>
            </a:r>
            <a:r>
              <a:rPr lang="en-US" dirty="0"/>
              <a:t>outputs, we use stochastic gradient descent to train the weights to maximize</a:t>
            </a:r>
            <a:r>
              <a:rPr lang="zh-CN" altLang="en-US" dirty="0"/>
              <a:t> </a:t>
            </a:r>
            <a:r>
              <a:rPr lang="en-US" dirty="0"/>
              <a:t>the log-likelihood of the training corpus.</a:t>
            </a:r>
          </a:p>
          <a:p>
            <a:endParaRPr lang="en-CN" dirty="0"/>
          </a:p>
        </p:txBody>
      </p:sp>
      <p:sp>
        <p:nvSpPr>
          <p:cNvPr id="4" name="Slide Number Placeholder 3">
            <a:extLst>
              <a:ext uri="{FF2B5EF4-FFF2-40B4-BE49-F238E27FC236}">
                <a16:creationId xmlns:a16="http://schemas.microsoft.com/office/drawing/2014/main" id="{C7FA4E8E-E5F7-4547-B278-EA05D7C91B34}"/>
              </a:ext>
            </a:extLst>
          </p:cNvPr>
          <p:cNvSpPr>
            <a:spLocks noGrp="1"/>
          </p:cNvSpPr>
          <p:nvPr>
            <p:ph type="sldNum" sz="quarter" idx="12"/>
          </p:nvPr>
        </p:nvSpPr>
        <p:spPr/>
        <p:txBody>
          <a:bodyPr/>
          <a:lstStyle/>
          <a:p>
            <a:fld id="{DC8BB421-126E-41CB-B73A-69D52E98CAE3}" type="slidenum">
              <a:rPr lang="zh-CN" altLang="en-US" smtClean="0"/>
              <a:t>111</a:t>
            </a:fld>
            <a:endParaRPr lang="zh-CN" altLang="en-US" dirty="0"/>
          </a:p>
        </p:txBody>
      </p:sp>
    </p:spTree>
    <p:extLst>
      <p:ext uri="{BB962C8B-B14F-4D97-AF65-F5344CB8AC3E}">
        <p14:creationId xmlns:p14="http://schemas.microsoft.com/office/powerpoint/2010/main" val="3438000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BA73-D26A-FC4E-9F58-54138FACA85F}"/>
              </a:ext>
            </a:extLst>
          </p:cNvPr>
          <p:cNvSpPr>
            <a:spLocks noGrp="1"/>
          </p:cNvSpPr>
          <p:nvPr>
            <p:ph type="title"/>
          </p:nvPr>
        </p:nvSpPr>
        <p:spPr/>
        <p:txBody>
          <a:bodyPr/>
          <a:lstStyle/>
          <a:p>
            <a:r>
              <a:rPr lang="en-US" altLang="zh-CN" dirty="0"/>
              <a:t>Summary</a:t>
            </a:r>
            <a:endParaRPr lang="en-CN" dirty="0"/>
          </a:p>
        </p:txBody>
      </p:sp>
      <p:sp>
        <p:nvSpPr>
          <p:cNvPr id="3" name="Content Placeholder 2">
            <a:extLst>
              <a:ext uri="{FF2B5EF4-FFF2-40B4-BE49-F238E27FC236}">
                <a16:creationId xmlns:a16="http://schemas.microsoft.com/office/drawing/2014/main" id="{BCC6B9FD-6CA1-1146-9002-A99ECA647846}"/>
              </a:ext>
            </a:extLst>
          </p:cNvPr>
          <p:cNvSpPr>
            <a:spLocks noGrp="1"/>
          </p:cNvSpPr>
          <p:nvPr>
            <p:ph idx="1"/>
          </p:nvPr>
        </p:nvSpPr>
        <p:spPr>
          <a:xfrm>
            <a:off x="517525" y="1108433"/>
            <a:ext cx="9881117" cy="5508233"/>
          </a:xfrm>
        </p:spPr>
        <p:txBody>
          <a:bodyPr/>
          <a:lstStyle/>
          <a:p>
            <a:r>
              <a:rPr lang="en-US" altLang="zh-CN" dirty="0"/>
              <a:t>Your</a:t>
            </a:r>
            <a:r>
              <a:rPr lang="zh-CN" altLang="en-US" dirty="0"/>
              <a:t> </a:t>
            </a:r>
            <a:r>
              <a:rPr lang="en-US" altLang="zh-CN" dirty="0"/>
              <a:t>have</a:t>
            </a:r>
            <a:r>
              <a:rPr lang="zh-CN" altLang="en-US" dirty="0"/>
              <a:t> </a:t>
            </a:r>
            <a:r>
              <a:rPr lang="en-US" altLang="zh-CN" dirty="0"/>
              <a:t>learned</a:t>
            </a:r>
          </a:p>
          <a:p>
            <a:pPr lvl="1"/>
            <a:r>
              <a:rPr lang="en-US" altLang="zh-CN" dirty="0"/>
              <a:t>Two</a:t>
            </a:r>
            <a:r>
              <a:rPr lang="zh-CN" altLang="en-US" dirty="0"/>
              <a:t> </a:t>
            </a:r>
            <a:r>
              <a:rPr lang="en-US" altLang="zh-CN" dirty="0"/>
              <a:t>Sequence Modeling problems:</a:t>
            </a:r>
            <a:r>
              <a:rPr lang="zh-CN" altLang="en-US" dirty="0"/>
              <a:t> </a:t>
            </a:r>
            <a:r>
              <a:rPr lang="en-US" altLang="zh-CN" dirty="0"/>
              <a:t>POS</a:t>
            </a:r>
            <a:r>
              <a:rPr lang="zh-CN" altLang="en-US" dirty="0"/>
              <a:t> </a:t>
            </a:r>
            <a:r>
              <a:rPr lang="en-US" altLang="zh-CN" dirty="0"/>
              <a:t>tagging/NER</a:t>
            </a:r>
          </a:p>
          <a:p>
            <a:pPr lvl="1"/>
            <a:r>
              <a:rPr lang="en-US" altLang="zh-CN" sz="2400" dirty="0"/>
              <a:t>HMMs</a:t>
            </a:r>
            <a:r>
              <a:rPr lang="zh-CN" altLang="en-US" sz="2400" dirty="0"/>
              <a:t> </a:t>
            </a:r>
            <a:r>
              <a:rPr lang="en-US" altLang="zh-CN" sz="2400" dirty="0"/>
              <a:t>and</a:t>
            </a:r>
            <a:r>
              <a:rPr lang="zh-CN" altLang="en-US" sz="2400" dirty="0"/>
              <a:t> </a:t>
            </a:r>
            <a:r>
              <a:rPr lang="en-US" altLang="zh-CN" sz="2400" dirty="0"/>
              <a:t>Three fundamental problems of HMMs</a:t>
            </a:r>
          </a:p>
          <a:p>
            <a:pPr lvl="1"/>
            <a:r>
              <a:rPr lang="en-US" altLang="zh-CN" sz="2400" dirty="0"/>
              <a:t>CRF tagging</a:t>
            </a:r>
          </a:p>
          <a:p>
            <a:r>
              <a:rPr lang="en-US" altLang="zh-CN" b="1" dirty="0"/>
              <a:t>Next</a:t>
            </a:r>
            <a:r>
              <a:rPr lang="zh-CN" altLang="en-US" b="1" dirty="0"/>
              <a:t> </a:t>
            </a:r>
            <a:r>
              <a:rPr lang="en-US" altLang="zh-CN" b="1" dirty="0"/>
              <a:t>topic</a:t>
            </a:r>
            <a:r>
              <a:rPr lang="en-US" altLang="zh-CN" dirty="0"/>
              <a:t>:</a:t>
            </a:r>
            <a:r>
              <a:rPr lang="zh-CN" altLang="en-US" dirty="0"/>
              <a:t> </a:t>
            </a:r>
            <a:r>
              <a:rPr lang="en-US" altLang="zh-CN" dirty="0"/>
              <a:t>RNNs</a:t>
            </a:r>
            <a:r>
              <a:rPr lang="zh-CN" altLang="en-US" dirty="0"/>
              <a:t> </a:t>
            </a:r>
            <a:r>
              <a:rPr lang="en-US" altLang="zh-CN" dirty="0"/>
              <a:t>and</a:t>
            </a:r>
            <a:r>
              <a:rPr lang="zh-CN" altLang="en-US" dirty="0"/>
              <a:t> </a:t>
            </a:r>
            <a:r>
              <a:rPr lang="en-US" altLang="zh-CN" dirty="0"/>
              <a:t>LSTMs</a:t>
            </a:r>
          </a:p>
          <a:p>
            <a:pPr lvl="1"/>
            <a:endParaRPr lang="en-US" altLang="zh-CN" sz="2400" dirty="0"/>
          </a:p>
          <a:p>
            <a:pPr lvl="1"/>
            <a:endParaRPr lang="en-US" altLang="zh-CN" dirty="0"/>
          </a:p>
          <a:p>
            <a:pPr lvl="1"/>
            <a:endParaRPr lang="en-CN" dirty="0"/>
          </a:p>
        </p:txBody>
      </p:sp>
      <p:sp>
        <p:nvSpPr>
          <p:cNvPr id="4" name="Slide Number Placeholder 3">
            <a:extLst>
              <a:ext uri="{FF2B5EF4-FFF2-40B4-BE49-F238E27FC236}">
                <a16:creationId xmlns:a16="http://schemas.microsoft.com/office/drawing/2014/main" id="{2A55AC6A-5850-AB4E-A815-E5184D992565}"/>
              </a:ext>
            </a:extLst>
          </p:cNvPr>
          <p:cNvSpPr>
            <a:spLocks noGrp="1"/>
          </p:cNvSpPr>
          <p:nvPr>
            <p:ph type="sldNum" sz="quarter" idx="12"/>
          </p:nvPr>
        </p:nvSpPr>
        <p:spPr/>
        <p:txBody>
          <a:bodyPr/>
          <a:lstStyle/>
          <a:p>
            <a:fld id="{DC8BB421-126E-41CB-B73A-69D52E98CAE3}" type="slidenum">
              <a:rPr lang="zh-CN" altLang="en-US" smtClean="0"/>
              <a:t>112</a:t>
            </a:fld>
            <a:endParaRPr lang="zh-CN" altLang="en-US" dirty="0"/>
          </a:p>
        </p:txBody>
      </p:sp>
    </p:spTree>
    <p:extLst>
      <p:ext uri="{BB962C8B-B14F-4D97-AF65-F5344CB8AC3E}">
        <p14:creationId xmlns:p14="http://schemas.microsoft.com/office/powerpoint/2010/main" val="124177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83E4F-98CE-472C-B6B3-6A186557BDF1}"/>
              </a:ext>
            </a:extLst>
          </p:cNvPr>
          <p:cNvSpPr>
            <a:spLocks noGrp="1"/>
          </p:cNvSpPr>
          <p:nvPr>
            <p:ph type="title"/>
          </p:nvPr>
        </p:nvSpPr>
        <p:spPr/>
        <p:txBody>
          <a:bodyPr/>
          <a:lstStyle/>
          <a:p>
            <a:r>
              <a:rPr lang="en-US" altLang="zh-CN" dirty="0"/>
              <a:t>Standard algorithms for POS tagging</a:t>
            </a:r>
            <a:endParaRPr lang="zh-CN" altLang="en-US" dirty="0"/>
          </a:p>
        </p:txBody>
      </p:sp>
      <p:sp>
        <p:nvSpPr>
          <p:cNvPr id="3" name="内容占位符 2">
            <a:extLst>
              <a:ext uri="{FF2B5EF4-FFF2-40B4-BE49-F238E27FC236}">
                <a16:creationId xmlns:a16="http://schemas.microsoft.com/office/drawing/2014/main" id="{6C2CB593-4F4E-4383-A865-A126164A9F23}"/>
              </a:ext>
            </a:extLst>
          </p:cNvPr>
          <p:cNvSpPr>
            <a:spLocks noGrp="1"/>
          </p:cNvSpPr>
          <p:nvPr>
            <p:ph idx="1"/>
          </p:nvPr>
        </p:nvSpPr>
        <p:spPr>
          <a:xfrm>
            <a:off x="529097" y="1003766"/>
            <a:ext cx="8779795" cy="5854234"/>
          </a:xfrm>
        </p:spPr>
        <p:txBody>
          <a:bodyPr>
            <a:noAutofit/>
          </a:bodyPr>
          <a:lstStyle/>
          <a:p>
            <a:pPr>
              <a:spcAft>
                <a:spcPts val="1200"/>
              </a:spcAft>
            </a:pPr>
            <a:r>
              <a:rPr lang="en-US" altLang="zh-CN" dirty="0"/>
              <a:t>Algorithms:</a:t>
            </a:r>
          </a:p>
          <a:p>
            <a:pPr lvl="1">
              <a:spcAft>
                <a:spcPts val="1200"/>
              </a:spcAft>
            </a:pPr>
            <a:r>
              <a:rPr lang="en-US" altLang="zh-CN" dirty="0"/>
              <a:t>Hidden Markov Models</a:t>
            </a:r>
          </a:p>
          <a:p>
            <a:pPr lvl="1">
              <a:spcAft>
                <a:spcPts val="1200"/>
              </a:spcAft>
            </a:pPr>
            <a:r>
              <a:rPr lang="en-US" altLang="zh-CN" dirty="0"/>
              <a:t>Conditional Random Fields (CRF)</a:t>
            </a:r>
          </a:p>
          <a:p>
            <a:pPr lvl="1">
              <a:spcAft>
                <a:spcPts val="1200"/>
              </a:spcAft>
            </a:pPr>
            <a:r>
              <a:rPr lang="en-US" altLang="zh-CN" dirty="0"/>
              <a:t>Neural sequence models (RNNs or Transformers)</a:t>
            </a:r>
          </a:p>
          <a:p>
            <a:pPr lvl="1">
              <a:spcAft>
                <a:spcPts val="1200"/>
              </a:spcAft>
            </a:pPr>
            <a:r>
              <a:rPr lang="en-US" altLang="zh-CN" dirty="0"/>
              <a:t>Large Language Models (like BERT,</a:t>
            </a:r>
            <a:r>
              <a:rPr lang="zh-CN" altLang="en-US" dirty="0"/>
              <a:t> </a:t>
            </a:r>
            <a:r>
              <a:rPr lang="en-US" altLang="zh-CN" dirty="0"/>
              <a:t>ChatGPT)</a:t>
            </a:r>
          </a:p>
          <a:p>
            <a:pPr>
              <a:spcAft>
                <a:spcPts val="1200"/>
              </a:spcAft>
            </a:pPr>
            <a:r>
              <a:rPr lang="en-US" altLang="zh-CN" dirty="0"/>
              <a:t>Usually</a:t>
            </a:r>
            <a:r>
              <a:rPr lang="zh-CN" altLang="en-US" dirty="0"/>
              <a:t> </a:t>
            </a:r>
            <a:r>
              <a:rPr lang="en-US" altLang="zh-CN" dirty="0"/>
              <a:t>required a hand-labeled training set</a:t>
            </a:r>
          </a:p>
          <a:p>
            <a:pPr>
              <a:spcAft>
                <a:spcPts val="1200"/>
              </a:spcAft>
            </a:pPr>
            <a:r>
              <a:rPr lang="en-US" altLang="zh-CN" dirty="0"/>
              <a:t>All make use of information sources we discussed</a:t>
            </a:r>
          </a:p>
          <a:p>
            <a:pPr lvl="1">
              <a:spcAft>
                <a:spcPts val="1200"/>
              </a:spcAft>
            </a:pPr>
            <a:r>
              <a:rPr lang="en-US" altLang="zh-CN" dirty="0"/>
              <a:t>Via human created features: HMMs and CRFs</a:t>
            </a:r>
          </a:p>
          <a:p>
            <a:pPr lvl="1">
              <a:spcAft>
                <a:spcPts val="1200"/>
              </a:spcAft>
            </a:pPr>
            <a:r>
              <a:rPr lang="en-US" altLang="zh-CN" dirty="0"/>
              <a:t>Via representation learning:  Neural LMs</a:t>
            </a:r>
          </a:p>
          <a:p>
            <a:pPr>
              <a:spcAft>
                <a:spcPts val="1200"/>
              </a:spcAft>
            </a:pPr>
            <a:endParaRPr lang="zh-CN" altLang="en-US" dirty="0"/>
          </a:p>
        </p:txBody>
      </p:sp>
      <p:sp>
        <p:nvSpPr>
          <p:cNvPr id="4" name="灯片编号占位符 3">
            <a:extLst>
              <a:ext uri="{FF2B5EF4-FFF2-40B4-BE49-F238E27FC236}">
                <a16:creationId xmlns:a16="http://schemas.microsoft.com/office/drawing/2014/main" id="{9AE1B268-F5F0-4F8D-A712-2429A5D76CE8}"/>
              </a:ext>
            </a:extLst>
          </p:cNvPr>
          <p:cNvSpPr>
            <a:spLocks noGrp="1"/>
          </p:cNvSpPr>
          <p:nvPr>
            <p:ph type="sldNum" sz="quarter" idx="12"/>
          </p:nvPr>
        </p:nvSpPr>
        <p:spPr/>
        <p:txBody>
          <a:bodyPr/>
          <a:lstStyle/>
          <a:p>
            <a:fld id="{F9A19307-16E2-4C58-8A9F-B9D69F9C08DA}" type="slidenum">
              <a:rPr lang="zh-CN" altLang="en-US" smtClean="0"/>
              <a:t>12</a:t>
            </a:fld>
            <a:endParaRPr lang="zh-CN" altLang="en-US"/>
          </a:p>
        </p:txBody>
      </p:sp>
    </p:spTree>
    <p:extLst>
      <p:ext uri="{BB962C8B-B14F-4D97-AF65-F5344CB8AC3E}">
        <p14:creationId xmlns:p14="http://schemas.microsoft.com/office/powerpoint/2010/main" val="96497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4C837B-6968-4997-A798-03F0D304F92F}"/>
              </a:ext>
            </a:extLst>
          </p:cNvPr>
          <p:cNvSpPr>
            <a:spLocks noGrp="1"/>
          </p:cNvSpPr>
          <p:nvPr>
            <p:ph type="title"/>
          </p:nvPr>
        </p:nvSpPr>
        <p:spPr/>
        <p:txBody>
          <a:bodyPr/>
          <a:lstStyle/>
          <a:p>
            <a:r>
              <a:rPr lang="en-US" altLang="zh-CN" dirty="0"/>
              <a:t>POS tagging performance in English</a:t>
            </a:r>
            <a:endParaRPr lang="zh-CN" altLang="en-US" dirty="0"/>
          </a:p>
        </p:txBody>
      </p:sp>
      <p:sp>
        <p:nvSpPr>
          <p:cNvPr id="3" name="内容占位符 2">
            <a:extLst>
              <a:ext uri="{FF2B5EF4-FFF2-40B4-BE49-F238E27FC236}">
                <a16:creationId xmlns:a16="http://schemas.microsoft.com/office/drawing/2014/main" id="{3800E424-3B52-4731-816B-5BE1755448AF}"/>
              </a:ext>
            </a:extLst>
          </p:cNvPr>
          <p:cNvSpPr>
            <a:spLocks noGrp="1"/>
          </p:cNvSpPr>
          <p:nvPr>
            <p:ph idx="1"/>
          </p:nvPr>
        </p:nvSpPr>
        <p:spPr/>
        <p:txBody>
          <a:bodyPr>
            <a:normAutofit/>
          </a:bodyPr>
          <a:lstStyle/>
          <a:p>
            <a:pPr>
              <a:spcAft>
                <a:spcPts val="600"/>
              </a:spcAft>
            </a:pPr>
            <a:r>
              <a:rPr lang="en-US" altLang="zh-CN" dirty="0"/>
              <a:t>How many tags are correct?  (Tag accuracy)</a:t>
            </a:r>
          </a:p>
          <a:p>
            <a:pPr lvl="1">
              <a:spcAft>
                <a:spcPts val="600"/>
              </a:spcAft>
            </a:pPr>
            <a:r>
              <a:rPr lang="en-US" altLang="zh-CN" dirty="0"/>
              <a:t>About 97%</a:t>
            </a:r>
          </a:p>
          <a:p>
            <a:pPr lvl="2">
              <a:spcAft>
                <a:spcPts val="600"/>
              </a:spcAft>
            </a:pPr>
            <a:r>
              <a:rPr lang="en-US" altLang="zh-CN" sz="2400" dirty="0"/>
              <a:t>Hasn't changed in the last 10+ years</a:t>
            </a:r>
          </a:p>
          <a:p>
            <a:pPr lvl="2">
              <a:spcAft>
                <a:spcPts val="600"/>
              </a:spcAft>
            </a:pPr>
            <a:r>
              <a:rPr lang="en-US" altLang="zh-CN" sz="2400" dirty="0"/>
              <a:t>HMMs, CRFs, BERT perform similarly .</a:t>
            </a:r>
          </a:p>
          <a:p>
            <a:pPr lvl="2">
              <a:spcAft>
                <a:spcPts val="600"/>
              </a:spcAft>
            </a:pPr>
            <a:r>
              <a:rPr lang="en-US" altLang="zh-CN" sz="2400" dirty="0"/>
              <a:t>Human accuracy about the same</a:t>
            </a:r>
          </a:p>
          <a:p>
            <a:pPr>
              <a:spcAft>
                <a:spcPts val="600"/>
              </a:spcAft>
            </a:pPr>
            <a:r>
              <a:rPr lang="en-US" altLang="zh-CN" dirty="0"/>
              <a:t>A</a:t>
            </a:r>
            <a:r>
              <a:rPr lang="zh-CN" altLang="en-US" dirty="0"/>
              <a:t> </a:t>
            </a:r>
            <a:r>
              <a:rPr lang="en-US" altLang="zh-CN" dirty="0"/>
              <a:t>strong baseline is 92%!</a:t>
            </a:r>
          </a:p>
          <a:p>
            <a:pPr lvl="1">
              <a:spcAft>
                <a:spcPts val="600"/>
              </a:spcAft>
            </a:pPr>
            <a:r>
              <a:rPr lang="en-US" altLang="zh-CN" dirty="0"/>
              <a:t>Baseline is performance of stupidest possible method</a:t>
            </a:r>
          </a:p>
          <a:p>
            <a:pPr lvl="2">
              <a:spcAft>
                <a:spcPts val="600"/>
              </a:spcAft>
            </a:pPr>
            <a:r>
              <a:rPr lang="en-US" altLang="zh-CN" sz="2400" dirty="0"/>
              <a:t>"Most frequent class baseline" is an important baseline for many tasks</a:t>
            </a:r>
          </a:p>
          <a:p>
            <a:pPr lvl="3">
              <a:spcAft>
                <a:spcPts val="600"/>
              </a:spcAft>
            </a:pPr>
            <a:r>
              <a:rPr lang="en-US" altLang="zh-CN" sz="2000" dirty="0"/>
              <a:t>Tag every word with its most frequent tag</a:t>
            </a:r>
          </a:p>
          <a:p>
            <a:pPr lvl="3">
              <a:spcAft>
                <a:spcPts val="600"/>
              </a:spcAft>
            </a:pPr>
            <a:r>
              <a:rPr lang="en-US" altLang="zh-CN" sz="2000" dirty="0"/>
              <a:t>(and tag unknown words as nouns)</a:t>
            </a:r>
          </a:p>
        </p:txBody>
      </p:sp>
      <p:sp>
        <p:nvSpPr>
          <p:cNvPr id="4" name="灯片编号占位符 3">
            <a:extLst>
              <a:ext uri="{FF2B5EF4-FFF2-40B4-BE49-F238E27FC236}">
                <a16:creationId xmlns:a16="http://schemas.microsoft.com/office/drawing/2014/main" id="{1B176DEC-7C98-4451-8D13-7215E6335985}"/>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Tree>
    <p:extLst>
      <p:ext uri="{BB962C8B-B14F-4D97-AF65-F5344CB8AC3E}">
        <p14:creationId xmlns:p14="http://schemas.microsoft.com/office/powerpoint/2010/main" val="3673640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53E0-8E82-5745-8A8C-AD3DB6D801B0}"/>
              </a:ext>
            </a:extLst>
          </p:cNvPr>
          <p:cNvSpPr>
            <a:spLocks noGrp="1"/>
          </p:cNvSpPr>
          <p:nvPr>
            <p:ph type="title"/>
          </p:nvPr>
        </p:nvSpPr>
        <p:spPr/>
        <p:txBody>
          <a:bodyPr/>
          <a:lstStyle/>
          <a:p>
            <a:r>
              <a:rPr lang="en-US" altLang="zh-CN" dirty="0"/>
              <a:t>Showcase</a:t>
            </a:r>
            <a:r>
              <a:rPr lang="zh-CN" altLang="en-US" dirty="0"/>
              <a:t> </a:t>
            </a:r>
            <a:r>
              <a:rPr lang="en-US" altLang="zh-CN" dirty="0"/>
              <a:t>of</a:t>
            </a:r>
            <a:r>
              <a:rPr lang="zh-CN" altLang="en-US" dirty="0"/>
              <a:t> </a:t>
            </a:r>
            <a:r>
              <a:rPr lang="en-US" altLang="zh-CN" dirty="0"/>
              <a:t>GPT-4</a:t>
            </a:r>
            <a:endParaRPr lang="en-CN" dirty="0"/>
          </a:p>
        </p:txBody>
      </p:sp>
      <p:sp>
        <p:nvSpPr>
          <p:cNvPr id="3" name="Content Placeholder 2">
            <a:extLst>
              <a:ext uri="{FF2B5EF4-FFF2-40B4-BE49-F238E27FC236}">
                <a16:creationId xmlns:a16="http://schemas.microsoft.com/office/drawing/2014/main" id="{E0CFBF66-4F53-7049-B158-B1ABA3DE457A}"/>
              </a:ext>
            </a:extLst>
          </p:cNvPr>
          <p:cNvSpPr>
            <a:spLocks noGrp="1"/>
          </p:cNvSpPr>
          <p:nvPr>
            <p:ph idx="1"/>
          </p:nvPr>
        </p:nvSpPr>
        <p:spPr>
          <a:xfrm>
            <a:off x="517525" y="1108434"/>
            <a:ext cx="11064875" cy="1559816"/>
          </a:xfrm>
        </p:spPr>
        <p:txBody>
          <a:bodyPr lIns="90000">
            <a:noAutofit/>
          </a:bodyPr>
          <a:lstStyle/>
          <a:p>
            <a:pPr>
              <a:spcBef>
                <a:spcPts val="400"/>
              </a:spcBef>
              <a:spcAft>
                <a:spcPts val="600"/>
              </a:spcAft>
            </a:pPr>
            <a:r>
              <a:rPr lang="en-US" altLang="zh-CN" sz="2400" b="1" dirty="0"/>
              <a:t>Example</a:t>
            </a:r>
            <a:r>
              <a:rPr lang="en-US" altLang="zh-CN" sz="2400" dirty="0"/>
              <a:t>:</a:t>
            </a:r>
            <a:r>
              <a:rPr lang="zh-CN" altLang="en-US" sz="2400" dirty="0"/>
              <a:t> </a:t>
            </a:r>
            <a:r>
              <a:rPr lang="en-US" sz="2400" dirty="0">
                <a:solidFill>
                  <a:schemeClr val="accent1"/>
                </a:solidFill>
              </a:rPr>
              <a:t>My aunt’s can opener can open a drum </a:t>
            </a:r>
          </a:p>
          <a:p>
            <a:pPr>
              <a:spcBef>
                <a:spcPts val="400"/>
              </a:spcBef>
              <a:spcAft>
                <a:spcPts val="600"/>
              </a:spcAft>
            </a:pPr>
            <a:r>
              <a:rPr lang="en-US" altLang="zh-CN" sz="2400" b="1" dirty="0"/>
              <a:t>Ground</a:t>
            </a:r>
            <a:r>
              <a:rPr lang="zh-CN" altLang="en-US" sz="2400" b="1" dirty="0"/>
              <a:t> </a:t>
            </a:r>
            <a:r>
              <a:rPr lang="en-US" altLang="zh-CN" sz="2400" b="1" dirty="0"/>
              <a:t>Truth</a:t>
            </a:r>
            <a:r>
              <a:rPr lang="en-US" sz="2400" dirty="0"/>
              <a:t>: </a:t>
            </a:r>
          </a:p>
          <a:p>
            <a:pPr marL="0" indent="0" algn="ctr">
              <a:spcBef>
                <a:spcPts val="400"/>
              </a:spcBef>
              <a:spcAft>
                <a:spcPts val="600"/>
              </a:spcAft>
              <a:buNone/>
            </a:pPr>
            <a:r>
              <a:rPr lang="en-US" sz="2400" dirty="0"/>
              <a:t>My/PRP$ aunt/NN ’s/POS can/NN opener/NN can/MD open/VB a/DT drum/NN</a:t>
            </a:r>
            <a:endParaRPr lang="en-CN" sz="2400" dirty="0"/>
          </a:p>
        </p:txBody>
      </p:sp>
      <p:sp>
        <p:nvSpPr>
          <p:cNvPr id="4" name="Slide Number Placeholder 3">
            <a:extLst>
              <a:ext uri="{FF2B5EF4-FFF2-40B4-BE49-F238E27FC236}">
                <a16:creationId xmlns:a16="http://schemas.microsoft.com/office/drawing/2014/main" id="{CEE341DA-984E-074D-B5B7-5341382E9143}"/>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8" name="Picture 7">
            <a:extLst>
              <a:ext uri="{FF2B5EF4-FFF2-40B4-BE49-F238E27FC236}">
                <a16:creationId xmlns:a16="http://schemas.microsoft.com/office/drawing/2014/main" id="{18AFE894-DB0E-944D-89B5-87372F0E9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462" y="2575486"/>
            <a:ext cx="8978900" cy="4203700"/>
          </a:xfrm>
          <a:prstGeom prst="rect">
            <a:avLst/>
          </a:prstGeom>
        </p:spPr>
      </p:pic>
      <p:sp>
        <p:nvSpPr>
          <p:cNvPr id="9" name="Rectangle 8">
            <a:extLst>
              <a:ext uri="{FF2B5EF4-FFF2-40B4-BE49-F238E27FC236}">
                <a16:creationId xmlns:a16="http://schemas.microsoft.com/office/drawing/2014/main" id="{79446DF4-6C83-ED42-BD97-65EBBE33C72E}"/>
              </a:ext>
            </a:extLst>
          </p:cNvPr>
          <p:cNvSpPr/>
          <p:nvPr/>
        </p:nvSpPr>
        <p:spPr>
          <a:xfrm>
            <a:off x="2593298" y="4556932"/>
            <a:ext cx="1858781" cy="367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47966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514F-8B91-6F48-98C8-1888D6984C93}"/>
              </a:ext>
            </a:extLst>
          </p:cNvPr>
          <p:cNvSpPr>
            <a:spLocks noGrp="1"/>
          </p:cNvSpPr>
          <p:nvPr>
            <p:ph type="title"/>
          </p:nvPr>
        </p:nvSpPr>
        <p:spPr/>
        <p:txBody>
          <a:bodyPr/>
          <a:lstStyle/>
          <a:p>
            <a:r>
              <a:rPr lang="en-US" altLang="zh-CN" dirty="0"/>
              <a:t>Showcase</a:t>
            </a:r>
            <a:r>
              <a:rPr lang="zh-CN" altLang="en-US" dirty="0"/>
              <a:t> </a:t>
            </a:r>
            <a:r>
              <a:rPr lang="en-US" altLang="zh-CN" dirty="0"/>
              <a:t>of</a:t>
            </a:r>
            <a:r>
              <a:rPr lang="zh-CN" altLang="en-US" dirty="0"/>
              <a:t> </a:t>
            </a:r>
            <a:r>
              <a:rPr lang="en-US" altLang="zh-CN" dirty="0"/>
              <a:t>GPT-4</a:t>
            </a:r>
            <a:endParaRPr lang="en-CN" dirty="0"/>
          </a:p>
        </p:txBody>
      </p:sp>
      <p:sp>
        <p:nvSpPr>
          <p:cNvPr id="4" name="Slide Number Placeholder 3">
            <a:extLst>
              <a:ext uri="{FF2B5EF4-FFF2-40B4-BE49-F238E27FC236}">
                <a16:creationId xmlns:a16="http://schemas.microsoft.com/office/drawing/2014/main" id="{74D247BE-2ED1-C441-B5C7-18ACB87417AB}"/>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6" name="Picture 5">
            <a:extLst>
              <a:ext uri="{FF2B5EF4-FFF2-40B4-BE49-F238E27FC236}">
                <a16:creationId xmlns:a16="http://schemas.microsoft.com/office/drawing/2014/main" id="{F1B8C5F5-7419-904B-A2EC-38D1AB96B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48" y="1049748"/>
            <a:ext cx="9372600" cy="5245100"/>
          </a:xfrm>
          <a:prstGeom prst="rect">
            <a:avLst/>
          </a:prstGeom>
        </p:spPr>
      </p:pic>
      <p:sp>
        <p:nvSpPr>
          <p:cNvPr id="7" name="Rectangle 6">
            <a:extLst>
              <a:ext uri="{FF2B5EF4-FFF2-40B4-BE49-F238E27FC236}">
                <a16:creationId xmlns:a16="http://schemas.microsoft.com/office/drawing/2014/main" id="{39944977-56A2-0F41-8C01-DA55F0597BBB}"/>
              </a:ext>
            </a:extLst>
          </p:cNvPr>
          <p:cNvSpPr/>
          <p:nvPr/>
        </p:nvSpPr>
        <p:spPr>
          <a:xfrm>
            <a:off x="2534932" y="4014287"/>
            <a:ext cx="1858781" cy="3675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5A6CA8A8-01A8-1E4E-814C-3826843C10DF}"/>
              </a:ext>
            </a:extLst>
          </p:cNvPr>
          <p:cNvSpPr/>
          <p:nvPr/>
        </p:nvSpPr>
        <p:spPr>
          <a:xfrm>
            <a:off x="1867711" y="1127568"/>
            <a:ext cx="4228289" cy="5747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489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16</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Part of Speech (POS) Tagging</a:t>
            </a:r>
          </a:p>
          <a:p>
            <a:r>
              <a:rPr lang="en-US" altLang="zh-CN" b="1" dirty="0"/>
              <a:t>Named</a:t>
            </a:r>
            <a:r>
              <a:rPr lang="zh-CN" altLang="en-US" b="1" dirty="0"/>
              <a:t> </a:t>
            </a:r>
            <a:r>
              <a:rPr lang="en-US" altLang="zh-CN" b="1" dirty="0"/>
              <a:t>Entity</a:t>
            </a:r>
            <a:r>
              <a:rPr lang="zh-CN" altLang="en-US" b="1" dirty="0"/>
              <a:t> </a:t>
            </a:r>
            <a:r>
              <a:rPr lang="en-US" altLang="zh-CN" b="1" dirty="0"/>
              <a:t>Recognition</a:t>
            </a:r>
            <a:r>
              <a:rPr lang="zh-CN" altLang="en-US" b="1" dirty="0"/>
              <a:t> </a:t>
            </a:r>
            <a:r>
              <a:rPr lang="en-US" altLang="zh-CN" b="1" dirty="0"/>
              <a:t>(NER)</a:t>
            </a:r>
          </a:p>
          <a:p>
            <a:endParaRPr lang="en-US" altLang="zh-CN" b="1" dirty="0"/>
          </a:p>
        </p:txBody>
      </p:sp>
    </p:spTree>
    <p:extLst>
      <p:ext uri="{BB962C8B-B14F-4D97-AF65-F5344CB8AC3E}">
        <p14:creationId xmlns:p14="http://schemas.microsoft.com/office/powerpoint/2010/main" val="401728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0A0CD-ED37-4ACC-8922-DAEF0C0AAFE6}"/>
              </a:ext>
            </a:extLst>
          </p:cNvPr>
          <p:cNvSpPr>
            <a:spLocks noGrp="1"/>
          </p:cNvSpPr>
          <p:nvPr>
            <p:ph type="title"/>
          </p:nvPr>
        </p:nvSpPr>
        <p:spPr/>
        <p:txBody>
          <a:bodyPr/>
          <a:lstStyle/>
          <a:p>
            <a:r>
              <a:rPr lang="en-US" altLang="zh-CN" dirty="0"/>
              <a:t>Named Entities</a:t>
            </a:r>
            <a:endParaRPr lang="zh-CN" altLang="en-US" dirty="0"/>
          </a:p>
        </p:txBody>
      </p:sp>
      <p:sp>
        <p:nvSpPr>
          <p:cNvPr id="3" name="内容占位符 2">
            <a:extLst>
              <a:ext uri="{FF2B5EF4-FFF2-40B4-BE49-F238E27FC236}">
                <a16:creationId xmlns:a16="http://schemas.microsoft.com/office/drawing/2014/main" id="{6EF0DD4F-DF8D-433B-861D-B17185D58227}"/>
              </a:ext>
            </a:extLst>
          </p:cNvPr>
          <p:cNvSpPr>
            <a:spLocks noGrp="1"/>
          </p:cNvSpPr>
          <p:nvPr>
            <p:ph idx="1"/>
          </p:nvPr>
        </p:nvSpPr>
        <p:spPr/>
        <p:txBody>
          <a:bodyPr/>
          <a:lstStyle/>
          <a:p>
            <a:pPr>
              <a:spcAft>
                <a:spcPts val="1200"/>
              </a:spcAft>
            </a:pPr>
            <a:r>
              <a:rPr lang="en-US" altLang="zh-CN" b="1" dirty="0">
                <a:solidFill>
                  <a:srgbClr val="00B050"/>
                </a:solidFill>
              </a:rPr>
              <a:t>Named entity</a:t>
            </a:r>
            <a:r>
              <a:rPr lang="en-US" altLang="zh-CN" dirty="0"/>
              <a:t>, in its core usage, means anything that can be referred to with a proper name. Most common 4 tags:</a:t>
            </a:r>
          </a:p>
          <a:p>
            <a:pPr lvl="1">
              <a:spcAft>
                <a:spcPts val="1200"/>
              </a:spcAft>
            </a:pPr>
            <a:r>
              <a:rPr lang="en-US" altLang="zh-CN" dirty="0"/>
              <a:t>PER (Person): “</a:t>
            </a:r>
            <a:r>
              <a:rPr lang="en-US" altLang="zh-CN" dirty="0">
                <a:solidFill>
                  <a:srgbClr val="00B0F0"/>
                </a:solidFill>
              </a:rPr>
              <a:t>Marie Curie</a:t>
            </a:r>
            <a:r>
              <a:rPr lang="en-US" altLang="zh-CN" dirty="0"/>
              <a:t>”</a:t>
            </a:r>
          </a:p>
          <a:p>
            <a:pPr lvl="1">
              <a:spcAft>
                <a:spcPts val="1200"/>
              </a:spcAft>
            </a:pPr>
            <a:r>
              <a:rPr lang="en-US" altLang="zh-CN" dirty="0"/>
              <a:t>LOC (Location): “</a:t>
            </a:r>
            <a:r>
              <a:rPr lang="en-US" altLang="zh-CN" dirty="0">
                <a:solidFill>
                  <a:srgbClr val="00B0F0"/>
                </a:solidFill>
              </a:rPr>
              <a:t>New York City</a:t>
            </a:r>
            <a:r>
              <a:rPr lang="en-US" altLang="zh-CN" dirty="0"/>
              <a:t>” </a:t>
            </a:r>
          </a:p>
          <a:p>
            <a:pPr lvl="1">
              <a:spcAft>
                <a:spcPts val="1200"/>
              </a:spcAft>
            </a:pPr>
            <a:r>
              <a:rPr lang="en-US" altLang="zh-CN" dirty="0"/>
              <a:t>ORG (Organization): “</a:t>
            </a:r>
            <a:r>
              <a:rPr lang="en-US" altLang="zh-CN" dirty="0">
                <a:solidFill>
                  <a:srgbClr val="00B0F0"/>
                </a:solidFill>
              </a:rPr>
              <a:t>Stanford University</a:t>
            </a:r>
            <a:r>
              <a:rPr lang="en-US" altLang="zh-CN" dirty="0"/>
              <a:t>”</a:t>
            </a:r>
          </a:p>
          <a:p>
            <a:pPr lvl="1">
              <a:spcAft>
                <a:spcPts val="1200"/>
              </a:spcAft>
            </a:pPr>
            <a:r>
              <a:rPr lang="en-US" altLang="zh-CN" dirty="0"/>
              <a:t>GPE (Geo-Political Entity): "</a:t>
            </a:r>
            <a:r>
              <a:rPr lang="en-US" altLang="zh-CN" dirty="0">
                <a:solidFill>
                  <a:srgbClr val="00B0F0"/>
                </a:solidFill>
              </a:rPr>
              <a:t>Boulder, Colorado</a:t>
            </a:r>
            <a:r>
              <a:rPr lang="en-US" altLang="zh-CN" dirty="0"/>
              <a:t>"</a:t>
            </a:r>
          </a:p>
          <a:p>
            <a:pPr>
              <a:spcAft>
                <a:spcPts val="1200"/>
              </a:spcAft>
            </a:pPr>
            <a:r>
              <a:rPr lang="en-US" altLang="zh-CN" dirty="0"/>
              <a:t>Often multi-word phrases</a:t>
            </a:r>
          </a:p>
          <a:p>
            <a:pPr>
              <a:spcAft>
                <a:spcPts val="1200"/>
              </a:spcAft>
            </a:pPr>
            <a:r>
              <a:rPr lang="en-US" altLang="zh-CN" dirty="0"/>
              <a:t>Can</a:t>
            </a:r>
            <a:r>
              <a:rPr lang="zh-CN" altLang="en-US" dirty="0"/>
              <a:t> </a:t>
            </a:r>
            <a:r>
              <a:rPr lang="en-US" altLang="zh-CN" dirty="0"/>
              <a:t>be</a:t>
            </a:r>
            <a:r>
              <a:rPr lang="zh-CN" altLang="en-US" dirty="0"/>
              <a:t> </a:t>
            </a:r>
            <a:r>
              <a:rPr lang="en-US" altLang="zh-CN" dirty="0"/>
              <a:t>extended to things that aren't entities:</a:t>
            </a:r>
          </a:p>
          <a:p>
            <a:pPr lvl="1">
              <a:spcAft>
                <a:spcPts val="1200"/>
              </a:spcAft>
            </a:pPr>
            <a:r>
              <a:rPr lang="en-US" altLang="zh-CN" dirty="0"/>
              <a:t>Dates, times, prices</a:t>
            </a:r>
          </a:p>
        </p:txBody>
      </p:sp>
      <p:sp>
        <p:nvSpPr>
          <p:cNvPr id="4" name="灯片编号占位符 3">
            <a:extLst>
              <a:ext uri="{FF2B5EF4-FFF2-40B4-BE49-F238E27FC236}">
                <a16:creationId xmlns:a16="http://schemas.microsoft.com/office/drawing/2014/main" id="{CB129D2F-0E52-4EB2-8894-41BE918B8DBC}"/>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134211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BE5A4B-4156-4620-9F58-2D0938D7C626}"/>
              </a:ext>
            </a:extLst>
          </p:cNvPr>
          <p:cNvSpPr>
            <a:spLocks noGrp="1"/>
          </p:cNvSpPr>
          <p:nvPr>
            <p:ph type="title"/>
          </p:nvPr>
        </p:nvSpPr>
        <p:spPr/>
        <p:txBody>
          <a:bodyPr/>
          <a:lstStyle/>
          <a:p>
            <a:r>
              <a:rPr lang="en-US" altLang="zh-CN" dirty="0"/>
              <a:t>Named Entity Recognition</a:t>
            </a:r>
            <a:r>
              <a:rPr lang="zh-CN" altLang="en-US" dirty="0"/>
              <a:t> </a:t>
            </a:r>
            <a:r>
              <a:rPr lang="en-US" altLang="zh-CN" dirty="0"/>
              <a:t>(NER)</a:t>
            </a:r>
            <a:endParaRPr lang="zh-CN" altLang="en-US" dirty="0"/>
          </a:p>
        </p:txBody>
      </p:sp>
      <p:sp>
        <p:nvSpPr>
          <p:cNvPr id="3" name="内容占位符 2">
            <a:extLst>
              <a:ext uri="{FF2B5EF4-FFF2-40B4-BE49-F238E27FC236}">
                <a16:creationId xmlns:a16="http://schemas.microsoft.com/office/drawing/2014/main" id="{861DA515-E803-414B-BA04-881C52A0C7FB}"/>
              </a:ext>
            </a:extLst>
          </p:cNvPr>
          <p:cNvSpPr>
            <a:spLocks noGrp="1"/>
          </p:cNvSpPr>
          <p:nvPr>
            <p:ph idx="1"/>
          </p:nvPr>
        </p:nvSpPr>
        <p:spPr>
          <a:xfrm>
            <a:off x="517525" y="1108433"/>
            <a:ext cx="11278235" cy="5508233"/>
          </a:xfrm>
        </p:spPr>
        <p:txBody>
          <a:bodyPr>
            <a:noAutofit/>
          </a:bodyPr>
          <a:lstStyle/>
          <a:p>
            <a:pPr>
              <a:spcBef>
                <a:spcPts val="0"/>
              </a:spcBef>
              <a:spcAft>
                <a:spcPts val="600"/>
              </a:spcAft>
            </a:pPr>
            <a:r>
              <a:rPr lang="en-US" altLang="zh-CN" dirty="0"/>
              <a:t>Given the input source:</a:t>
            </a:r>
          </a:p>
          <a:p>
            <a:pPr marL="0" indent="0">
              <a:buNone/>
            </a:pPr>
            <a:r>
              <a:rPr lang="en-US" altLang="zh-CN" sz="2000" dirty="0">
                <a:cs typeface="Arial" panose="020B0604020202020204" pitchFamily="34" charset="0"/>
              </a:rPr>
              <a:t>Citing high fuel prices, United Airlines said Friday it has increased fares by $6 per round trip on flights to some cities also served by lower-cost carriers. American Airlines, a unit of AMR Corp., immediately matched the move, spokesman Tim Wagner said. United, a unit of UAL Corp., said the increase took effect Thursday and applies to most routes where it competes against discount carriers, such as Chicago to Dallas and Denver to San Francisco.</a:t>
            </a:r>
            <a:endParaRPr lang="en-US" altLang="zh-CN" sz="2000" dirty="0"/>
          </a:p>
          <a:p>
            <a:pPr>
              <a:spcBef>
                <a:spcPts val="0"/>
              </a:spcBef>
              <a:spcAft>
                <a:spcPts val="0"/>
              </a:spcAft>
            </a:pPr>
            <a:r>
              <a:rPr lang="en-US" altLang="zh-CN" dirty="0"/>
              <a:t>Example of NER output:</a:t>
            </a:r>
          </a:p>
          <a:p>
            <a:pPr marL="0" indent="0">
              <a:buNone/>
            </a:pPr>
            <a:r>
              <a:rPr lang="en-US" altLang="zh-CN" sz="2000" dirty="0">
                <a:latin typeface="Arial" panose="020B0604020202020204" pitchFamily="34" charset="0"/>
                <a:cs typeface="Arial" panose="020B0604020202020204" pitchFamily="34" charset="0"/>
              </a:rPr>
              <a:t>Citing high fuel prices, [</a:t>
            </a:r>
            <a:r>
              <a:rPr lang="en-US" altLang="zh-CN" sz="2000" b="1" baseline="-25000" dirty="0">
                <a:solidFill>
                  <a:srgbClr val="00B0F0"/>
                </a:solidFill>
                <a:latin typeface="Arial" panose="020B0604020202020204" pitchFamily="34" charset="0"/>
                <a:cs typeface="Arial" panose="020B0604020202020204" pitchFamily="34" charset="0"/>
              </a:rPr>
              <a:t>ORG </a:t>
            </a:r>
            <a:r>
              <a:rPr lang="en-US" altLang="zh-CN" sz="2000" b="1" dirty="0">
                <a:solidFill>
                  <a:srgbClr val="00B0F0"/>
                </a:solidFill>
                <a:latin typeface="Arial" panose="020B0604020202020204" pitchFamily="34" charset="0"/>
                <a:cs typeface="Arial" panose="020B0604020202020204" pitchFamily="34" charset="0"/>
              </a:rPr>
              <a:t>United Airlines</a:t>
            </a:r>
            <a:r>
              <a:rPr lang="en-US" altLang="zh-CN" sz="2000" dirty="0">
                <a:latin typeface="Arial" panose="020B0604020202020204" pitchFamily="34" charset="0"/>
                <a:cs typeface="Arial" panose="020B0604020202020204" pitchFamily="34" charset="0"/>
              </a:rPr>
              <a:t>] said [</a:t>
            </a:r>
            <a:r>
              <a:rPr lang="en-US" altLang="zh-CN" sz="2000" b="1" baseline="-25000" dirty="0">
                <a:solidFill>
                  <a:srgbClr val="00B0F0"/>
                </a:solidFill>
                <a:latin typeface="Arial" panose="020B0604020202020204" pitchFamily="34" charset="0"/>
                <a:cs typeface="Arial" panose="020B0604020202020204" pitchFamily="34" charset="0"/>
              </a:rPr>
              <a:t>TIME</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Friday</a:t>
            </a:r>
            <a:r>
              <a:rPr lang="en-US" altLang="zh-CN" sz="2000" dirty="0">
                <a:latin typeface="Arial" panose="020B0604020202020204" pitchFamily="34" charset="0"/>
                <a:cs typeface="Arial" panose="020B0604020202020204" pitchFamily="34" charset="0"/>
              </a:rPr>
              <a:t>] it has increased fares by [</a:t>
            </a:r>
            <a:r>
              <a:rPr lang="en-US" altLang="zh-CN" sz="2000" b="1" baseline="-25000" dirty="0">
                <a:solidFill>
                  <a:srgbClr val="00B0F0"/>
                </a:solidFill>
                <a:latin typeface="Arial" panose="020B0604020202020204" pitchFamily="34" charset="0"/>
                <a:cs typeface="Arial" panose="020B0604020202020204" pitchFamily="34" charset="0"/>
              </a:rPr>
              <a:t>MONEY </a:t>
            </a:r>
            <a:r>
              <a:rPr lang="en-US" altLang="zh-CN" sz="2000" b="1" dirty="0">
                <a:solidFill>
                  <a:srgbClr val="00B0F0"/>
                </a:solidFill>
                <a:latin typeface="Arial" panose="020B0604020202020204" pitchFamily="34" charset="0"/>
                <a:cs typeface="Arial" panose="020B0604020202020204" pitchFamily="34" charset="0"/>
              </a:rPr>
              <a:t>$6</a:t>
            </a:r>
            <a:r>
              <a:rPr lang="en-US" altLang="zh-CN" sz="2000" dirty="0">
                <a:latin typeface="Arial" panose="020B0604020202020204" pitchFamily="34" charset="0"/>
                <a:cs typeface="Arial" panose="020B0604020202020204" pitchFamily="34" charset="0"/>
              </a:rPr>
              <a:t>] per round trip on flights to some cities also served by lower-cost carriers.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American Airlines</a:t>
            </a:r>
            <a:r>
              <a:rPr lang="en-US" altLang="zh-CN" sz="2000" dirty="0">
                <a:latin typeface="Arial" panose="020B0604020202020204" pitchFamily="34" charset="0"/>
                <a:cs typeface="Arial" panose="020B0604020202020204" pitchFamily="34" charset="0"/>
              </a:rPr>
              <a:t>], a unit of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AMR Corp.</a:t>
            </a:r>
            <a:r>
              <a:rPr lang="en-US" altLang="zh-CN" sz="2000" dirty="0">
                <a:latin typeface="Arial" panose="020B0604020202020204" pitchFamily="34" charset="0"/>
                <a:cs typeface="Arial" panose="020B0604020202020204" pitchFamily="34" charset="0"/>
              </a:rPr>
              <a:t>], immediately matched the move, spokesman [</a:t>
            </a:r>
            <a:r>
              <a:rPr lang="en-US" altLang="zh-CN" sz="2000" b="1" baseline="-25000" dirty="0">
                <a:solidFill>
                  <a:srgbClr val="00B0F0"/>
                </a:solidFill>
                <a:latin typeface="Arial" panose="020B0604020202020204" pitchFamily="34" charset="0"/>
                <a:cs typeface="Arial" panose="020B0604020202020204" pitchFamily="34" charset="0"/>
              </a:rPr>
              <a:t>PER</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Tim Wagner</a:t>
            </a:r>
            <a:r>
              <a:rPr lang="en-US" altLang="zh-CN" sz="2000" dirty="0">
                <a:latin typeface="Arial" panose="020B0604020202020204" pitchFamily="34" charset="0"/>
                <a:cs typeface="Arial" panose="020B0604020202020204" pitchFamily="34" charset="0"/>
              </a:rPr>
              <a:t>] said.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United</a:t>
            </a:r>
            <a:r>
              <a:rPr lang="en-US" altLang="zh-CN" sz="2000" dirty="0">
                <a:latin typeface="Arial" panose="020B0604020202020204" pitchFamily="34" charset="0"/>
                <a:cs typeface="Arial" panose="020B0604020202020204" pitchFamily="34" charset="0"/>
              </a:rPr>
              <a:t>], a unit of [</a:t>
            </a:r>
            <a:r>
              <a:rPr lang="en-US" altLang="zh-CN" sz="2000" b="1" baseline="-25000" dirty="0">
                <a:solidFill>
                  <a:srgbClr val="00B0F0"/>
                </a:solidFill>
                <a:latin typeface="Arial" panose="020B0604020202020204" pitchFamily="34" charset="0"/>
                <a:cs typeface="Arial" panose="020B0604020202020204" pitchFamily="34" charset="0"/>
              </a:rPr>
              <a:t>ORG</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UAL Corp.</a:t>
            </a:r>
            <a:r>
              <a:rPr lang="en-US" altLang="zh-CN" sz="2000" dirty="0">
                <a:latin typeface="Arial" panose="020B0604020202020204" pitchFamily="34" charset="0"/>
                <a:cs typeface="Arial" panose="020B0604020202020204" pitchFamily="34" charset="0"/>
              </a:rPr>
              <a:t>], said the increase took effect [</a:t>
            </a:r>
            <a:r>
              <a:rPr lang="en-US" altLang="zh-CN" sz="2000" b="1" baseline="-25000" dirty="0">
                <a:solidFill>
                  <a:srgbClr val="00B0F0"/>
                </a:solidFill>
                <a:latin typeface="Arial" panose="020B0604020202020204" pitchFamily="34" charset="0"/>
                <a:cs typeface="Arial" panose="020B0604020202020204" pitchFamily="34" charset="0"/>
              </a:rPr>
              <a:t>TIME</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Thursday</a:t>
            </a:r>
            <a:r>
              <a:rPr lang="en-US" altLang="zh-CN" sz="2000" dirty="0">
                <a:latin typeface="Arial" panose="020B0604020202020204" pitchFamily="34" charset="0"/>
                <a:cs typeface="Arial" panose="020B0604020202020204" pitchFamily="34" charset="0"/>
              </a:rPr>
              <a:t>] and applies to most routes where it competes against discount carriers, such as[</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Chicago</a:t>
            </a:r>
            <a:r>
              <a:rPr lang="en-US" altLang="zh-CN" sz="2000" dirty="0">
                <a:latin typeface="Arial" panose="020B0604020202020204" pitchFamily="34" charset="0"/>
                <a:cs typeface="Arial" panose="020B0604020202020204" pitchFamily="34" charset="0"/>
              </a:rPr>
              <a:t>] to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Dallas</a:t>
            </a:r>
            <a:r>
              <a:rPr lang="en-US" altLang="zh-CN" sz="2000" dirty="0">
                <a:latin typeface="Arial" panose="020B0604020202020204" pitchFamily="34" charset="0"/>
                <a:cs typeface="Arial" panose="020B0604020202020204" pitchFamily="34" charset="0"/>
              </a:rPr>
              <a:t>] and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Denver</a:t>
            </a:r>
            <a:r>
              <a:rPr lang="en-US" altLang="zh-CN" sz="2000" dirty="0">
                <a:latin typeface="Arial" panose="020B0604020202020204" pitchFamily="34" charset="0"/>
                <a:cs typeface="Arial" panose="020B0604020202020204" pitchFamily="34" charset="0"/>
              </a:rPr>
              <a:t>] to [</a:t>
            </a:r>
            <a:r>
              <a:rPr lang="en-US" altLang="zh-CN" sz="2000" b="1" baseline="-25000" dirty="0">
                <a:solidFill>
                  <a:srgbClr val="00B0F0"/>
                </a:solidFill>
                <a:latin typeface="Arial" panose="020B0604020202020204" pitchFamily="34" charset="0"/>
                <a:cs typeface="Arial" panose="020B0604020202020204" pitchFamily="34" charset="0"/>
              </a:rPr>
              <a:t>LOC</a:t>
            </a:r>
            <a:r>
              <a:rPr lang="en-US" altLang="zh-CN" sz="2000" dirty="0">
                <a:latin typeface="Arial" panose="020B0604020202020204" pitchFamily="34" charset="0"/>
                <a:cs typeface="Arial" panose="020B0604020202020204" pitchFamily="34" charset="0"/>
              </a:rPr>
              <a:t> </a:t>
            </a:r>
            <a:r>
              <a:rPr lang="en-US" altLang="zh-CN" sz="2000" b="1" dirty="0">
                <a:solidFill>
                  <a:srgbClr val="00B0F0"/>
                </a:solidFill>
                <a:latin typeface="Arial" panose="020B0604020202020204" pitchFamily="34" charset="0"/>
                <a:cs typeface="Arial" panose="020B0604020202020204" pitchFamily="34" charset="0"/>
              </a:rPr>
              <a:t>San Francisco</a:t>
            </a:r>
            <a:r>
              <a:rPr lang="en-US" altLang="zh-CN" sz="2000" dirty="0">
                <a:latin typeface="Arial" panose="020B0604020202020204" pitchFamily="34" charset="0"/>
                <a:cs typeface="Arial" panose="020B0604020202020204" pitchFamily="34" charset="0"/>
              </a:rPr>
              <a:t>].</a:t>
            </a:r>
            <a:endParaRPr lang="zh-CN" altLang="en-US" sz="2000" dirty="0"/>
          </a:p>
          <a:p>
            <a:endParaRPr lang="zh-CN" altLang="en-US" dirty="0"/>
          </a:p>
        </p:txBody>
      </p:sp>
      <p:sp>
        <p:nvSpPr>
          <p:cNvPr id="4" name="灯片编号占位符 3">
            <a:extLst>
              <a:ext uri="{FF2B5EF4-FFF2-40B4-BE49-F238E27FC236}">
                <a16:creationId xmlns:a16="http://schemas.microsoft.com/office/drawing/2014/main" id="{B2869BEA-FD41-4EE7-9137-3FEA4789CE73}"/>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Tree>
    <p:extLst>
      <p:ext uri="{BB962C8B-B14F-4D97-AF65-F5344CB8AC3E}">
        <p14:creationId xmlns:p14="http://schemas.microsoft.com/office/powerpoint/2010/main" val="1880112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3939-37E8-824F-BCF3-13FD7529FCAC}"/>
              </a:ext>
            </a:extLst>
          </p:cNvPr>
          <p:cNvSpPr>
            <a:spLocks noGrp="1"/>
          </p:cNvSpPr>
          <p:nvPr>
            <p:ph type="title"/>
          </p:nvPr>
        </p:nvSpPr>
        <p:spPr/>
        <p:txBody>
          <a:bodyPr/>
          <a:lstStyle/>
          <a:p>
            <a:r>
              <a:rPr lang="en-US" altLang="zh-CN" dirty="0"/>
              <a:t>Named Entity Recognition</a:t>
            </a:r>
            <a:r>
              <a:rPr lang="zh-CN" altLang="en-US" dirty="0"/>
              <a:t> </a:t>
            </a:r>
            <a:r>
              <a:rPr lang="en-US" altLang="zh-CN" dirty="0"/>
              <a:t>(NER)</a:t>
            </a:r>
            <a:endParaRPr lang="en-CN" dirty="0"/>
          </a:p>
        </p:txBody>
      </p:sp>
      <p:sp>
        <p:nvSpPr>
          <p:cNvPr id="4" name="Slide Number Placeholder 3">
            <a:extLst>
              <a:ext uri="{FF2B5EF4-FFF2-40B4-BE49-F238E27FC236}">
                <a16:creationId xmlns:a16="http://schemas.microsoft.com/office/drawing/2014/main" id="{82C4AD5E-30D4-C742-AFB4-0659609786F3}"/>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pic>
        <p:nvPicPr>
          <p:cNvPr id="6" name="Picture 5">
            <a:extLst>
              <a:ext uri="{FF2B5EF4-FFF2-40B4-BE49-F238E27FC236}">
                <a16:creationId xmlns:a16="http://schemas.microsoft.com/office/drawing/2014/main" id="{6C55E730-C6FC-AB4A-A77F-CCA81FA4CEFD}"/>
              </a:ext>
            </a:extLst>
          </p:cNvPr>
          <p:cNvPicPr>
            <a:picLocks noChangeAspect="1"/>
          </p:cNvPicPr>
          <p:nvPr/>
        </p:nvPicPr>
        <p:blipFill rotWithShape="1">
          <a:blip r:embed="rId2">
            <a:extLst>
              <a:ext uri="{28A0092B-C50C-407E-A947-70E740481C1C}">
                <a14:useLocalDpi xmlns:a14="http://schemas.microsoft.com/office/drawing/2010/main" val="0"/>
              </a:ext>
            </a:extLst>
          </a:blip>
          <a:srcRect l="10826" r="38363"/>
          <a:stretch/>
        </p:blipFill>
        <p:spPr>
          <a:xfrm>
            <a:off x="658813" y="2125478"/>
            <a:ext cx="4859079" cy="2755900"/>
          </a:xfrm>
          <a:prstGeom prst="rect">
            <a:avLst/>
          </a:prstGeom>
        </p:spPr>
      </p:pic>
      <p:pic>
        <p:nvPicPr>
          <p:cNvPr id="8" name="Picture 7">
            <a:extLst>
              <a:ext uri="{FF2B5EF4-FFF2-40B4-BE49-F238E27FC236}">
                <a16:creationId xmlns:a16="http://schemas.microsoft.com/office/drawing/2014/main" id="{93BDDFB5-989B-2E42-8F2A-E72778163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802" y="1392865"/>
            <a:ext cx="6190017" cy="4822831"/>
          </a:xfrm>
          <a:prstGeom prst="rect">
            <a:avLst/>
          </a:prstGeom>
        </p:spPr>
      </p:pic>
    </p:spTree>
    <p:extLst>
      <p:ext uri="{BB962C8B-B14F-4D97-AF65-F5344CB8AC3E}">
        <p14:creationId xmlns:p14="http://schemas.microsoft.com/office/powerpoint/2010/main" val="209000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Part of Speech (POS) Tagging</a:t>
            </a:r>
          </a:p>
          <a:p>
            <a:endParaRPr lang="en-US" altLang="zh-CN" b="1" dirty="0"/>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60935-AC11-4A82-A57D-BBE5038BFC29}"/>
              </a:ext>
            </a:extLst>
          </p:cNvPr>
          <p:cNvSpPr>
            <a:spLocks noGrp="1"/>
          </p:cNvSpPr>
          <p:nvPr>
            <p:ph type="title"/>
          </p:nvPr>
        </p:nvSpPr>
        <p:spPr/>
        <p:txBody>
          <a:bodyPr/>
          <a:lstStyle/>
          <a:p>
            <a:r>
              <a:rPr lang="en-US" altLang="zh-CN" dirty="0"/>
              <a:t>NER tagging is hard</a:t>
            </a:r>
            <a:endParaRPr lang="zh-CN" altLang="en-US" dirty="0"/>
          </a:p>
        </p:txBody>
      </p:sp>
      <p:sp>
        <p:nvSpPr>
          <p:cNvPr id="3" name="内容占位符 2">
            <a:extLst>
              <a:ext uri="{FF2B5EF4-FFF2-40B4-BE49-F238E27FC236}">
                <a16:creationId xmlns:a16="http://schemas.microsoft.com/office/drawing/2014/main" id="{7E6C8702-EA11-4C7B-A9A1-BA30130B62EA}"/>
              </a:ext>
            </a:extLst>
          </p:cNvPr>
          <p:cNvSpPr>
            <a:spLocks noGrp="1"/>
          </p:cNvSpPr>
          <p:nvPr>
            <p:ph idx="1"/>
          </p:nvPr>
        </p:nvSpPr>
        <p:spPr>
          <a:xfrm>
            <a:off x="517525" y="1108433"/>
            <a:ext cx="11350627" cy="3012459"/>
          </a:xfrm>
        </p:spPr>
        <p:txBody>
          <a:bodyPr>
            <a:normAutofit fontScale="92500" lnSpcReduction="10000"/>
          </a:bodyPr>
          <a:lstStyle/>
          <a:p>
            <a:r>
              <a:rPr lang="en-US" altLang="zh-CN" dirty="0"/>
              <a:t>In POS tagging, no </a:t>
            </a:r>
            <a:r>
              <a:rPr lang="en-US" altLang="zh-CN" b="1" dirty="0"/>
              <a:t>segmentation problem</a:t>
            </a:r>
            <a:r>
              <a:rPr lang="en-US" altLang="zh-CN" dirty="0"/>
              <a:t> since each word gets one tag. In NER, we have to find and segment the entities!</a:t>
            </a:r>
          </a:p>
          <a:p>
            <a:r>
              <a:rPr lang="en-US" altLang="zh-CN" dirty="0"/>
              <a:t>Type ambiguity.</a:t>
            </a:r>
            <a:r>
              <a:rPr lang="zh-CN" altLang="en-US" dirty="0"/>
              <a:t> </a:t>
            </a:r>
            <a:r>
              <a:rPr lang="en-US" altLang="zh-CN" dirty="0"/>
              <a:t>Example of cross-type confusion (</a:t>
            </a:r>
            <a:r>
              <a:rPr lang="en-US" altLang="zh-CN" i="1" dirty="0"/>
              <a:t>Washington</a:t>
            </a:r>
            <a:r>
              <a:rPr lang="en-US" altLang="zh-CN" dirty="0"/>
              <a:t>): </a:t>
            </a:r>
            <a:r>
              <a:rPr lang="en-US" altLang="zh-CN" sz="2800" dirty="0">
                <a:solidFill>
                  <a:schemeClr val="accent1"/>
                </a:solidFill>
                <a:latin typeface="Arial" panose="020B0604020202020204" pitchFamily="34" charset="0"/>
                <a:cs typeface="Arial" panose="020B0604020202020204" pitchFamily="34" charset="0"/>
              </a:rPr>
              <a:t>Washington was born into slavery on the farm of James Burroughs. Washington went up 2 games to 1 in the four-game series. Blair arrived in Washington for what may well be his last state visit. In June, Washington passed a primary seatbelt law.</a:t>
            </a:r>
            <a:endParaRPr lang="zh-CN" altLang="en-US" sz="2800" dirty="0">
              <a:solidFill>
                <a:schemeClr val="accent1"/>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6CC8B8E3-4877-4C5E-9038-A2E3F10886AD}"/>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5" name="文本框 4">
            <a:extLst>
              <a:ext uri="{FF2B5EF4-FFF2-40B4-BE49-F238E27FC236}">
                <a16:creationId xmlns:a16="http://schemas.microsoft.com/office/drawing/2014/main" id="{0EDCD641-9657-4473-A838-A44FD86357AB}"/>
              </a:ext>
            </a:extLst>
          </p:cNvPr>
          <p:cNvSpPr txBox="1"/>
          <p:nvPr/>
        </p:nvSpPr>
        <p:spPr>
          <a:xfrm>
            <a:off x="658813" y="4120892"/>
            <a:ext cx="11150600" cy="2554545"/>
          </a:xfrm>
          <a:prstGeom prst="rect">
            <a:avLst/>
          </a:prstGeom>
          <a:noFill/>
        </p:spPr>
        <p:txBody>
          <a:bodyPr wrap="square">
            <a:spAutoFit/>
          </a:bodyPr>
          <a:lstStyle/>
          <a:p>
            <a:r>
              <a:rPr lang="en-US" altLang="zh-CN" sz="32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was born into slavery on the farm of James Burroughs.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went up 2 games to 1 in the four-game series. Blair arrived in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for what may well be his last state visit. In June, [</a:t>
            </a:r>
            <a:r>
              <a:rPr lang="en-US" altLang="zh-CN" sz="2800" b="1" baseline="-25000" dirty="0">
                <a:solidFill>
                  <a:srgbClr val="00B0F0"/>
                </a:solidFill>
                <a:latin typeface="Arial" panose="020B0604020202020204" pitchFamily="34" charset="0"/>
                <a:cs typeface="Arial" panose="020B0604020202020204" pitchFamily="34" charset="0"/>
              </a:rPr>
              <a:t>GPE</a:t>
            </a:r>
            <a:r>
              <a:rPr lang="en-US" altLang="zh-CN" sz="32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Washington</a:t>
            </a:r>
            <a:r>
              <a:rPr lang="en-US" altLang="zh-CN" sz="3200" dirty="0">
                <a:latin typeface="Arial" panose="020B0604020202020204" pitchFamily="34" charset="0"/>
                <a:cs typeface="Arial" panose="020B0604020202020204" pitchFamily="34" charset="0"/>
              </a:rPr>
              <a:t>] passed a primary seatbelt law.</a:t>
            </a:r>
            <a:endParaRPr lang="zh-CN" alt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7823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F425-2EB3-404D-ABAD-F8BB47822C61}"/>
              </a:ext>
            </a:extLst>
          </p:cNvPr>
          <p:cNvSpPr>
            <a:spLocks noGrp="1"/>
          </p:cNvSpPr>
          <p:nvPr>
            <p:ph type="title"/>
          </p:nvPr>
        </p:nvSpPr>
        <p:spPr/>
        <p:txBody>
          <a:bodyPr/>
          <a:lstStyle/>
          <a:p>
            <a:r>
              <a:rPr lang="en-US" altLang="zh-CN" dirty="0"/>
              <a:t>NER</a:t>
            </a:r>
            <a:r>
              <a:rPr lang="zh-CN" altLang="en-US" dirty="0"/>
              <a:t> </a:t>
            </a:r>
            <a:r>
              <a:rPr lang="en-US" altLang="zh-CN" dirty="0"/>
              <a:t>tagging</a:t>
            </a:r>
            <a:r>
              <a:rPr lang="zh-CN" altLang="en-US" dirty="0"/>
              <a:t> </a:t>
            </a:r>
            <a:r>
              <a:rPr lang="en-US" altLang="zh-CN" dirty="0"/>
              <a:t>using</a:t>
            </a:r>
            <a:r>
              <a:rPr lang="zh-CN" altLang="en-US" dirty="0"/>
              <a:t> </a:t>
            </a:r>
            <a:r>
              <a:rPr lang="en-US" altLang="zh-CN" dirty="0"/>
              <a:t>GPT-3.5</a:t>
            </a:r>
            <a:endParaRPr lang="en-CN" dirty="0"/>
          </a:p>
        </p:txBody>
      </p:sp>
      <p:sp>
        <p:nvSpPr>
          <p:cNvPr id="4" name="Slide Number Placeholder 3">
            <a:extLst>
              <a:ext uri="{FF2B5EF4-FFF2-40B4-BE49-F238E27FC236}">
                <a16:creationId xmlns:a16="http://schemas.microsoft.com/office/drawing/2014/main" id="{A7F2CD81-CD13-634A-AB48-63ABCC7F8BCF}"/>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6" name="Picture 5">
            <a:extLst>
              <a:ext uri="{FF2B5EF4-FFF2-40B4-BE49-F238E27FC236}">
                <a16:creationId xmlns:a16="http://schemas.microsoft.com/office/drawing/2014/main" id="{D660B091-46F8-1D49-914A-D7E9391D2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13" y="1228373"/>
            <a:ext cx="8182988" cy="5264502"/>
          </a:xfrm>
          <a:prstGeom prst="rect">
            <a:avLst/>
          </a:prstGeom>
        </p:spPr>
      </p:pic>
      <p:sp>
        <p:nvSpPr>
          <p:cNvPr id="3" name="TextBox 2">
            <a:extLst>
              <a:ext uri="{FF2B5EF4-FFF2-40B4-BE49-F238E27FC236}">
                <a16:creationId xmlns:a16="http://schemas.microsoft.com/office/drawing/2014/main" id="{8FC2BD65-4FF6-804E-A8C2-A32625BD36AB}"/>
              </a:ext>
            </a:extLst>
          </p:cNvPr>
          <p:cNvSpPr txBox="1"/>
          <p:nvPr/>
        </p:nvSpPr>
        <p:spPr>
          <a:xfrm>
            <a:off x="8841801" y="2951946"/>
            <a:ext cx="3071969" cy="954107"/>
          </a:xfrm>
          <a:prstGeom prst="rect">
            <a:avLst/>
          </a:prstGeom>
          <a:noFill/>
        </p:spPr>
        <p:txBody>
          <a:bodyPr wrap="square" rtlCol="0">
            <a:spAutoFit/>
          </a:bodyPr>
          <a:lstStyle/>
          <a:p>
            <a:r>
              <a:rPr lang="en-US" altLang="zh-CN" sz="2800" b="1" dirty="0"/>
              <a:t>GPT-3.5</a:t>
            </a:r>
            <a:r>
              <a:rPr lang="zh-CN" altLang="en-US" sz="2800" b="1" dirty="0"/>
              <a:t> </a:t>
            </a:r>
            <a:r>
              <a:rPr lang="en-US" altLang="zh-CN" sz="2800" b="1" dirty="0"/>
              <a:t>was</a:t>
            </a:r>
            <a:r>
              <a:rPr lang="zh-CN" altLang="en-US" sz="2800" b="1" dirty="0"/>
              <a:t> </a:t>
            </a:r>
            <a:r>
              <a:rPr lang="en-US" altLang="zh-CN" sz="2800" b="1" dirty="0"/>
              <a:t>not</a:t>
            </a:r>
            <a:r>
              <a:rPr lang="zh-CN" altLang="en-US" sz="2800" b="1" dirty="0"/>
              <a:t> </a:t>
            </a:r>
            <a:r>
              <a:rPr lang="en-US" altLang="zh-CN" sz="2800" b="1" dirty="0"/>
              <a:t>doing</a:t>
            </a:r>
            <a:r>
              <a:rPr lang="zh-CN" altLang="en-US" sz="2800" b="1" dirty="0"/>
              <a:t> </a:t>
            </a:r>
            <a:r>
              <a:rPr lang="en-US" altLang="zh-CN" sz="2800" b="1" dirty="0"/>
              <a:t>good!</a:t>
            </a:r>
            <a:endParaRPr lang="en-CN" sz="2800" b="1" dirty="0"/>
          </a:p>
        </p:txBody>
      </p:sp>
    </p:spTree>
    <p:extLst>
      <p:ext uri="{BB962C8B-B14F-4D97-AF65-F5344CB8AC3E}">
        <p14:creationId xmlns:p14="http://schemas.microsoft.com/office/powerpoint/2010/main" val="69487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42BD-D256-D747-932C-B42E71ADD6CC}"/>
              </a:ext>
            </a:extLst>
          </p:cNvPr>
          <p:cNvSpPr>
            <a:spLocks noGrp="1"/>
          </p:cNvSpPr>
          <p:nvPr>
            <p:ph type="title"/>
          </p:nvPr>
        </p:nvSpPr>
        <p:spPr/>
        <p:txBody>
          <a:bodyPr/>
          <a:lstStyle/>
          <a:p>
            <a:r>
              <a:rPr lang="en-US" altLang="zh-CN" dirty="0"/>
              <a:t>NER</a:t>
            </a:r>
            <a:r>
              <a:rPr lang="zh-CN" altLang="en-US" dirty="0"/>
              <a:t> </a:t>
            </a:r>
            <a:r>
              <a:rPr lang="en-US" altLang="zh-CN" dirty="0"/>
              <a:t>tagging</a:t>
            </a:r>
            <a:r>
              <a:rPr lang="zh-CN" altLang="en-US" dirty="0"/>
              <a:t> </a:t>
            </a:r>
            <a:r>
              <a:rPr lang="en-US" altLang="zh-CN" dirty="0"/>
              <a:t>using</a:t>
            </a:r>
            <a:r>
              <a:rPr lang="zh-CN" altLang="en-US" dirty="0"/>
              <a:t> </a:t>
            </a:r>
            <a:r>
              <a:rPr lang="en-US" altLang="zh-CN" dirty="0"/>
              <a:t>GPT-4</a:t>
            </a:r>
            <a:endParaRPr lang="en-CN" dirty="0"/>
          </a:p>
        </p:txBody>
      </p:sp>
      <p:sp>
        <p:nvSpPr>
          <p:cNvPr id="4" name="Slide Number Placeholder 3">
            <a:extLst>
              <a:ext uri="{FF2B5EF4-FFF2-40B4-BE49-F238E27FC236}">
                <a16:creationId xmlns:a16="http://schemas.microsoft.com/office/drawing/2014/main" id="{C170F2E5-25A7-4B4E-83D9-C1B4C5633A56}"/>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pic>
        <p:nvPicPr>
          <p:cNvPr id="8" name="Picture 7">
            <a:extLst>
              <a:ext uri="{FF2B5EF4-FFF2-40B4-BE49-F238E27FC236}">
                <a16:creationId xmlns:a16="http://schemas.microsoft.com/office/drawing/2014/main" id="{FE6E84B9-E39D-534A-B876-1F54F6BD0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66" y="983708"/>
            <a:ext cx="7159557" cy="5632958"/>
          </a:xfrm>
          <a:prstGeom prst="rect">
            <a:avLst/>
          </a:prstGeom>
        </p:spPr>
      </p:pic>
      <p:sp>
        <p:nvSpPr>
          <p:cNvPr id="5" name="TextBox 4">
            <a:extLst>
              <a:ext uri="{FF2B5EF4-FFF2-40B4-BE49-F238E27FC236}">
                <a16:creationId xmlns:a16="http://schemas.microsoft.com/office/drawing/2014/main" id="{5C45FD6B-1A3A-BE41-B23A-8D3E733A4AE1}"/>
              </a:ext>
            </a:extLst>
          </p:cNvPr>
          <p:cNvSpPr txBox="1"/>
          <p:nvPr/>
        </p:nvSpPr>
        <p:spPr>
          <a:xfrm>
            <a:off x="8841801" y="2951946"/>
            <a:ext cx="3071969" cy="954107"/>
          </a:xfrm>
          <a:prstGeom prst="rect">
            <a:avLst/>
          </a:prstGeom>
          <a:noFill/>
        </p:spPr>
        <p:txBody>
          <a:bodyPr wrap="square" rtlCol="0">
            <a:spAutoFit/>
          </a:bodyPr>
          <a:lstStyle/>
          <a:p>
            <a:r>
              <a:rPr lang="en-US" altLang="zh-CN" sz="2800" b="1" dirty="0"/>
              <a:t>GPT-4</a:t>
            </a:r>
            <a:r>
              <a:rPr lang="zh-CN" altLang="en-US" sz="2800" b="1" dirty="0"/>
              <a:t> </a:t>
            </a:r>
            <a:r>
              <a:rPr lang="en-US" altLang="zh-CN" sz="2800" b="1" dirty="0"/>
              <a:t>was</a:t>
            </a:r>
            <a:r>
              <a:rPr lang="zh-CN" altLang="en-US" sz="2800" b="1" dirty="0"/>
              <a:t> </a:t>
            </a:r>
            <a:r>
              <a:rPr lang="en-US" altLang="zh-CN" sz="2800" b="1" dirty="0"/>
              <a:t>doing</a:t>
            </a:r>
            <a:r>
              <a:rPr lang="zh-CN" altLang="en-US" sz="2800" b="1" dirty="0"/>
              <a:t> </a:t>
            </a:r>
            <a:r>
              <a:rPr lang="en-US" altLang="zh-CN" sz="2800" b="1" dirty="0"/>
              <a:t>great!</a:t>
            </a:r>
            <a:endParaRPr lang="en-CN" sz="2800" b="1" dirty="0"/>
          </a:p>
        </p:txBody>
      </p:sp>
    </p:spTree>
    <p:extLst>
      <p:ext uri="{BB962C8B-B14F-4D97-AF65-F5344CB8AC3E}">
        <p14:creationId xmlns:p14="http://schemas.microsoft.com/office/powerpoint/2010/main" val="75916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40C25-6980-4218-A4A8-C507FFD543C2}"/>
              </a:ext>
            </a:extLst>
          </p:cNvPr>
          <p:cNvSpPr>
            <a:spLocks noGrp="1"/>
          </p:cNvSpPr>
          <p:nvPr>
            <p:ph type="title"/>
          </p:nvPr>
        </p:nvSpPr>
        <p:spPr/>
        <p:txBody>
          <a:bodyPr/>
          <a:lstStyle/>
          <a:p>
            <a:r>
              <a:rPr lang="en-US" altLang="zh-CN" dirty="0"/>
              <a:t>Standard method -- BIO Tagging</a:t>
            </a:r>
            <a:endParaRPr lang="zh-CN" altLang="en-US" dirty="0"/>
          </a:p>
        </p:txBody>
      </p:sp>
      <p:sp>
        <p:nvSpPr>
          <p:cNvPr id="3" name="内容占位符 2">
            <a:extLst>
              <a:ext uri="{FF2B5EF4-FFF2-40B4-BE49-F238E27FC236}">
                <a16:creationId xmlns:a16="http://schemas.microsoft.com/office/drawing/2014/main" id="{C9971C78-8B08-43B8-BE31-2A973893B111}"/>
              </a:ext>
            </a:extLst>
          </p:cNvPr>
          <p:cNvSpPr>
            <a:spLocks noGrp="1"/>
          </p:cNvSpPr>
          <p:nvPr>
            <p:ph idx="1"/>
          </p:nvPr>
        </p:nvSpPr>
        <p:spPr>
          <a:xfrm>
            <a:off x="169333" y="868892"/>
            <a:ext cx="11878734" cy="1569508"/>
          </a:xfrm>
        </p:spPr>
        <p:txBody>
          <a:bodyPr/>
          <a:lstStyle/>
          <a:p>
            <a:r>
              <a:rPr lang="en-US" altLang="zh-CN" dirty="0"/>
              <a:t>How can we turn this structured problem into a sequence problem like POS tagging, with one label per word?</a:t>
            </a:r>
          </a:p>
          <a:p>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8A19A7DE-F061-48C4-9F05-F82A7493E499}"/>
              </a:ext>
            </a:extLst>
          </p:cNvPr>
          <p:cNvSpPr>
            <a:spLocks noGrp="1"/>
          </p:cNvSpPr>
          <p:nvPr>
            <p:ph type="sldNum" sz="quarter" idx="12"/>
          </p:nvPr>
        </p:nvSpPr>
        <p:spPr/>
        <p:txBody>
          <a:bodyPr/>
          <a:lstStyle/>
          <a:p>
            <a:fld id="{F9A19307-16E2-4C58-8A9F-B9D69F9C08DA}" type="slidenum">
              <a:rPr lang="zh-CN" altLang="en-US" smtClean="0"/>
              <a:t>23</a:t>
            </a:fld>
            <a:endParaRPr lang="zh-CN" altLang="en-US"/>
          </a:p>
        </p:txBody>
      </p:sp>
      <p:pic>
        <p:nvPicPr>
          <p:cNvPr id="5" name="Picture 4">
            <a:extLst>
              <a:ext uri="{FF2B5EF4-FFF2-40B4-BE49-F238E27FC236}">
                <a16:creationId xmlns:a16="http://schemas.microsoft.com/office/drawing/2014/main" id="{B9D9F0CE-FBF1-452C-A88F-3B1F5479BE5A}"/>
              </a:ext>
            </a:extLst>
          </p:cNvPr>
          <p:cNvPicPr>
            <a:picLocks noChangeAspect="1"/>
          </p:cNvPicPr>
          <p:nvPr/>
        </p:nvPicPr>
        <p:blipFill rotWithShape="1">
          <a:blip r:embed="rId3"/>
          <a:srcRect l="50748" r="32601"/>
          <a:stretch/>
        </p:blipFill>
        <p:spPr>
          <a:xfrm>
            <a:off x="9467446" y="1749545"/>
            <a:ext cx="1919817" cy="4743330"/>
          </a:xfrm>
          <a:prstGeom prst="rect">
            <a:avLst/>
          </a:prstGeom>
        </p:spPr>
      </p:pic>
      <p:pic>
        <p:nvPicPr>
          <p:cNvPr id="6" name="Picture 5">
            <a:extLst>
              <a:ext uri="{FF2B5EF4-FFF2-40B4-BE49-F238E27FC236}">
                <a16:creationId xmlns:a16="http://schemas.microsoft.com/office/drawing/2014/main" id="{5C55A7C6-9CB9-41AC-A921-A556E8B6A0B3}"/>
              </a:ext>
            </a:extLst>
          </p:cNvPr>
          <p:cNvPicPr>
            <a:picLocks noChangeAspect="1"/>
          </p:cNvPicPr>
          <p:nvPr/>
        </p:nvPicPr>
        <p:blipFill rotWithShape="1">
          <a:blip r:embed="rId3"/>
          <a:srcRect r="83349"/>
          <a:stretch/>
        </p:blipFill>
        <p:spPr>
          <a:xfrm>
            <a:off x="7547630" y="1749545"/>
            <a:ext cx="1919816" cy="4743330"/>
          </a:xfrm>
          <a:prstGeom prst="rect">
            <a:avLst/>
          </a:prstGeom>
        </p:spPr>
      </p:pic>
      <p:sp>
        <p:nvSpPr>
          <p:cNvPr id="8" name="文本框 7">
            <a:extLst>
              <a:ext uri="{FF2B5EF4-FFF2-40B4-BE49-F238E27FC236}">
                <a16:creationId xmlns:a16="http://schemas.microsoft.com/office/drawing/2014/main" id="{944D4EC4-CAF2-4B98-B745-33850E8C21E9}"/>
              </a:ext>
            </a:extLst>
          </p:cNvPr>
          <p:cNvSpPr txBox="1"/>
          <p:nvPr/>
        </p:nvSpPr>
        <p:spPr>
          <a:xfrm>
            <a:off x="735757" y="4676993"/>
            <a:ext cx="6151069" cy="1815882"/>
          </a:xfrm>
          <a:prstGeom prst="rect">
            <a:avLst/>
          </a:prstGeom>
          <a:noFill/>
        </p:spPr>
        <p:txBody>
          <a:bodyPr wrap="square">
            <a:spAutoFit/>
          </a:bodyPr>
          <a:lstStyle/>
          <a:p>
            <a:pPr marL="0" indent="0">
              <a:buNone/>
            </a:pPr>
            <a:r>
              <a:rPr lang="en-US" altLang="zh-CN" sz="28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Jane Villanueva</a:t>
            </a:r>
            <a:r>
              <a:rPr lang="en-US" altLang="zh-CN" sz="2800" dirty="0">
                <a:latin typeface="Arial" panose="020B0604020202020204" pitchFamily="34" charset="0"/>
                <a:cs typeface="Arial" panose="020B0604020202020204" pitchFamily="34" charset="0"/>
              </a:rPr>
              <a: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 a unit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Airlines</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Holding</a:t>
            </a:r>
            <a:r>
              <a:rPr lang="en-US" altLang="zh-CN" sz="2800" dirty="0">
                <a:latin typeface="Arial" panose="020B0604020202020204" pitchFamily="34" charset="0"/>
                <a:cs typeface="Arial" panose="020B0604020202020204" pitchFamily="34" charset="0"/>
              </a:rPr>
              <a:t>] , said the fare applies to the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Chicago</a:t>
            </a:r>
            <a:r>
              <a:rPr lang="en-US" altLang="zh-CN" sz="2800" dirty="0">
                <a:latin typeface="Arial" panose="020B0604020202020204" pitchFamily="34" charset="0"/>
                <a:cs typeface="Arial" panose="020B0604020202020204" pitchFamily="34" charset="0"/>
              </a:rPr>
              <a:t> ] route. </a:t>
            </a:r>
          </a:p>
        </p:txBody>
      </p:sp>
      <p:sp>
        <p:nvSpPr>
          <p:cNvPr id="10" name="文本框 9">
            <a:extLst>
              <a:ext uri="{FF2B5EF4-FFF2-40B4-BE49-F238E27FC236}">
                <a16:creationId xmlns:a16="http://schemas.microsoft.com/office/drawing/2014/main" id="{B693BBDD-FDA4-4F6F-8541-D9E26AFDE8B5}"/>
              </a:ext>
            </a:extLst>
          </p:cNvPr>
          <p:cNvSpPr txBox="1"/>
          <p:nvPr/>
        </p:nvSpPr>
        <p:spPr>
          <a:xfrm>
            <a:off x="537615" y="2626255"/>
            <a:ext cx="6547352" cy="584775"/>
          </a:xfrm>
          <a:prstGeom prst="rect">
            <a:avLst/>
          </a:prstGeom>
          <a:noFill/>
        </p:spPr>
        <p:txBody>
          <a:bodyPr wrap="square">
            <a:spAutoFit/>
          </a:bodyPr>
          <a:lstStyle/>
          <a:p>
            <a:pPr algn="l"/>
            <a:r>
              <a:rPr lang="en-US" altLang="zh-CN" sz="3200" b="0" i="0" dirty="0">
                <a:solidFill>
                  <a:srgbClr val="000000"/>
                </a:solidFill>
                <a:effectLst/>
                <a:latin typeface="Arial" panose="020B0604020202020204" pitchFamily="34" charset="0"/>
                <a:cs typeface="Arial" panose="020B0604020202020204" pitchFamily="34" charset="0"/>
              </a:rPr>
              <a:t>Inside–Outside–Beginning tagging</a:t>
            </a:r>
          </a:p>
        </p:txBody>
      </p:sp>
    </p:spTree>
    <p:extLst>
      <p:ext uri="{BB962C8B-B14F-4D97-AF65-F5344CB8AC3E}">
        <p14:creationId xmlns:p14="http://schemas.microsoft.com/office/powerpoint/2010/main" val="28216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3BB23-0D98-43F9-9543-251F41A8F90F}"/>
              </a:ext>
            </a:extLst>
          </p:cNvPr>
          <p:cNvSpPr>
            <a:spLocks noGrp="1"/>
          </p:cNvSpPr>
          <p:nvPr>
            <p:ph type="title"/>
          </p:nvPr>
        </p:nvSpPr>
        <p:spPr/>
        <p:txBody>
          <a:bodyPr/>
          <a:lstStyle/>
          <a:p>
            <a:r>
              <a:rPr lang="en-US" altLang="zh-CN" dirty="0"/>
              <a:t>Standard method -- BIO Tagging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B1E0BA-4890-42C7-AE44-173CE9217A06}"/>
                  </a:ext>
                </a:extLst>
              </p:cNvPr>
              <p:cNvSpPr>
                <a:spLocks noGrp="1"/>
              </p:cNvSpPr>
              <p:nvPr>
                <p:ph idx="1"/>
              </p:nvPr>
            </p:nvSpPr>
            <p:spPr>
              <a:xfrm>
                <a:off x="531964" y="1183634"/>
                <a:ext cx="6472767" cy="5227108"/>
              </a:xfrm>
            </p:spPr>
            <p:txBody>
              <a:bodyPr>
                <a:noAutofit/>
              </a:bodyPr>
              <a:lstStyle/>
              <a:p>
                <a:pPr>
                  <a:spcAft>
                    <a:spcPts val="600"/>
                  </a:spcAft>
                </a:pPr>
                <a:r>
                  <a:rPr lang="en-US" altLang="zh-CN" dirty="0"/>
                  <a:t>B: token that </a:t>
                </a:r>
                <a:r>
                  <a:rPr lang="en-US" altLang="zh-CN" i="1" dirty="0"/>
                  <a:t>begins </a:t>
                </a:r>
                <a:r>
                  <a:rPr lang="en-US" altLang="zh-CN" dirty="0"/>
                  <a:t>a span</a:t>
                </a:r>
              </a:p>
              <a:p>
                <a:pPr>
                  <a:spcAft>
                    <a:spcPts val="600"/>
                  </a:spcAft>
                </a:pPr>
                <a:r>
                  <a:rPr lang="en-US" altLang="zh-CN" dirty="0"/>
                  <a:t>I: tokens </a:t>
                </a:r>
                <a:r>
                  <a:rPr lang="en-US" altLang="zh-CN" i="1" dirty="0"/>
                  <a:t>inside </a:t>
                </a:r>
                <a:r>
                  <a:rPr lang="en-US" altLang="zh-CN" dirty="0"/>
                  <a:t>a span</a:t>
                </a:r>
              </a:p>
              <a:p>
                <a:pPr>
                  <a:spcAft>
                    <a:spcPts val="600"/>
                  </a:spcAft>
                </a:pPr>
                <a:r>
                  <a:rPr lang="en-US" altLang="zh-CN" dirty="0"/>
                  <a:t>O: tokens outside of any span</a:t>
                </a:r>
              </a:p>
              <a:p>
                <a:pPr>
                  <a:spcAft>
                    <a:spcPts val="600"/>
                  </a:spcAft>
                </a:pPr>
                <a:r>
                  <a:rPr lang="en-US" altLang="zh-CN" dirty="0"/>
                  <a:t># of tags (where </a:t>
                </a:r>
                <a14:m>
                  <m:oMath xmlns:m="http://schemas.openxmlformats.org/officeDocument/2006/math">
                    <m:r>
                      <a:rPr lang="en-US" altLang="zh-CN" i="1" dirty="0" smtClean="0">
                        <a:latin typeface="Cambria Math" panose="02040503050406030204" pitchFamily="18" charset="0"/>
                      </a:rPr>
                      <m:t>𝑛</m:t>
                    </m:r>
                  </m:oMath>
                </a14:m>
                <a:r>
                  <a:rPr lang="en-US" altLang="zh-CN" dirty="0"/>
                  <a:t> is #entity types):</a:t>
                </a:r>
              </a:p>
              <a:p>
                <a:pPr lvl="1">
                  <a:spcAft>
                    <a:spcPts val="600"/>
                  </a:spcAft>
                </a:pPr>
                <a:r>
                  <a:rPr lang="en-US" altLang="zh-CN" dirty="0"/>
                  <a:t>1 O tag, </a:t>
                </a:r>
              </a:p>
              <a:p>
                <a:pPr lvl="1">
                  <a:spcAft>
                    <a:spcPts val="600"/>
                  </a:spcAft>
                </a:pPr>
                <a:r>
                  <a:rPr lang="en-US" altLang="zh-CN" i="1" dirty="0"/>
                  <a:t>n</a:t>
                </a:r>
                <a:r>
                  <a:rPr lang="en-US" altLang="zh-CN" dirty="0"/>
                  <a:t> B tags, </a:t>
                </a:r>
              </a:p>
              <a:p>
                <a:pPr lvl="1">
                  <a:spcAft>
                    <a:spcPts val="600"/>
                  </a:spcAft>
                </a:pPr>
                <a:r>
                  <a:rPr lang="en-US" altLang="zh-CN" i="1" dirty="0"/>
                  <a:t>n</a:t>
                </a:r>
                <a:r>
                  <a:rPr lang="en-US" altLang="zh-CN" dirty="0"/>
                  <a:t> I tags</a:t>
                </a:r>
              </a:p>
              <a:p>
                <a:pPr lvl="1">
                  <a:spcAft>
                    <a:spcPts val="600"/>
                  </a:spcAft>
                </a:pPr>
                <a:r>
                  <a:rPr lang="en-US" altLang="zh-CN" dirty="0"/>
                  <a:t> total of </a:t>
                </a:r>
                <a:r>
                  <a:rPr lang="en-US" altLang="zh-CN" i="1" dirty="0"/>
                  <a:t>2n+1</a:t>
                </a:r>
              </a:p>
              <a:p>
                <a:pPr>
                  <a:spcAft>
                    <a:spcPts val="600"/>
                  </a:spcAft>
                </a:pPr>
                <a:endParaRPr lang="zh-CN" altLang="en-US" dirty="0"/>
              </a:p>
            </p:txBody>
          </p:sp>
        </mc:Choice>
        <mc:Fallback xmlns="">
          <p:sp>
            <p:nvSpPr>
              <p:cNvPr id="3" name="内容占位符 2">
                <a:extLst>
                  <a:ext uri="{FF2B5EF4-FFF2-40B4-BE49-F238E27FC236}">
                    <a16:creationId xmlns:a16="http://schemas.microsoft.com/office/drawing/2014/main" id="{96B1E0BA-4890-42C7-AE44-173CE9217A06}"/>
                  </a:ext>
                </a:extLst>
              </p:cNvPr>
              <p:cNvSpPr>
                <a:spLocks noGrp="1" noRot="1" noChangeAspect="1" noMove="1" noResize="1" noEditPoints="1" noAdjustHandles="1" noChangeArrowheads="1" noChangeShapeType="1" noTextEdit="1"/>
              </p:cNvSpPr>
              <p:nvPr>
                <p:ph idx="1"/>
              </p:nvPr>
            </p:nvSpPr>
            <p:spPr>
              <a:xfrm>
                <a:off x="531964" y="1183634"/>
                <a:ext cx="6472767" cy="5227108"/>
              </a:xfrm>
              <a:blipFill>
                <a:blip r:embed="rId3"/>
                <a:stretch>
                  <a:fillRect l="-1566" t="-145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5FF811B-61C5-4C2B-B8BF-B2535D6DBC23}"/>
              </a:ext>
            </a:extLst>
          </p:cNvPr>
          <p:cNvSpPr>
            <a:spLocks noGrp="1"/>
          </p:cNvSpPr>
          <p:nvPr>
            <p:ph type="sldNum" sz="quarter" idx="12"/>
          </p:nvPr>
        </p:nvSpPr>
        <p:spPr/>
        <p:txBody>
          <a:bodyPr/>
          <a:lstStyle/>
          <a:p>
            <a:fld id="{F9A19307-16E2-4C58-8A9F-B9D69F9C08DA}" type="slidenum">
              <a:rPr lang="zh-CN" altLang="en-US" smtClean="0"/>
              <a:t>24</a:t>
            </a:fld>
            <a:endParaRPr lang="zh-CN" altLang="en-US"/>
          </a:p>
        </p:txBody>
      </p:sp>
      <p:pic>
        <p:nvPicPr>
          <p:cNvPr id="5" name="Picture 3">
            <a:extLst>
              <a:ext uri="{FF2B5EF4-FFF2-40B4-BE49-F238E27FC236}">
                <a16:creationId xmlns:a16="http://schemas.microsoft.com/office/drawing/2014/main" id="{8B0F00CE-705E-41C1-97D8-BE5B2A025B4B}"/>
              </a:ext>
            </a:extLst>
          </p:cNvPr>
          <p:cNvPicPr>
            <a:picLocks noChangeAspect="1"/>
          </p:cNvPicPr>
          <p:nvPr/>
        </p:nvPicPr>
        <p:blipFill rotWithShape="1">
          <a:blip r:embed="rId4"/>
          <a:srcRect l="50748" r="32601"/>
          <a:stretch/>
        </p:blipFill>
        <p:spPr>
          <a:xfrm>
            <a:off x="9372601" y="1473200"/>
            <a:ext cx="1917329" cy="4737182"/>
          </a:xfrm>
          <a:prstGeom prst="rect">
            <a:avLst/>
          </a:prstGeom>
        </p:spPr>
      </p:pic>
      <p:pic>
        <p:nvPicPr>
          <p:cNvPr id="6" name="Picture 4">
            <a:extLst>
              <a:ext uri="{FF2B5EF4-FFF2-40B4-BE49-F238E27FC236}">
                <a16:creationId xmlns:a16="http://schemas.microsoft.com/office/drawing/2014/main" id="{51AFF10C-C0D9-452F-9D1A-0159F393DFF7}"/>
              </a:ext>
            </a:extLst>
          </p:cNvPr>
          <p:cNvPicPr>
            <a:picLocks noChangeAspect="1"/>
          </p:cNvPicPr>
          <p:nvPr/>
        </p:nvPicPr>
        <p:blipFill rotWithShape="1">
          <a:blip r:embed="rId4"/>
          <a:srcRect r="83349"/>
          <a:stretch/>
        </p:blipFill>
        <p:spPr>
          <a:xfrm>
            <a:off x="7455273" y="1473200"/>
            <a:ext cx="1917328" cy="4737183"/>
          </a:xfrm>
          <a:prstGeom prst="rect">
            <a:avLst/>
          </a:prstGeom>
        </p:spPr>
      </p:pic>
    </p:spTree>
    <p:extLst>
      <p:ext uri="{BB962C8B-B14F-4D97-AF65-F5344CB8AC3E}">
        <p14:creationId xmlns:p14="http://schemas.microsoft.com/office/powerpoint/2010/main" val="2854305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6ACACF-F87D-4392-B6C9-A8539AA793B7}"/>
              </a:ext>
            </a:extLst>
          </p:cNvPr>
          <p:cNvSpPr>
            <a:spLocks noGrp="1"/>
          </p:cNvSpPr>
          <p:nvPr>
            <p:ph type="title"/>
          </p:nvPr>
        </p:nvSpPr>
        <p:spPr/>
        <p:txBody>
          <a:bodyPr/>
          <a:lstStyle/>
          <a:p>
            <a:r>
              <a:rPr lang="en-US" altLang="zh-CN" dirty="0"/>
              <a:t>BIO Tagging variants: IO and BIOES</a:t>
            </a:r>
            <a:endParaRPr lang="zh-CN" altLang="en-US" dirty="0"/>
          </a:p>
        </p:txBody>
      </p:sp>
      <p:sp>
        <p:nvSpPr>
          <p:cNvPr id="4" name="灯片编号占位符 3">
            <a:extLst>
              <a:ext uri="{FF2B5EF4-FFF2-40B4-BE49-F238E27FC236}">
                <a16:creationId xmlns:a16="http://schemas.microsoft.com/office/drawing/2014/main" id="{60943234-FB61-4927-A4FB-FEF956D58ADD}"/>
              </a:ext>
            </a:extLst>
          </p:cNvPr>
          <p:cNvSpPr>
            <a:spLocks noGrp="1"/>
          </p:cNvSpPr>
          <p:nvPr>
            <p:ph type="sldNum" sz="quarter" idx="12"/>
          </p:nvPr>
        </p:nvSpPr>
        <p:spPr/>
        <p:txBody>
          <a:bodyPr/>
          <a:lstStyle/>
          <a:p>
            <a:fld id="{F9A19307-16E2-4C58-8A9F-B9D69F9C08DA}" type="slidenum">
              <a:rPr lang="zh-CN" altLang="en-US" smtClean="0"/>
              <a:t>25</a:t>
            </a:fld>
            <a:endParaRPr lang="zh-CN" altLang="en-US"/>
          </a:p>
        </p:txBody>
      </p:sp>
      <p:pic>
        <p:nvPicPr>
          <p:cNvPr id="5" name="Picture 3">
            <a:extLst>
              <a:ext uri="{FF2B5EF4-FFF2-40B4-BE49-F238E27FC236}">
                <a16:creationId xmlns:a16="http://schemas.microsoft.com/office/drawing/2014/main" id="{1D6466A9-D29C-456D-B6F2-4E93D0A897BF}"/>
              </a:ext>
            </a:extLst>
          </p:cNvPr>
          <p:cNvPicPr>
            <a:picLocks noGrp="1" noChangeAspect="1"/>
          </p:cNvPicPr>
          <p:nvPr>
            <p:ph idx="1"/>
          </p:nvPr>
        </p:nvPicPr>
        <p:blipFill>
          <a:blip r:embed="rId3"/>
          <a:stretch>
            <a:fillRect/>
          </a:stretch>
        </p:blipFill>
        <p:spPr>
          <a:xfrm>
            <a:off x="1092831" y="2532006"/>
            <a:ext cx="10006337" cy="4084660"/>
          </a:xfrm>
          <a:prstGeom prst="rect">
            <a:avLst/>
          </a:prstGeom>
        </p:spPr>
      </p:pic>
      <p:sp>
        <p:nvSpPr>
          <p:cNvPr id="6" name="文本框 5">
            <a:extLst>
              <a:ext uri="{FF2B5EF4-FFF2-40B4-BE49-F238E27FC236}">
                <a16:creationId xmlns:a16="http://schemas.microsoft.com/office/drawing/2014/main" id="{576E7EBF-474B-426B-B157-A0DA26587704}"/>
              </a:ext>
            </a:extLst>
          </p:cNvPr>
          <p:cNvSpPr txBox="1"/>
          <p:nvPr/>
        </p:nvSpPr>
        <p:spPr>
          <a:xfrm>
            <a:off x="467784" y="1403459"/>
            <a:ext cx="10936816" cy="954107"/>
          </a:xfrm>
          <a:prstGeom prst="rect">
            <a:avLst/>
          </a:prstGeom>
          <a:noFill/>
        </p:spPr>
        <p:txBody>
          <a:bodyPr wrap="square">
            <a:spAutoFit/>
          </a:bodyPr>
          <a:lstStyle/>
          <a:p>
            <a:pPr marL="0" indent="0">
              <a:buNone/>
            </a:pPr>
            <a:r>
              <a:rPr lang="en-US" altLang="zh-CN" sz="2800" dirty="0">
                <a:latin typeface="Arial" panose="020B0604020202020204" pitchFamily="34" charset="0"/>
                <a:cs typeface="Arial" panose="020B0604020202020204" pitchFamily="34" charset="0"/>
              </a:rPr>
              <a:t>[</a:t>
            </a:r>
            <a:r>
              <a:rPr lang="en-US" altLang="zh-CN" sz="2800" b="1" baseline="-25000" dirty="0">
                <a:solidFill>
                  <a:srgbClr val="00B0F0"/>
                </a:solidFill>
                <a:latin typeface="Arial" panose="020B0604020202020204" pitchFamily="34" charset="0"/>
                <a:cs typeface="Arial" panose="020B0604020202020204" pitchFamily="34" charset="0"/>
              </a:rPr>
              <a:t>PER</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Jane Villanueva</a:t>
            </a:r>
            <a:r>
              <a:rPr lang="en-US" altLang="zh-CN" sz="2800" dirty="0">
                <a:latin typeface="Arial" panose="020B0604020202020204" pitchFamily="34" charset="0"/>
                <a:cs typeface="Arial" panose="020B0604020202020204" pitchFamily="34" charset="0"/>
              </a:rPr>
              <a: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 a unit of [</a:t>
            </a:r>
            <a:r>
              <a:rPr lang="en-US" altLang="zh-CN" sz="2800" b="1" baseline="-25000" dirty="0">
                <a:solidFill>
                  <a:srgbClr val="00B0F0"/>
                </a:solidFill>
                <a:latin typeface="Arial" panose="020B0604020202020204" pitchFamily="34" charset="0"/>
                <a:cs typeface="Arial" panose="020B0604020202020204" pitchFamily="34" charset="0"/>
              </a:rPr>
              <a:t>ORG</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United</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Airlines</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Holding</a:t>
            </a:r>
            <a:r>
              <a:rPr lang="en-US" altLang="zh-CN" sz="2800" dirty="0">
                <a:latin typeface="Arial" panose="020B0604020202020204" pitchFamily="34" charset="0"/>
                <a:cs typeface="Arial" panose="020B0604020202020204" pitchFamily="34" charset="0"/>
              </a:rPr>
              <a:t>] , said the fare applies to the [</a:t>
            </a:r>
            <a:r>
              <a:rPr lang="en-US" altLang="zh-CN" sz="2800" b="1" baseline="-25000" dirty="0">
                <a:solidFill>
                  <a:srgbClr val="00B0F0"/>
                </a:solidFill>
                <a:latin typeface="Arial" panose="020B0604020202020204" pitchFamily="34" charset="0"/>
                <a:cs typeface="Arial" panose="020B0604020202020204" pitchFamily="34" charset="0"/>
              </a:rPr>
              <a:t>LOC</a:t>
            </a:r>
            <a:r>
              <a:rPr lang="en-US" altLang="zh-CN" sz="2800" dirty="0">
                <a:latin typeface="Arial" panose="020B0604020202020204" pitchFamily="34" charset="0"/>
                <a:cs typeface="Arial" panose="020B0604020202020204" pitchFamily="34" charset="0"/>
              </a:rPr>
              <a:t> </a:t>
            </a:r>
            <a:r>
              <a:rPr lang="en-US" altLang="zh-CN" sz="2800" b="1" dirty="0">
                <a:solidFill>
                  <a:srgbClr val="00B0F0"/>
                </a:solidFill>
                <a:latin typeface="Arial" panose="020B0604020202020204" pitchFamily="34" charset="0"/>
                <a:cs typeface="Arial" panose="020B0604020202020204" pitchFamily="34" charset="0"/>
              </a:rPr>
              <a:t>Chicago</a:t>
            </a:r>
            <a:r>
              <a:rPr lang="en-US" altLang="zh-CN" sz="2800" dirty="0">
                <a:latin typeface="Arial" panose="020B0604020202020204" pitchFamily="34" charset="0"/>
                <a:cs typeface="Arial" panose="020B0604020202020204" pitchFamily="34" charset="0"/>
              </a:rPr>
              <a:t> ] route. </a:t>
            </a:r>
          </a:p>
        </p:txBody>
      </p:sp>
    </p:spTree>
    <p:extLst>
      <p:ext uri="{BB962C8B-B14F-4D97-AF65-F5344CB8AC3E}">
        <p14:creationId xmlns:p14="http://schemas.microsoft.com/office/powerpoint/2010/main" val="8659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24172-91C8-4C18-BA2A-D27D7A3E88DA}"/>
              </a:ext>
            </a:extLst>
          </p:cNvPr>
          <p:cNvSpPr>
            <a:spLocks noGrp="1"/>
          </p:cNvSpPr>
          <p:nvPr>
            <p:ph type="title"/>
          </p:nvPr>
        </p:nvSpPr>
        <p:spPr/>
        <p:txBody>
          <a:bodyPr/>
          <a:lstStyle/>
          <a:p>
            <a:r>
              <a:rPr lang="en-US" altLang="zh-CN" dirty="0"/>
              <a:t>Standard algorithms for NER</a:t>
            </a:r>
            <a:endParaRPr lang="zh-CN" altLang="en-US" dirty="0"/>
          </a:p>
        </p:txBody>
      </p:sp>
      <p:sp>
        <p:nvSpPr>
          <p:cNvPr id="3" name="内容占位符 2">
            <a:extLst>
              <a:ext uri="{FF2B5EF4-FFF2-40B4-BE49-F238E27FC236}">
                <a16:creationId xmlns:a16="http://schemas.microsoft.com/office/drawing/2014/main" id="{F979332F-D5D1-49C4-B054-23044F39D153}"/>
              </a:ext>
            </a:extLst>
          </p:cNvPr>
          <p:cNvSpPr>
            <a:spLocks noGrp="1"/>
          </p:cNvSpPr>
          <p:nvPr>
            <p:ph idx="1"/>
          </p:nvPr>
        </p:nvSpPr>
        <p:spPr>
          <a:xfrm>
            <a:off x="522628" y="1973145"/>
            <a:ext cx="10066867" cy="3785630"/>
          </a:xfrm>
        </p:spPr>
        <p:txBody>
          <a:bodyPr/>
          <a:lstStyle/>
          <a:p>
            <a:pPr>
              <a:spcAft>
                <a:spcPts val="2400"/>
              </a:spcAft>
            </a:pPr>
            <a:r>
              <a:rPr lang="en-US" altLang="zh-CN" dirty="0"/>
              <a:t>Hidden Markov Models</a:t>
            </a:r>
          </a:p>
          <a:p>
            <a:pPr>
              <a:spcAft>
                <a:spcPts val="2400"/>
              </a:spcAft>
            </a:pPr>
            <a:r>
              <a:rPr lang="en-US" altLang="zh-CN" dirty="0"/>
              <a:t>Conditional Random Fields (CRF)/ Maximum Entropy Markov Models (MEMM)</a:t>
            </a:r>
          </a:p>
          <a:p>
            <a:pPr>
              <a:spcAft>
                <a:spcPts val="2400"/>
              </a:spcAft>
            </a:pPr>
            <a:r>
              <a:rPr lang="en-US" altLang="zh-CN" dirty="0"/>
              <a:t>Neural sequence models (RNNs or Transformers)</a:t>
            </a:r>
          </a:p>
          <a:p>
            <a:pPr>
              <a:spcAft>
                <a:spcPts val="2400"/>
              </a:spcAft>
            </a:pPr>
            <a:r>
              <a:rPr lang="en-US" altLang="zh-CN" dirty="0"/>
              <a:t>Large Language Models (like BERT,</a:t>
            </a:r>
            <a:r>
              <a:rPr lang="zh-CN" altLang="en-US" dirty="0"/>
              <a:t> </a:t>
            </a:r>
            <a:r>
              <a:rPr lang="en-US" altLang="zh-CN" dirty="0"/>
              <a:t>ChatGPT,</a:t>
            </a:r>
            <a:r>
              <a:rPr lang="zh-CN" altLang="en-US" dirty="0"/>
              <a:t> </a:t>
            </a:r>
            <a:r>
              <a:rPr lang="en-US" altLang="zh-CN" dirty="0"/>
              <a:t>GPT-4)</a:t>
            </a:r>
          </a:p>
        </p:txBody>
      </p:sp>
      <p:sp>
        <p:nvSpPr>
          <p:cNvPr id="4" name="灯片编号占位符 3">
            <a:extLst>
              <a:ext uri="{FF2B5EF4-FFF2-40B4-BE49-F238E27FC236}">
                <a16:creationId xmlns:a16="http://schemas.microsoft.com/office/drawing/2014/main" id="{87548B47-F3DC-466C-9585-E1BF81280030}"/>
              </a:ext>
            </a:extLst>
          </p:cNvPr>
          <p:cNvSpPr>
            <a:spLocks noGrp="1"/>
          </p:cNvSpPr>
          <p:nvPr>
            <p:ph type="sldNum" sz="quarter" idx="12"/>
          </p:nvPr>
        </p:nvSpPr>
        <p:spPr/>
        <p:txBody>
          <a:bodyPr/>
          <a:lstStyle/>
          <a:p>
            <a:fld id="{F9A19307-16E2-4C58-8A9F-B9D69F9C08DA}" type="slidenum">
              <a:rPr lang="zh-CN" altLang="en-US" smtClean="0"/>
              <a:t>26</a:t>
            </a:fld>
            <a:endParaRPr lang="zh-CN" altLang="en-US"/>
          </a:p>
        </p:txBody>
      </p:sp>
    </p:spTree>
    <p:extLst>
      <p:ext uri="{BB962C8B-B14F-4D97-AF65-F5344CB8AC3E}">
        <p14:creationId xmlns:p14="http://schemas.microsoft.com/office/powerpoint/2010/main" val="6150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796C7-A7CD-40F6-A2D0-41CC0A43EEC3}"/>
              </a:ext>
            </a:extLst>
          </p:cNvPr>
          <p:cNvSpPr>
            <a:spLocks noGrp="1"/>
          </p:cNvSpPr>
          <p:nvPr>
            <p:ph type="title"/>
          </p:nvPr>
        </p:nvSpPr>
        <p:spPr/>
        <p:txBody>
          <a:bodyPr/>
          <a:lstStyle/>
          <a:p>
            <a:r>
              <a:rPr lang="en-US" altLang="zh-CN" dirty="0"/>
              <a:t>Sequence problems</a:t>
            </a:r>
            <a:endParaRPr lang="zh-CN" altLang="en-US" dirty="0"/>
          </a:p>
        </p:txBody>
      </p:sp>
      <p:sp>
        <p:nvSpPr>
          <p:cNvPr id="3" name="内容占位符 2">
            <a:extLst>
              <a:ext uri="{FF2B5EF4-FFF2-40B4-BE49-F238E27FC236}">
                <a16:creationId xmlns:a16="http://schemas.microsoft.com/office/drawing/2014/main" id="{D88B4ED2-B548-4DD8-91E0-96157BC1F7CD}"/>
              </a:ext>
            </a:extLst>
          </p:cNvPr>
          <p:cNvSpPr>
            <a:spLocks noGrp="1"/>
          </p:cNvSpPr>
          <p:nvPr>
            <p:ph idx="1"/>
          </p:nvPr>
        </p:nvSpPr>
        <p:spPr>
          <a:xfrm>
            <a:off x="519528" y="927256"/>
            <a:ext cx="10283151" cy="1594908"/>
          </a:xfrm>
        </p:spPr>
        <p:txBody>
          <a:bodyPr>
            <a:normAutofit fontScale="85000" lnSpcReduction="20000"/>
          </a:bodyPr>
          <a:lstStyle/>
          <a:p>
            <a:r>
              <a:rPr lang="en-US" altLang="zh-CN" dirty="0"/>
              <a:t>Many problems in NLP have data which is a sequence of characters, words, phrases, lines, or sentences …</a:t>
            </a:r>
          </a:p>
          <a:p>
            <a:r>
              <a:rPr lang="en-US" altLang="zh-CN" dirty="0"/>
              <a:t>We can think of our task as one of labeling each item</a:t>
            </a:r>
          </a:p>
          <a:p>
            <a:endParaRPr lang="zh-CN" altLang="en-US" dirty="0"/>
          </a:p>
        </p:txBody>
      </p:sp>
      <p:sp>
        <p:nvSpPr>
          <p:cNvPr id="4" name="灯片编号占位符 3">
            <a:extLst>
              <a:ext uri="{FF2B5EF4-FFF2-40B4-BE49-F238E27FC236}">
                <a16:creationId xmlns:a16="http://schemas.microsoft.com/office/drawing/2014/main" id="{A9D95753-909D-481E-9735-A7E309491642}"/>
              </a:ext>
            </a:extLst>
          </p:cNvPr>
          <p:cNvSpPr>
            <a:spLocks noGrp="1"/>
          </p:cNvSpPr>
          <p:nvPr>
            <p:ph type="sldNum" sz="quarter" idx="12"/>
          </p:nvPr>
        </p:nvSpPr>
        <p:spPr/>
        <p:txBody>
          <a:bodyPr/>
          <a:lstStyle/>
          <a:p>
            <a:fld id="{F9A19307-16E2-4C58-8A9F-B9D69F9C08DA}" type="slidenum">
              <a:rPr lang="zh-CN" altLang="en-US" smtClean="0"/>
              <a:t>27</a:t>
            </a:fld>
            <a:endParaRPr lang="zh-CN" altLang="en-US"/>
          </a:p>
        </p:txBody>
      </p:sp>
      <p:graphicFrame>
        <p:nvGraphicFramePr>
          <p:cNvPr id="5" name="Table 3">
            <a:extLst>
              <a:ext uri="{FF2B5EF4-FFF2-40B4-BE49-F238E27FC236}">
                <a16:creationId xmlns:a16="http://schemas.microsoft.com/office/drawing/2014/main" id="{C3BBB532-00F6-4FCA-93CD-DA90055599AB}"/>
              </a:ext>
            </a:extLst>
          </p:cNvPr>
          <p:cNvGraphicFramePr>
            <a:graphicFrameLocks noGrp="1"/>
          </p:cNvGraphicFramePr>
          <p:nvPr>
            <p:extLst>
              <p:ext uri="{D42A27DB-BD31-4B8C-83A1-F6EECF244321}">
                <p14:modId xmlns:p14="http://schemas.microsoft.com/office/powerpoint/2010/main" val="992289237"/>
              </p:ext>
            </p:extLst>
          </p:nvPr>
        </p:nvGraphicFramePr>
        <p:xfrm>
          <a:off x="4147495" y="2384687"/>
          <a:ext cx="7746997" cy="792480"/>
        </p:xfrm>
        <a:graphic>
          <a:graphicData uri="http://schemas.openxmlformats.org/drawingml/2006/table">
            <a:tbl>
              <a:tblPr firstRow="1" bandRow="1">
                <a:tableStyleId>{5C22544A-7EE6-4342-B048-85BDC9FD1C3A}</a:tableStyleId>
              </a:tblPr>
              <a:tblGrid>
                <a:gridCol w="1126837">
                  <a:extLst>
                    <a:ext uri="{9D8B030D-6E8A-4147-A177-3AD203B41FA5}">
                      <a16:colId xmlns:a16="http://schemas.microsoft.com/office/drawing/2014/main" val="20000"/>
                    </a:ext>
                  </a:extLst>
                </a:gridCol>
                <a:gridCol w="1591406">
                  <a:extLst>
                    <a:ext uri="{9D8B030D-6E8A-4147-A177-3AD203B41FA5}">
                      <a16:colId xmlns:a16="http://schemas.microsoft.com/office/drawing/2014/main" val="20001"/>
                    </a:ext>
                  </a:extLst>
                </a:gridCol>
                <a:gridCol w="815474">
                  <a:extLst>
                    <a:ext uri="{9D8B030D-6E8A-4147-A177-3AD203B41FA5}">
                      <a16:colId xmlns:a16="http://schemas.microsoft.com/office/drawing/2014/main" val="20002"/>
                    </a:ext>
                  </a:extLst>
                </a:gridCol>
                <a:gridCol w="893139">
                  <a:extLst>
                    <a:ext uri="{9D8B030D-6E8A-4147-A177-3AD203B41FA5}">
                      <a16:colId xmlns:a16="http://schemas.microsoft.com/office/drawing/2014/main" val="20003"/>
                    </a:ext>
                  </a:extLst>
                </a:gridCol>
                <a:gridCol w="1106714">
                  <a:extLst>
                    <a:ext uri="{9D8B030D-6E8A-4147-A177-3AD203B41FA5}">
                      <a16:colId xmlns:a16="http://schemas.microsoft.com/office/drawing/2014/main" val="20004"/>
                    </a:ext>
                  </a:extLst>
                </a:gridCol>
                <a:gridCol w="945740">
                  <a:extLst>
                    <a:ext uri="{9D8B030D-6E8A-4147-A177-3AD203B41FA5}">
                      <a16:colId xmlns:a16="http://schemas.microsoft.com/office/drawing/2014/main" val="20005"/>
                    </a:ext>
                  </a:extLst>
                </a:gridCol>
                <a:gridCol w="1267687">
                  <a:extLst>
                    <a:ext uri="{9D8B030D-6E8A-4147-A177-3AD203B41FA5}">
                      <a16:colId xmlns:a16="http://schemas.microsoft.com/office/drawing/2014/main" val="20006"/>
                    </a:ext>
                  </a:extLst>
                </a:gridCol>
              </a:tblGrid>
              <a:tr h="353961">
                <a:tc>
                  <a:txBody>
                    <a:bodyPr/>
                    <a:lstStyle/>
                    <a:p>
                      <a:r>
                        <a:rPr lang="en-US" sz="2000" dirty="0"/>
                        <a:t>VBG</a:t>
                      </a:r>
                    </a:p>
                  </a:txBody>
                  <a:tcPr/>
                </a:tc>
                <a:tc>
                  <a:txBody>
                    <a:bodyPr/>
                    <a:lstStyle/>
                    <a:p>
                      <a:r>
                        <a:rPr lang="en-US" sz="2000" dirty="0"/>
                        <a:t>NN</a:t>
                      </a:r>
                    </a:p>
                  </a:txBody>
                  <a:tcPr/>
                </a:tc>
                <a:tc>
                  <a:txBody>
                    <a:bodyPr/>
                    <a:lstStyle/>
                    <a:p>
                      <a:r>
                        <a:rPr lang="en-US" sz="2000" dirty="0"/>
                        <a:t>IN</a:t>
                      </a:r>
                    </a:p>
                  </a:txBody>
                  <a:tcPr/>
                </a:tc>
                <a:tc>
                  <a:txBody>
                    <a:bodyPr/>
                    <a:lstStyle/>
                    <a:p>
                      <a:r>
                        <a:rPr lang="en-US" sz="2000" dirty="0"/>
                        <a:t>DT</a:t>
                      </a:r>
                    </a:p>
                  </a:txBody>
                  <a:tcPr/>
                </a:tc>
                <a:tc>
                  <a:txBody>
                    <a:bodyPr/>
                    <a:lstStyle/>
                    <a:p>
                      <a:r>
                        <a:rPr lang="en-US" sz="2000" dirty="0"/>
                        <a:t>NN</a:t>
                      </a:r>
                    </a:p>
                  </a:txBody>
                  <a:tcPr/>
                </a:tc>
                <a:tc>
                  <a:txBody>
                    <a:bodyPr/>
                    <a:lstStyle/>
                    <a:p>
                      <a:r>
                        <a:rPr lang="en-US" sz="2000" dirty="0"/>
                        <a:t>IN</a:t>
                      </a:r>
                    </a:p>
                  </a:txBody>
                  <a:tcPr/>
                </a:tc>
                <a:tc>
                  <a:txBody>
                    <a:bodyPr/>
                    <a:lstStyle/>
                    <a:p>
                      <a:r>
                        <a:rPr lang="en-US" sz="2000" dirty="0"/>
                        <a:t>NN</a:t>
                      </a:r>
                    </a:p>
                  </a:txBody>
                  <a:tcPr/>
                </a:tc>
                <a:extLst>
                  <a:ext uri="{0D108BD9-81ED-4DB2-BD59-A6C34878D82A}">
                    <a16:rowId xmlns:a16="http://schemas.microsoft.com/office/drawing/2014/main" val="10000"/>
                  </a:ext>
                </a:extLst>
              </a:tr>
              <a:tr h="331839">
                <a:tc>
                  <a:txBody>
                    <a:bodyPr/>
                    <a:lstStyle/>
                    <a:p>
                      <a:r>
                        <a:rPr lang="en-US" sz="2000" dirty="0"/>
                        <a:t>Chasing</a:t>
                      </a:r>
                    </a:p>
                  </a:txBody>
                  <a:tcPr/>
                </a:tc>
                <a:tc>
                  <a:txBody>
                    <a:bodyPr/>
                    <a:lstStyle/>
                    <a:p>
                      <a:r>
                        <a:rPr lang="en-US" sz="2000" dirty="0"/>
                        <a:t>opportunity</a:t>
                      </a:r>
                    </a:p>
                  </a:txBody>
                  <a:tcPr/>
                </a:tc>
                <a:tc>
                  <a:txBody>
                    <a:bodyPr/>
                    <a:lstStyle/>
                    <a:p>
                      <a:r>
                        <a:rPr lang="en-US" sz="2000" dirty="0"/>
                        <a:t>in</a:t>
                      </a:r>
                    </a:p>
                  </a:txBody>
                  <a:tcPr/>
                </a:tc>
                <a:tc>
                  <a:txBody>
                    <a:bodyPr/>
                    <a:lstStyle/>
                    <a:p>
                      <a:r>
                        <a:rPr lang="en-US" sz="2000" dirty="0"/>
                        <a:t>an</a:t>
                      </a:r>
                    </a:p>
                  </a:txBody>
                  <a:tcPr/>
                </a:tc>
                <a:tc>
                  <a:txBody>
                    <a:bodyPr/>
                    <a:lstStyle/>
                    <a:p>
                      <a:r>
                        <a:rPr lang="en-US" sz="2000" dirty="0"/>
                        <a:t>age</a:t>
                      </a:r>
                    </a:p>
                  </a:txBody>
                  <a:tcPr/>
                </a:tc>
                <a:tc>
                  <a:txBody>
                    <a:bodyPr/>
                    <a:lstStyle/>
                    <a:p>
                      <a:r>
                        <a:rPr lang="en-US" sz="2000" dirty="0"/>
                        <a:t>of</a:t>
                      </a:r>
                    </a:p>
                  </a:txBody>
                  <a:tcPr/>
                </a:tc>
                <a:tc>
                  <a:txBody>
                    <a:bodyPr/>
                    <a:lstStyle/>
                    <a:p>
                      <a:r>
                        <a:rPr lang="en-US" sz="2000" dirty="0"/>
                        <a:t>upheaval</a:t>
                      </a:r>
                    </a:p>
                  </a:txBody>
                  <a:tcPr/>
                </a:tc>
                <a:extLst>
                  <a:ext uri="{0D108BD9-81ED-4DB2-BD59-A6C34878D82A}">
                    <a16:rowId xmlns:a16="http://schemas.microsoft.com/office/drawing/2014/main" val="10001"/>
                  </a:ext>
                </a:extLst>
              </a:tr>
            </a:tbl>
          </a:graphicData>
        </a:graphic>
      </p:graphicFrame>
      <p:sp>
        <p:nvSpPr>
          <p:cNvPr id="6" name="TextBox 4">
            <a:extLst>
              <a:ext uri="{FF2B5EF4-FFF2-40B4-BE49-F238E27FC236}">
                <a16:creationId xmlns:a16="http://schemas.microsoft.com/office/drawing/2014/main" id="{E06DE80C-B3D7-41E6-B918-7C59CE441CFD}"/>
              </a:ext>
            </a:extLst>
          </p:cNvPr>
          <p:cNvSpPr txBox="1"/>
          <p:nvPr/>
        </p:nvSpPr>
        <p:spPr>
          <a:xfrm>
            <a:off x="703539" y="2512932"/>
            <a:ext cx="1938351" cy="461665"/>
          </a:xfrm>
          <a:prstGeom prst="rect">
            <a:avLst/>
          </a:prstGeom>
          <a:noFill/>
        </p:spPr>
        <p:txBody>
          <a:bodyPr wrap="none" rtlCol="0">
            <a:spAutoFit/>
          </a:bodyPr>
          <a:lstStyle/>
          <a:p>
            <a:r>
              <a:rPr lang="en-US" sz="2400" b="1" dirty="0">
                <a:latin typeface="+mn-lt"/>
              </a:rPr>
              <a:t>POS tagging</a:t>
            </a:r>
          </a:p>
        </p:txBody>
      </p:sp>
      <p:graphicFrame>
        <p:nvGraphicFramePr>
          <p:cNvPr id="7" name="Table 5">
            <a:extLst>
              <a:ext uri="{FF2B5EF4-FFF2-40B4-BE49-F238E27FC236}">
                <a16:creationId xmlns:a16="http://schemas.microsoft.com/office/drawing/2014/main" id="{B6A8F36D-E3DE-4473-818D-4E58ADDADD12}"/>
              </a:ext>
            </a:extLst>
          </p:cNvPr>
          <p:cNvGraphicFramePr>
            <a:graphicFrameLocks noGrp="1"/>
          </p:cNvGraphicFramePr>
          <p:nvPr>
            <p:extLst>
              <p:ext uri="{D42A27DB-BD31-4B8C-83A1-F6EECF244321}">
                <p14:modId xmlns:p14="http://schemas.microsoft.com/office/powerpoint/2010/main" val="18486011"/>
              </p:ext>
            </p:extLst>
          </p:nvPr>
        </p:nvGraphicFramePr>
        <p:xfrm>
          <a:off x="4147495" y="4452565"/>
          <a:ext cx="7747000" cy="792480"/>
        </p:xfrm>
        <a:graphic>
          <a:graphicData uri="http://schemas.openxmlformats.org/drawingml/2006/table">
            <a:tbl>
              <a:tblPr firstRow="1" bandRow="1">
                <a:tableStyleId>{5C22544A-7EE6-4342-B048-85BDC9FD1C3A}</a:tableStyleId>
              </a:tblPr>
              <a:tblGrid>
                <a:gridCol w="774700">
                  <a:extLst>
                    <a:ext uri="{9D8B030D-6E8A-4147-A177-3AD203B41FA5}">
                      <a16:colId xmlns:a16="http://schemas.microsoft.com/office/drawing/2014/main" val="20000"/>
                    </a:ext>
                  </a:extLst>
                </a:gridCol>
                <a:gridCol w="774700">
                  <a:extLst>
                    <a:ext uri="{9D8B030D-6E8A-4147-A177-3AD203B41FA5}">
                      <a16:colId xmlns:a16="http://schemas.microsoft.com/office/drawing/2014/main" val="20001"/>
                    </a:ext>
                  </a:extLst>
                </a:gridCol>
                <a:gridCol w="774700">
                  <a:extLst>
                    <a:ext uri="{9D8B030D-6E8A-4147-A177-3AD203B41FA5}">
                      <a16:colId xmlns:a16="http://schemas.microsoft.com/office/drawing/2014/main" val="20002"/>
                    </a:ext>
                  </a:extLst>
                </a:gridCol>
                <a:gridCol w="774700">
                  <a:extLst>
                    <a:ext uri="{9D8B030D-6E8A-4147-A177-3AD203B41FA5}">
                      <a16:colId xmlns:a16="http://schemas.microsoft.com/office/drawing/2014/main" val="20003"/>
                    </a:ext>
                  </a:extLst>
                </a:gridCol>
                <a:gridCol w="774700">
                  <a:extLst>
                    <a:ext uri="{9D8B030D-6E8A-4147-A177-3AD203B41FA5}">
                      <a16:colId xmlns:a16="http://schemas.microsoft.com/office/drawing/2014/main" val="20004"/>
                    </a:ext>
                  </a:extLst>
                </a:gridCol>
                <a:gridCol w="774700">
                  <a:extLst>
                    <a:ext uri="{9D8B030D-6E8A-4147-A177-3AD203B41FA5}">
                      <a16:colId xmlns:a16="http://schemas.microsoft.com/office/drawing/2014/main" val="20005"/>
                    </a:ext>
                  </a:extLst>
                </a:gridCol>
                <a:gridCol w="774700">
                  <a:extLst>
                    <a:ext uri="{9D8B030D-6E8A-4147-A177-3AD203B41FA5}">
                      <a16:colId xmlns:a16="http://schemas.microsoft.com/office/drawing/2014/main" val="20006"/>
                    </a:ext>
                  </a:extLst>
                </a:gridCol>
                <a:gridCol w="774700">
                  <a:extLst>
                    <a:ext uri="{9D8B030D-6E8A-4147-A177-3AD203B41FA5}">
                      <a16:colId xmlns:a16="http://schemas.microsoft.com/office/drawing/2014/main" val="20007"/>
                    </a:ext>
                  </a:extLst>
                </a:gridCol>
                <a:gridCol w="774700">
                  <a:extLst>
                    <a:ext uri="{9D8B030D-6E8A-4147-A177-3AD203B41FA5}">
                      <a16:colId xmlns:a16="http://schemas.microsoft.com/office/drawing/2014/main" val="20008"/>
                    </a:ext>
                  </a:extLst>
                </a:gridCol>
                <a:gridCol w="774700">
                  <a:extLst>
                    <a:ext uri="{9D8B030D-6E8A-4147-A177-3AD203B41FA5}">
                      <a16:colId xmlns:a16="http://schemas.microsoft.com/office/drawing/2014/main" val="20009"/>
                    </a:ext>
                  </a:extLst>
                </a:gridCol>
              </a:tblGrid>
              <a:tr h="304800">
                <a:tc>
                  <a:txBody>
                    <a:bodyPr/>
                    <a:lstStyle/>
                    <a:p>
                      <a:r>
                        <a:rPr lang="en-US" sz="2000" dirty="0"/>
                        <a:t>B</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I</a:t>
                      </a:r>
                    </a:p>
                  </a:txBody>
                  <a:tcPr/>
                </a:tc>
                <a:tc>
                  <a:txBody>
                    <a:bodyPr/>
                    <a:lstStyle/>
                    <a:p>
                      <a:r>
                        <a:rPr lang="en-US" sz="2000" dirty="0"/>
                        <a:t>B</a:t>
                      </a:r>
                    </a:p>
                  </a:txBody>
                  <a:tcPr/>
                </a:tc>
                <a:tc>
                  <a:txBody>
                    <a:bodyPr/>
                    <a:lstStyle/>
                    <a:p>
                      <a:r>
                        <a:rPr lang="en-US" sz="2000" dirty="0"/>
                        <a:t>B</a:t>
                      </a:r>
                    </a:p>
                  </a:txBody>
                  <a:tcPr/>
                </a:tc>
                <a:extLst>
                  <a:ext uri="{0D108BD9-81ED-4DB2-BD59-A6C34878D82A}">
                    <a16:rowId xmlns:a16="http://schemas.microsoft.com/office/drawing/2014/main" val="10000"/>
                  </a:ext>
                </a:extLst>
              </a:tr>
              <a:tr h="304800">
                <a:tc>
                  <a:txBody>
                    <a:bodyPr/>
                    <a:lstStyle/>
                    <a:p>
                      <a:r>
                        <a:rPr lang="zh-TW" altLang="en-US" sz="2000">
                          <a:latin typeface="新細明體"/>
                          <a:ea typeface="新細明體"/>
                          <a:cs typeface="新細明體"/>
                        </a:rPr>
                        <a:t>而</a:t>
                      </a:r>
                      <a:endParaRPr lang="en-US" sz="2000" dirty="0">
                        <a:latin typeface="新細明體"/>
                        <a:ea typeface="新細明體"/>
                        <a:cs typeface="新細明體"/>
                      </a:endParaRPr>
                    </a:p>
                  </a:txBody>
                  <a:tcPr/>
                </a:tc>
                <a:tc>
                  <a:txBody>
                    <a:bodyPr/>
                    <a:lstStyle/>
                    <a:p>
                      <a:r>
                        <a:rPr lang="en-US" sz="2000" dirty="0">
                          <a:latin typeface="新細明體"/>
                          <a:ea typeface="新細明體"/>
                          <a:cs typeface="新細明體"/>
                        </a:rPr>
                        <a:t>相</a:t>
                      </a:r>
                    </a:p>
                  </a:txBody>
                  <a:tcPr/>
                </a:tc>
                <a:tc>
                  <a:txBody>
                    <a:bodyPr/>
                    <a:lstStyle/>
                    <a:p>
                      <a:r>
                        <a:rPr lang="zh-TW" altLang="en-US" sz="2000">
                          <a:latin typeface="新細明體"/>
                          <a:ea typeface="新細明體"/>
                          <a:cs typeface="新細明體"/>
                        </a:rPr>
                        <a:t>对</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于</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这</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些</a:t>
                      </a:r>
                      <a:endParaRPr lang="en-US" sz="2000" dirty="0">
                        <a:latin typeface="新細明體"/>
                        <a:ea typeface="新細明體"/>
                        <a:cs typeface="新細明體"/>
                      </a:endParaRPr>
                    </a:p>
                  </a:txBody>
                  <a:tcPr/>
                </a:tc>
                <a:tc>
                  <a:txBody>
                    <a:bodyPr/>
                    <a:lstStyle/>
                    <a:p>
                      <a:r>
                        <a:rPr lang="en-US" sz="2000">
                          <a:latin typeface="新細明體"/>
                          <a:ea typeface="新細明體"/>
                          <a:cs typeface="新細明體"/>
                        </a:rPr>
                        <a:t>品</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牌</a:t>
                      </a:r>
                      <a:endParaRPr lang="en-US" sz="2000" dirty="0">
                        <a:latin typeface="新細明體"/>
                        <a:ea typeface="新細明體"/>
                        <a:cs typeface="新細明體"/>
                      </a:endParaRPr>
                    </a:p>
                  </a:txBody>
                  <a:tcPr/>
                </a:tc>
                <a:tc>
                  <a:txBody>
                    <a:bodyPr/>
                    <a:lstStyle/>
                    <a:p>
                      <a:r>
                        <a:rPr lang="zh-TW" altLang="en-US" sz="2000">
                          <a:latin typeface="新細明體"/>
                          <a:ea typeface="新細明體"/>
                          <a:cs typeface="新細明體"/>
                        </a:rPr>
                        <a:t>的</a:t>
                      </a:r>
                      <a:endParaRPr lang="en-US" sz="2000" dirty="0">
                        <a:latin typeface="新細明體"/>
                        <a:ea typeface="新細明體"/>
                        <a:cs typeface="新細明體"/>
                      </a:endParaRPr>
                    </a:p>
                  </a:txBody>
                  <a:tcPr/>
                </a:tc>
                <a:tc>
                  <a:txBody>
                    <a:bodyPr/>
                    <a:lstStyle/>
                    <a:p>
                      <a:r>
                        <a:rPr lang="zh-TW" altLang="en-US" sz="2000" dirty="0">
                          <a:latin typeface="新細明體"/>
                          <a:ea typeface="新細明體"/>
                          <a:cs typeface="新細明體"/>
                        </a:rPr>
                        <a:t>价</a:t>
                      </a:r>
                      <a:endParaRPr lang="en-US" sz="2000" dirty="0">
                        <a:latin typeface="新細明體"/>
                        <a:ea typeface="新細明體"/>
                        <a:cs typeface="新細明體"/>
                      </a:endParaRPr>
                    </a:p>
                  </a:txBody>
                  <a:tcPr/>
                </a:tc>
                <a:extLst>
                  <a:ext uri="{0D108BD9-81ED-4DB2-BD59-A6C34878D82A}">
                    <a16:rowId xmlns:a16="http://schemas.microsoft.com/office/drawing/2014/main" val="10001"/>
                  </a:ext>
                </a:extLst>
              </a:tr>
            </a:tbl>
          </a:graphicData>
        </a:graphic>
      </p:graphicFrame>
      <p:sp>
        <p:nvSpPr>
          <p:cNvPr id="8" name="TextBox 6">
            <a:extLst>
              <a:ext uri="{FF2B5EF4-FFF2-40B4-BE49-F238E27FC236}">
                <a16:creationId xmlns:a16="http://schemas.microsoft.com/office/drawing/2014/main" id="{6D896A73-DBAF-4070-AC93-19061594ED97}"/>
              </a:ext>
            </a:extLst>
          </p:cNvPr>
          <p:cNvSpPr txBox="1"/>
          <p:nvPr/>
        </p:nvSpPr>
        <p:spPr>
          <a:xfrm>
            <a:off x="703539" y="4656674"/>
            <a:ext cx="2973891" cy="461665"/>
          </a:xfrm>
          <a:prstGeom prst="rect">
            <a:avLst/>
          </a:prstGeom>
          <a:noFill/>
        </p:spPr>
        <p:txBody>
          <a:bodyPr wrap="none" rtlCol="0">
            <a:spAutoFit/>
          </a:bodyPr>
          <a:lstStyle/>
          <a:p>
            <a:r>
              <a:rPr lang="en-US" sz="2400" b="1" dirty="0">
                <a:latin typeface="+mn-lt"/>
              </a:rPr>
              <a:t>Word segmentation</a:t>
            </a:r>
          </a:p>
        </p:txBody>
      </p:sp>
      <p:graphicFrame>
        <p:nvGraphicFramePr>
          <p:cNvPr id="9" name="Table 7">
            <a:extLst>
              <a:ext uri="{FF2B5EF4-FFF2-40B4-BE49-F238E27FC236}">
                <a16:creationId xmlns:a16="http://schemas.microsoft.com/office/drawing/2014/main" id="{32EC6855-D97B-462C-93C7-896291FF8255}"/>
              </a:ext>
            </a:extLst>
          </p:cNvPr>
          <p:cNvGraphicFramePr>
            <a:graphicFrameLocks noGrp="1"/>
          </p:cNvGraphicFramePr>
          <p:nvPr>
            <p:extLst>
              <p:ext uri="{D42A27DB-BD31-4B8C-83A1-F6EECF244321}">
                <p14:modId xmlns:p14="http://schemas.microsoft.com/office/powerpoint/2010/main" val="472282079"/>
              </p:ext>
            </p:extLst>
          </p:nvPr>
        </p:nvGraphicFramePr>
        <p:xfrm>
          <a:off x="4147495" y="3413991"/>
          <a:ext cx="7746996" cy="792480"/>
        </p:xfrm>
        <a:graphic>
          <a:graphicData uri="http://schemas.openxmlformats.org/drawingml/2006/table">
            <a:tbl>
              <a:tblPr firstRow="1" bandRow="1">
                <a:tableStyleId>{5C22544A-7EE6-4342-B048-85BDC9FD1C3A}</a:tableStyleId>
              </a:tblPr>
              <a:tblGrid>
                <a:gridCol w="1630947">
                  <a:extLst>
                    <a:ext uri="{9D8B030D-6E8A-4147-A177-3AD203B41FA5}">
                      <a16:colId xmlns:a16="http://schemas.microsoft.com/office/drawing/2014/main" val="20000"/>
                    </a:ext>
                  </a:extLst>
                </a:gridCol>
                <a:gridCol w="1630947">
                  <a:extLst>
                    <a:ext uri="{9D8B030D-6E8A-4147-A177-3AD203B41FA5}">
                      <a16:colId xmlns:a16="http://schemas.microsoft.com/office/drawing/2014/main" val="20001"/>
                    </a:ext>
                  </a:extLst>
                </a:gridCol>
                <a:gridCol w="1223210">
                  <a:extLst>
                    <a:ext uri="{9D8B030D-6E8A-4147-A177-3AD203B41FA5}">
                      <a16:colId xmlns:a16="http://schemas.microsoft.com/office/drawing/2014/main" val="20002"/>
                    </a:ext>
                  </a:extLst>
                </a:gridCol>
                <a:gridCol w="807873">
                  <a:extLst>
                    <a:ext uri="{9D8B030D-6E8A-4147-A177-3AD203B41FA5}">
                      <a16:colId xmlns:a16="http://schemas.microsoft.com/office/drawing/2014/main" val="20003"/>
                    </a:ext>
                  </a:extLst>
                </a:gridCol>
                <a:gridCol w="1323244">
                  <a:extLst>
                    <a:ext uri="{9D8B030D-6E8A-4147-A177-3AD203B41FA5}">
                      <a16:colId xmlns:a16="http://schemas.microsoft.com/office/drawing/2014/main" val="20004"/>
                    </a:ext>
                  </a:extLst>
                </a:gridCol>
                <a:gridCol w="1130775">
                  <a:extLst>
                    <a:ext uri="{9D8B030D-6E8A-4147-A177-3AD203B41FA5}">
                      <a16:colId xmlns:a16="http://schemas.microsoft.com/office/drawing/2014/main" val="20005"/>
                    </a:ext>
                  </a:extLst>
                </a:gridCol>
              </a:tblGrid>
              <a:tr h="353961">
                <a:tc>
                  <a:txBody>
                    <a:bodyPr/>
                    <a:lstStyle/>
                    <a:p>
                      <a:r>
                        <a:rPr lang="en-US" sz="2000" dirty="0"/>
                        <a:t>PERS</a:t>
                      </a:r>
                    </a:p>
                  </a:txBody>
                  <a:tcPr/>
                </a:tc>
                <a:tc>
                  <a:txBody>
                    <a:bodyPr/>
                    <a:lstStyle/>
                    <a:p>
                      <a:r>
                        <a:rPr lang="en-US" sz="2000" dirty="0"/>
                        <a:t>O</a:t>
                      </a:r>
                    </a:p>
                  </a:txBody>
                  <a:tcPr/>
                </a:tc>
                <a:tc>
                  <a:txBody>
                    <a:bodyPr/>
                    <a:lstStyle/>
                    <a:p>
                      <a:r>
                        <a:rPr lang="en-US" sz="2000" dirty="0"/>
                        <a:t>O</a:t>
                      </a:r>
                    </a:p>
                  </a:txBody>
                  <a:tcPr/>
                </a:tc>
                <a:tc>
                  <a:txBody>
                    <a:bodyPr/>
                    <a:lstStyle/>
                    <a:p>
                      <a:r>
                        <a:rPr lang="en-US" sz="2000" dirty="0"/>
                        <a:t>O</a:t>
                      </a:r>
                    </a:p>
                  </a:txBody>
                  <a:tcPr/>
                </a:tc>
                <a:tc>
                  <a:txBody>
                    <a:bodyPr/>
                    <a:lstStyle/>
                    <a:p>
                      <a:r>
                        <a:rPr lang="en-US" sz="2000" dirty="0"/>
                        <a:t>ORG</a:t>
                      </a:r>
                    </a:p>
                  </a:txBody>
                  <a:tcPr/>
                </a:tc>
                <a:tc>
                  <a:txBody>
                    <a:bodyPr/>
                    <a:lstStyle/>
                    <a:p>
                      <a:r>
                        <a:rPr lang="en-US" sz="2000" dirty="0"/>
                        <a:t>ORG</a:t>
                      </a:r>
                    </a:p>
                  </a:txBody>
                  <a:tcPr/>
                </a:tc>
                <a:extLst>
                  <a:ext uri="{0D108BD9-81ED-4DB2-BD59-A6C34878D82A}">
                    <a16:rowId xmlns:a16="http://schemas.microsoft.com/office/drawing/2014/main" val="10000"/>
                  </a:ext>
                </a:extLst>
              </a:tr>
              <a:tr h="331839">
                <a:tc>
                  <a:txBody>
                    <a:bodyPr/>
                    <a:lstStyle/>
                    <a:p>
                      <a:r>
                        <a:rPr lang="en-US" sz="2000" dirty="0"/>
                        <a:t>Murdoch</a:t>
                      </a:r>
                    </a:p>
                  </a:txBody>
                  <a:tcPr/>
                </a:tc>
                <a:tc>
                  <a:txBody>
                    <a:bodyPr/>
                    <a:lstStyle/>
                    <a:p>
                      <a:r>
                        <a:rPr lang="en-US" sz="2000" dirty="0"/>
                        <a:t>discusses</a:t>
                      </a:r>
                    </a:p>
                  </a:txBody>
                  <a:tcPr/>
                </a:tc>
                <a:tc>
                  <a:txBody>
                    <a:bodyPr/>
                    <a:lstStyle/>
                    <a:p>
                      <a:r>
                        <a:rPr lang="en-US" sz="2000" dirty="0"/>
                        <a:t>future</a:t>
                      </a:r>
                    </a:p>
                  </a:txBody>
                  <a:tcPr/>
                </a:tc>
                <a:tc>
                  <a:txBody>
                    <a:bodyPr/>
                    <a:lstStyle/>
                    <a:p>
                      <a:r>
                        <a:rPr lang="en-US" sz="2000" dirty="0"/>
                        <a:t>of</a:t>
                      </a:r>
                    </a:p>
                  </a:txBody>
                  <a:tcPr/>
                </a:tc>
                <a:tc>
                  <a:txBody>
                    <a:bodyPr/>
                    <a:lstStyle/>
                    <a:p>
                      <a:r>
                        <a:rPr lang="en-US" sz="2000" dirty="0"/>
                        <a:t>News</a:t>
                      </a:r>
                    </a:p>
                  </a:txBody>
                  <a:tcPr/>
                </a:tc>
                <a:tc>
                  <a:txBody>
                    <a:bodyPr/>
                    <a:lstStyle/>
                    <a:p>
                      <a:r>
                        <a:rPr lang="en-US" sz="2000" dirty="0"/>
                        <a:t>Corp.</a:t>
                      </a:r>
                    </a:p>
                  </a:txBody>
                  <a:tcPr/>
                </a:tc>
                <a:extLst>
                  <a:ext uri="{0D108BD9-81ED-4DB2-BD59-A6C34878D82A}">
                    <a16:rowId xmlns:a16="http://schemas.microsoft.com/office/drawing/2014/main" val="10001"/>
                  </a:ext>
                </a:extLst>
              </a:tr>
            </a:tbl>
          </a:graphicData>
        </a:graphic>
      </p:graphicFrame>
      <p:sp>
        <p:nvSpPr>
          <p:cNvPr id="10" name="TextBox 8">
            <a:extLst>
              <a:ext uri="{FF2B5EF4-FFF2-40B4-BE49-F238E27FC236}">
                <a16:creationId xmlns:a16="http://schemas.microsoft.com/office/drawing/2014/main" id="{0755CE76-DFBC-4A15-BC14-EEB3FEC92B1F}"/>
              </a:ext>
            </a:extLst>
          </p:cNvPr>
          <p:cNvSpPr txBox="1"/>
          <p:nvPr/>
        </p:nvSpPr>
        <p:spPr>
          <a:xfrm>
            <a:off x="703539" y="3390826"/>
            <a:ext cx="2076578" cy="461665"/>
          </a:xfrm>
          <a:prstGeom prst="rect">
            <a:avLst/>
          </a:prstGeom>
          <a:noFill/>
        </p:spPr>
        <p:txBody>
          <a:bodyPr wrap="square" rtlCol="0">
            <a:spAutoFit/>
          </a:bodyPr>
          <a:lstStyle/>
          <a:p>
            <a:r>
              <a:rPr lang="en-US" altLang="zh-CN" sz="2400" b="1" dirty="0">
                <a:latin typeface="+mn-lt"/>
              </a:rPr>
              <a:t>NER</a:t>
            </a:r>
            <a:endParaRPr lang="en-US" sz="2400" b="1" dirty="0">
              <a:latin typeface="+mn-lt"/>
            </a:endParaRPr>
          </a:p>
        </p:txBody>
      </p:sp>
      <p:sp>
        <p:nvSpPr>
          <p:cNvPr id="11" name="TextBox 9">
            <a:extLst>
              <a:ext uri="{FF2B5EF4-FFF2-40B4-BE49-F238E27FC236}">
                <a16:creationId xmlns:a16="http://schemas.microsoft.com/office/drawing/2014/main" id="{E8C9D0A2-F5AF-434A-9614-D690DA4323A1}"/>
              </a:ext>
            </a:extLst>
          </p:cNvPr>
          <p:cNvSpPr txBox="1"/>
          <p:nvPr/>
        </p:nvSpPr>
        <p:spPr>
          <a:xfrm>
            <a:off x="703539" y="5816639"/>
            <a:ext cx="3062956" cy="461665"/>
          </a:xfrm>
          <a:prstGeom prst="rect">
            <a:avLst/>
          </a:prstGeom>
          <a:noFill/>
        </p:spPr>
        <p:txBody>
          <a:bodyPr wrap="square" rtlCol="0">
            <a:spAutoFit/>
          </a:bodyPr>
          <a:lstStyle/>
          <a:p>
            <a:r>
              <a:rPr lang="en-US" sz="2400" b="1" dirty="0"/>
              <a:t>Text</a:t>
            </a:r>
            <a:r>
              <a:rPr lang="en-US" sz="2400" b="1" dirty="0">
                <a:latin typeface="+mn-lt"/>
              </a:rPr>
              <a:t> segmentation</a:t>
            </a:r>
          </a:p>
        </p:txBody>
      </p:sp>
      <p:cxnSp>
        <p:nvCxnSpPr>
          <p:cNvPr id="21" name="Straight Connector 10">
            <a:extLst>
              <a:ext uri="{FF2B5EF4-FFF2-40B4-BE49-F238E27FC236}">
                <a16:creationId xmlns:a16="http://schemas.microsoft.com/office/drawing/2014/main" id="{E8B141BD-AD55-4194-8273-31488780F952}"/>
              </a:ext>
            </a:extLst>
          </p:cNvPr>
          <p:cNvCxnSpPr/>
          <p:nvPr/>
        </p:nvCxnSpPr>
        <p:spPr bwMode="auto">
          <a:xfrm>
            <a:off x="4147495" y="56435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cxnSp>
        <p:nvCxnSpPr>
          <p:cNvPr id="22" name="Straight Connector 11">
            <a:extLst>
              <a:ext uri="{FF2B5EF4-FFF2-40B4-BE49-F238E27FC236}">
                <a16:creationId xmlns:a16="http://schemas.microsoft.com/office/drawing/2014/main" id="{DE4208FC-1FE1-4F24-84E6-A940625B9B28}"/>
              </a:ext>
            </a:extLst>
          </p:cNvPr>
          <p:cNvCxnSpPr/>
          <p:nvPr/>
        </p:nvCxnSpPr>
        <p:spPr bwMode="auto">
          <a:xfrm>
            <a:off x="4147495" y="5795939"/>
            <a:ext cx="1676400" cy="0"/>
          </a:xfrm>
          <a:prstGeom prst="line">
            <a:avLst/>
          </a:prstGeom>
          <a:gradFill rotWithShape="0">
            <a:gsLst>
              <a:gs pos="0">
                <a:srgbClr val="A50021"/>
              </a:gs>
              <a:gs pos="100000">
                <a:schemeClr val="tx1"/>
              </a:gs>
            </a:gsLst>
            <a:lin ang="0" scaled="1"/>
          </a:gradFill>
          <a:ln w="38100" cap="flat" cmpd="sng" algn="ctr">
            <a:solidFill>
              <a:schemeClr val="accent3"/>
            </a:solidFill>
            <a:prstDash val="solid"/>
            <a:miter lim="800000"/>
            <a:headEnd type="none" w="med" len="med"/>
            <a:tailEnd type="none" w="med" len="med"/>
          </a:ln>
          <a:effectLst/>
        </p:spPr>
      </p:cxnSp>
      <p:cxnSp>
        <p:nvCxnSpPr>
          <p:cNvPr id="23" name="Straight Connector 12">
            <a:extLst>
              <a:ext uri="{FF2B5EF4-FFF2-40B4-BE49-F238E27FC236}">
                <a16:creationId xmlns:a16="http://schemas.microsoft.com/office/drawing/2014/main" id="{859BCBF3-3F63-427B-927D-77DBCB5EB848}"/>
              </a:ext>
            </a:extLst>
          </p:cNvPr>
          <p:cNvCxnSpPr/>
          <p:nvPr/>
        </p:nvCxnSpPr>
        <p:spPr bwMode="auto">
          <a:xfrm>
            <a:off x="4147495" y="59483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cxnSp>
        <p:nvCxnSpPr>
          <p:cNvPr id="24" name="Straight Connector 13">
            <a:extLst>
              <a:ext uri="{FF2B5EF4-FFF2-40B4-BE49-F238E27FC236}">
                <a16:creationId xmlns:a16="http://schemas.microsoft.com/office/drawing/2014/main" id="{A497A12B-CC70-49DD-B5B6-0464B0D13545}"/>
              </a:ext>
            </a:extLst>
          </p:cNvPr>
          <p:cNvCxnSpPr/>
          <p:nvPr/>
        </p:nvCxnSpPr>
        <p:spPr bwMode="auto">
          <a:xfrm>
            <a:off x="4147495" y="61007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5" name="Straight Connector 14">
            <a:extLst>
              <a:ext uri="{FF2B5EF4-FFF2-40B4-BE49-F238E27FC236}">
                <a16:creationId xmlns:a16="http://schemas.microsoft.com/office/drawing/2014/main" id="{22E7E955-512A-4CFB-8E43-65B249927BCC}"/>
              </a:ext>
            </a:extLst>
          </p:cNvPr>
          <p:cNvCxnSpPr/>
          <p:nvPr/>
        </p:nvCxnSpPr>
        <p:spPr bwMode="auto">
          <a:xfrm>
            <a:off x="4147495" y="62531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6" name="Straight Connector 15">
            <a:extLst>
              <a:ext uri="{FF2B5EF4-FFF2-40B4-BE49-F238E27FC236}">
                <a16:creationId xmlns:a16="http://schemas.microsoft.com/office/drawing/2014/main" id="{866385F6-2037-4DFD-9B66-CCF1C0F849CE}"/>
              </a:ext>
            </a:extLst>
          </p:cNvPr>
          <p:cNvCxnSpPr/>
          <p:nvPr/>
        </p:nvCxnSpPr>
        <p:spPr bwMode="auto">
          <a:xfrm>
            <a:off x="4147495" y="64055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cxnSp>
        <p:nvCxnSpPr>
          <p:cNvPr id="27" name="Straight Connector 16">
            <a:extLst>
              <a:ext uri="{FF2B5EF4-FFF2-40B4-BE49-F238E27FC236}">
                <a16:creationId xmlns:a16="http://schemas.microsoft.com/office/drawing/2014/main" id="{889F7747-049B-4EDD-A18D-239A58CBCCAB}"/>
              </a:ext>
            </a:extLst>
          </p:cNvPr>
          <p:cNvCxnSpPr/>
          <p:nvPr/>
        </p:nvCxnSpPr>
        <p:spPr bwMode="auto">
          <a:xfrm>
            <a:off x="4147495" y="6557939"/>
            <a:ext cx="1676400" cy="0"/>
          </a:xfrm>
          <a:prstGeom prst="line">
            <a:avLst/>
          </a:prstGeom>
          <a:gradFill rotWithShape="0">
            <a:gsLst>
              <a:gs pos="0">
                <a:srgbClr val="A50021"/>
              </a:gs>
              <a:gs pos="100000">
                <a:schemeClr val="tx1"/>
              </a:gs>
            </a:gsLst>
            <a:lin ang="0" scaled="1"/>
          </a:gradFill>
          <a:ln w="38100" cap="flat" cmpd="sng" algn="ctr">
            <a:solidFill>
              <a:schemeClr val="accent4"/>
            </a:solidFill>
            <a:prstDash val="solid"/>
            <a:miter lim="800000"/>
            <a:headEnd type="none" w="med" len="med"/>
            <a:tailEnd type="none" w="med" len="med"/>
          </a:ln>
          <a:effectLst/>
        </p:spPr>
      </p:cxnSp>
      <p:sp>
        <p:nvSpPr>
          <p:cNvPr id="28" name="TextBox 17">
            <a:extLst>
              <a:ext uri="{FF2B5EF4-FFF2-40B4-BE49-F238E27FC236}">
                <a16:creationId xmlns:a16="http://schemas.microsoft.com/office/drawing/2014/main" id="{B8E3B639-AD15-4AB4-ACC4-8A96E0A66055}"/>
              </a:ext>
            </a:extLst>
          </p:cNvPr>
          <p:cNvSpPr txBox="1"/>
          <p:nvPr/>
        </p:nvSpPr>
        <p:spPr>
          <a:xfrm>
            <a:off x="5900095" y="5491139"/>
            <a:ext cx="304800" cy="1323439"/>
          </a:xfrm>
          <a:prstGeom prst="rect">
            <a:avLst/>
          </a:prstGeom>
          <a:noFill/>
        </p:spPr>
        <p:txBody>
          <a:bodyPr wrap="square" rtlCol="0">
            <a:spAutoFit/>
          </a:bodyPr>
          <a:lstStyle/>
          <a:p>
            <a:r>
              <a:rPr lang="en-US" sz="1000" dirty="0">
                <a:latin typeface="+mn-lt"/>
              </a:rPr>
              <a:t>Q</a:t>
            </a:r>
          </a:p>
          <a:p>
            <a:r>
              <a:rPr lang="en-US" sz="1000" dirty="0">
                <a:latin typeface="+mn-lt"/>
              </a:rPr>
              <a:t>A</a:t>
            </a:r>
          </a:p>
          <a:p>
            <a:r>
              <a:rPr lang="en-US" sz="1000" dirty="0">
                <a:latin typeface="+mn-lt"/>
              </a:rPr>
              <a:t>Q</a:t>
            </a:r>
          </a:p>
          <a:p>
            <a:r>
              <a:rPr lang="en-US" sz="1000" dirty="0">
                <a:latin typeface="+mn-lt"/>
              </a:rPr>
              <a:t>A</a:t>
            </a:r>
          </a:p>
          <a:p>
            <a:r>
              <a:rPr lang="en-US" sz="1000" dirty="0">
                <a:latin typeface="+mn-lt"/>
              </a:rPr>
              <a:t>A</a:t>
            </a:r>
          </a:p>
          <a:p>
            <a:r>
              <a:rPr lang="en-US" sz="1000" dirty="0">
                <a:latin typeface="+mn-lt"/>
              </a:rPr>
              <a:t>A</a:t>
            </a:r>
          </a:p>
          <a:p>
            <a:r>
              <a:rPr lang="en-US" sz="1000" dirty="0">
                <a:latin typeface="+mn-lt"/>
              </a:rPr>
              <a:t>Q</a:t>
            </a:r>
          </a:p>
          <a:p>
            <a:r>
              <a:rPr lang="en-US" sz="1000" dirty="0">
                <a:latin typeface="+mn-lt"/>
              </a:rPr>
              <a:t>A</a:t>
            </a:r>
          </a:p>
        </p:txBody>
      </p:sp>
      <p:cxnSp>
        <p:nvCxnSpPr>
          <p:cNvPr id="29" name="Straight Connector 18">
            <a:extLst>
              <a:ext uri="{FF2B5EF4-FFF2-40B4-BE49-F238E27FC236}">
                <a16:creationId xmlns:a16="http://schemas.microsoft.com/office/drawing/2014/main" id="{E812C836-E00C-4B92-8D77-B530BC40F99A}"/>
              </a:ext>
            </a:extLst>
          </p:cNvPr>
          <p:cNvCxnSpPr/>
          <p:nvPr/>
        </p:nvCxnSpPr>
        <p:spPr bwMode="auto">
          <a:xfrm>
            <a:off x="4147495" y="6710339"/>
            <a:ext cx="1676400" cy="0"/>
          </a:xfrm>
          <a:prstGeom prst="line">
            <a:avLst/>
          </a:prstGeom>
          <a:gradFill rotWithShape="0">
            <a:gsLst>
              <a:gs pos="0">
                <a:srgbClr val="A50021"/>
              </a:gs>
              <a:gs pos="100000">
                <a:schemeClr val="tx1"/>
              </a:gs>
            </a:gsLst>
            <a:lin ang="0" scaled="1"/>
          </a:gradFill>
          <a:ln w="38100" cap="flat" cmpd="sng" algn="ctr">
            <a:solidFill>
              <a:srgbClr val="BB57BE"/>
            </a:solidFill>
            <a:prstDash val="solid"/>
            <a:miter lim="800000"/>
            <a:headEnd type="none" w="med" len="med"/>
            <a:tailEnd type="none" w="med" len="med"/>
          </a:ln>
          <a:effectLst/>
        </p:spPr>
      </p:cxnSp>
    </p:spTree>
    <p:extLst>
      <p:ext uri="{BB962C8B-B14F-4D97-AF65-F5344CB8AC3E}">
        <p14:creationId xmlns:p14="http://schemas.microsoft.com/office/powerpoint/2010/main" val="2922214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b="1" dirty="0">
                <a:solidFill>
                  <a:srgbClr val="FF0000"/>
                </a:solidFill>
              </a:rPr>
              <a:t>Markov chain / Markov model</a:t>
            </a:r>
            <a:endParaRPr lang="zh-CN" altLang="en-US" b="1" dirty="0">
              <a:solidFill>
                <a:srgbClr val="FF0000"/>
              </a:solidFill>
            </a:endParaRPr>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28</a:t>
            </a:fld>
            <a:endParaRPr lang="zh-CN" altLang="en-US"/>
          </a:p>
        </p:txBody>
      </p:sp>
    </p:spTree>
    <p:extLst>
      <p:ext uri="{BB962C8B-B14F-4D97-AF65-F5344CB8AC3E}">
        <p14:creationId xmlns:p14="http://schemas.microsoft.com/office/powerpoint/2010/main" val="1504444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F90EE-2722-4D2A-ABAD-F62D10769003}"/>
              </a:ext>
            </a:extLst>
          </p:cNvPr>
          <p:cNvSpPr>
            <a:spLocks noGrp="1"/>
          </p:cNvSpPr>
          <p:nvPr>
            <p:ph type="title"/>
          </p:nvPr>
        </p:nvSpPr>
        <p:spPr/>
        <p:txBody>
          <a:bodyPr/>
          <a:lstStyle/>
          <a:p>
            <a:r>
              <a:rPr lang="en-US" altLang="zh-CN" dirty="0"/>
              <a:t>Intuition: Weather Prediction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C4AA8D-2132-4296-8067-8FE54AE6440B}"/>
                  </a:ext>
                </a:extLst>
              </p:cNvPr>
              <p:cNvSpPr>
                <a:spLocks noGrp="1"/>
              </p:cNvSpPr>
              <p:nvPr>
                <p:ph idx="1"/>
              </p:nvPr>
            </p:nvSpPr>
            <p:spPr>
              <a:xfrm>
                <a:off x="517525" y="1108433"/>
                <a:ext cx="11064875" cy="2899687"/>
              </a:xfrm>
            </p:spPr>
            <p:txBody>
              <a:bodyPr/>
              <a:lstStyle/>
              <a:p>
                <a:pPr>
                  <a:lnSpc>
                    <a:spcPct val="150000"/>
                  </a:lnSpc>
                </a:pPr>
                <a:r>
                  <a:rPr lang="en-US" altLang="zh-CN" b="1" dirty="0"/>
                  <a:t>States</a:t>
                </a:r>
                <a:r>
                  <a:rPr lang="en-US" altLang="zh-CN" dirty="0"/>
                  <a:t>: </a:t>
                </a:r>
                <a14:m>
                  <m:oMath xmlns:m="http://schemas.openxmlformats.org/officeDocument/2006/math">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𝑅</m:t>
                        </m:r>
                        <m:r>
                          <a:rPr lang="en-US" altLang="zh-CN" i="1" dirty="0" smtClean="0">
                            <a:latin typeface="Cambria Math" panose="02040503050406030204" pitchFamily="18" charset="0"/>
                          </a:rPr>
                          <m:t>𝑎𝑖𝑛</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𝑆</m:t>
                        </m:r>
                        <m:r>
                          <a:rPr lang="en-US" altLang="zh-CN" i="1" dirty="0" smtClean="0">
                            <a:latin typeface="Cambria Math" panose="02040503050406030204" pitchFamily="18" charset="0"/>
                          </a:rPr>
                          <m:t>𝑢𝑛</m:t>
                        </m:r>
                      </m:e>
                    </m:d>
                  </m:oMath>
                </a14:m>
                <a:endParaRPr lang="en-US" altLang="zh-CN" dirty="0"/>
              </a:p>
              <a:p>
                <a:pPr>
                  <a:lnSpc>
                    <a:spcPct val="150000"/>
                  </a:lnSpc>
                </a:pPr>
                <a:r>
                  <a:rPr lang="en-US" altLang="zh-CN" b="1" dirty="0"/>
                  <a:t>Initial distribution</a:t>
                </a:r>
                <a:r>
                  <a:rPr lang="en-US" altLang="zh-CN" dirty="0"/>
                  <a:t>: 1.0 sun</a:t>
                </a:r>
              </a:p>
              <a:p>
                <a:pPr>
                  <a:lnSpc>
                    <a:spcPct val="150000"/>
                  </a:lnSpc>
                </a:pPr>
                <a14:m>
                  <m:oMath xmlns:m="http://schemas.openxmlformats.org/officeDocument/2006/math">
                    <m:r>
                      <a:rPr lang="en-US" altLang="zh-CN" i="1" dirty="0" smtClean="0">
                        <a:latin typeface="Cambria Math" panose="02040503050406030204" pitchFamily="18" charset="0"/>
                      </a:rPr>
                      <m:t>𝑃</m:t>
                    </m:r>
                    <m:d>
                      <m:dPr>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sub>
                        </m:sSub>
                        <m:r>
                          <a:rPr lang="en-US" altLang="zh-CN" i="1" dirty="0" smtClean="0">
                            <a:latin typeface="Cambria Math" panose="02040503050406030204" pitchFamily="18" charset="0"/>
                          </a:rPr>
                          <m:t> </m:t>
                        </m:r>
                      </m:e>
                    </m:d>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oMath>
                </a14:m>
                <a:r>
                  <a:rPr lang="en-US" altLang="zh-CN" dirty="0"/>
                  <a:t>: Two ways of representing the </a:t>
                </a:r>
                <a:r>
                  <a:rPr lang="en-US" altLang="zh-CN" b="1" dirty="0"/>
                  <a:t>transition probability</a:t>
                </a:r>
              </a:p>
            </p:txBody>
          </p:sp>
        </mc:Choice>
        <mc:Fallback xmlns="">
          <p:sp>
            <p:nvSpPr>
              <p:cNvPr id="3" name="内容占位符 2">
                <a:extLst>
                  <a:ext uri="{FF2B5EF4-FFF2-40B4-BE49-F238E27FC236}">
                    <a16:creationId xmlns:a16="http://schemas.microsoft.com/office/drawing/2014/main" id="{5BC4AA8D-2132-4296-8067-8FE54AE6440B}"/>
                  </a:ext>
                </a:extLst>
              </p:cNvPr>
              <p:cNvSpPr>
                <a:spLocks noGrp="1" noRot="1" noChangeAspect="1" noMove="1" noResize="1" noEditPoints="1" noAdjustHandles="1" noChangeArrowheads="1" noChangeShapeType="1" noTextEdit="1"/>
              </p:cNvSpPr>
              <p:nvPr>
                <p:ph idx="1"/>
              </p:nvPr>
            </p:nvSpPr>
            <p:spPr>
              <a:xfrm>
                <a:off x="517525" y="1108433"/>
                <a:ext cx="11064875" cy="2899687"/>
              </a:xfrm>
              <a:blipFill>
                <a:blip r:embed="rId3"/>
                <a:stretch>
                  <a:fillRect l="-99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9292EAF-786F-4658-975B-23B29B545A38}"/>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mc:AlternateContent xmlns:mc="http://schemas.openxmlformats.org/markup-compatibility/2006" xmlns:a14="http://schemas.microsoft.com/office/drawing/2010/main">
        <mc:Choice Requires="a14">
          <p:graphicFrame>
            <p:nvGraphicFramePr>
              <p:cNvPr id="5" name="Table 51">
                <a:extLst>
                  <a:ext uri="{FF2B5EF4-FFF2-40B4-BE49-F238E27FC236}">
                    <a16:creationId xmlns:a16="http://schemas.microsoft.com/office/drawing/2014/main" id="{3DA92594-E0B0-4B2B-A105-FB88723E510B}"/>
                  </a:ext>
                </a:extLst>
              </p:cNvPr>
              <p:cNvGraphicFramePr>
                <a:graphicFrameLocks noGrp="1"/>
              </p:cNvGraphicFramePr>
              <p:nvPr>
                <p:extLst>
                  <p:ext uri="{D42A27DB-BD31-4B8C-83A1-F6EECF244321}">
                    <p14:modId xmlns:p14="http://schemas.microsoft.com/office/powerpoint/2010/main" val="3884247196"/>
                  </p:ext>
                </p:extLst>
              </p:nvPr>
            </p:nvGraphicFramePr>
            <p:xfrm>
              <a:off x="753454" y="4109531"/>
              <a:ext cx="3907659" cy="2590960"/>
            </p:xfrm>
            <a:graphic>
              <a:graphicData uri="http://schemas.openxmlformats.org/drawingml/2006/table">
                <a:tbl>
                  <a:tblPr firstRow="1" bandRow="1">
                    <a:tableStyleId>{10A1B5D5-9B99-4C35-A422-299274C87663}</a:tableStyleId>
                  </a:tblPr>
                  <a:tblGrid>
                    <a:gridCol w="992134">
                      <a:extLst>
                        <a:ext uri="{9D8B030D-6E8A-4147-A177-3AD203B41FA5}">
                          <a16:colId xmlns:a16="http://schemas.microsoft.com/office/drawing/2014/main" val="20000"/>
                        </a:ext>
                      </a:extLst>
                    </a:gridCol>
                    <a:gridCol w="992134">
                      <a:extLst>
                        <a:ext uri="{9D8B030D-6E8A-4147-A177-3AD203B41FA5}">
                          <a16:colId xmlns:a16="http://schemas.microsoft.com/office/drawing/2014/main" val="20001"/>
                        </a:ext>
                      </a:extLst>
                    </a:gridCol>
                    <a:gridCol w="1923391">
                      <a:extLst>
                        <a:ext uri="{9D8B030D-6E8A-4147-A177-3AD203B41FA5}">
                          <a16:colId xmlns:a16="http://schemas.microsoft.com/office/drawing/2014/main" val="20002"/>
                        </a:ext>
                      </a:extLst>
                    </a:gridCol>
                  </a:tblGrid>
                  <a:tr h="459894">
                    <a:tc>
                      <a:txBody>
                        <a:bodyPr/>
                        <a:lstStyle/>
                        <a:p>
                          <a:pPr algn="ctr"/>
                          <a14:m>
                            <m:oMathPara xmlns:m="http://schemas.openxmlformats.org/officeDocument/2006/math">
                              <m:oMathParaPr>
                                <m:jc m:val="centerGroup"/>
                              </m:oMathParaPr>
                              <m:oMath xmlns:m="http://schemas.openxmlformats.org/officeDocument/2006/math">
                                <m:sSub>
                                  <m:sSubPr>
                                    <m:ctrlPr>
                                      <a:rPr lang="en-US" sz="2800" b="0" i="1" u="none" baseline="0" dirty="0" smtClean="0">
                                        <a:solidFill>
                                          <a:schemeClr val="tx1"/>
                                        </a:solidFill>
                                        <a:latin typeface="Cambria Math" panose="02040503050406030204" pitchFamily="18" charset="0"/>
                                        <a:cs typeface="Calibri"/>
                                      </a:rPr>
                                    </m:ctrlPr>
                                  </m:sSubPr>
                                  <m:e>
                                    <m:r>
                                      <a:rPr lang="en-US" sz="2800" b="0" i="1" u="none" baseline="0" dirty="0" smtClean="0">
                                        <a:solidFill>
                                          <a:schemeClr val="tx1"/>
                                        </a:solidFill>
                                        <a:latin typeface="Cambria Math" panose="02040503050406030204" pitchFamily="18" charset="0"/>
                                        <a:cs typeface="Calibri"/>
                                      </a:rPr>
                                      <m:t>𝑞</m:t>
                                    </m:r>
                                  </m:e>
                                  <m:sub>
                                    <m:r>
                                      <a:rPr lang="en-US" sz="2800" b="0" i="1" u="none" baseline="0" dirty="0" smtClean="0">
                                        <a:solidFill>
                                          <a:schemeClr val="tx1"/>
                                        </a:solidFill>
                                        <a:latin typeface="Cambria Math" panose="02040503050406030204" pitchFamily="18" charset="0"/>
                                        <a:cs typeface="Calibri"/>
                                      </a:rPr>
                                      <m:t>𝑡</m:t>
                                    </m:r>
                                    <m:r>
                                      <a:rPr lang="en-US" sz="2800" b="0" i="1" u="none" baseline="0" dirty="0" smtClean="0">
                                        <a:solidFill>
                                          <a:schemeClr val="tx1"/>
                                        </a:solidFill>
                                        <a:latin typeface="Cambria Math" panose="02040503050406030204" pitchFamily="18" charset="0"/>
                                        <a:cs typeface="Calibri"/>
                                      </a:rPr>
                                      <m:t>−1</m:t>
                                    </m:r>
                                  </m:sub>
                                </m:sSub>
                              </m:oMath>
                            </m:oMathPara>
                          </a14:m>
                          <a:endParaRPr lang="en-US" sz="2800" b="0"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u="none" baseline="0" smtClean="0">
                                        <a:solidFill>
                                          <a:schemeClr val="tx1"/>
                                        </a:solidFill>
                                        <a:latin typeface="Cambria Math" panose="02040503050406030204" pitchFamily="18" charset="0"/>
                                        <a:cs typeface="Calibri"/>
                                      </a:rPr>
                                    </m:ctrlPr>
                                  </m:sSubPr>
                                  <m:e>
                                    <m:r>
                                      <a:rPr lang="en-US" sz="2800" b="0" i="1" u="none" baseline="0" smtClean="0">
                                        <a:solidFill>
                                          <a:schemeClr val="tx1"/>
                                        </a:solidFill>
                                        <a:latin typeface="Cambria Math" panose="02040503050406030204" pitchFamily="18" charset="0"/>
                                        <a:cs typeface="Calibri"/>
                                      </a:rPr>
                                      <m:t>𝑞</m:t>
                                    </m:r>
                                  </m:e>
                                  <m:sub>
                                    <m:r>
                                      <a:rPr lang="en-US" sz="2800" b="0" i="1" u="none" baseline="0" smtClean="0">
                                        <a:solidFill>
                                          <a:schemeClr val="tx1"/>
                                        </a:solidFill>
                                        <a:latin typeface="Cambria Math" panose="02040503050406030204" pitchFamily="18" charset="0"/>
                                        <a:cs typeface="Calibri"/>
                                      </a:rPr>
                                      <m:t>𝑡</m:t>
                                    </m:r>
                                  </m:sub>
                                </m:sSub>
                              </m:oMath>
                            </m:oMathPara>
                          </a14:m>
                          <a:endParaRPr lang="en-US" sz="2800" b="0"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cs typeface="Calibri"/>
                                  </a:rPr>
                                  <m:t>𝑃</m:t>
                                </m:r>
                                <m:r>
                                  <a:rPr lang="en-US" sz="2800" b="0" i="1" dirty="0" smtClean="0">
                                    <a:solidFill>
                                      <a:schemeClr val="tx1"/>
                                    </a:solidFill>
                                    <a:latin typeface="Cambria Math" panose="02040503050406030204" pitchFamily="18" charset="0"/>
                                    <a:cs typeface="Calibri"/>
                                  </a:rPr>
                                  <m:t>(</m:t>
                                </m:r>
                                <m:sSub>
                                  <m:sSubPr>
                                    <m:ctrlPr>
                                      <a:rPr lang="en-US" sz="2800" b="0" i="1" dirty="0" smtClean="0">
                                        <a:solidFill>
                                          <a:schemeClr val="tx1"/>
                                        </a:solidFill>
                                        <a:latin typeface="Cambria Math" panose="02040503050406030204" pitchFamily="18" charset="0"/>
                                        <a:cs typeface="Calibri"/>
                                      </a:rPr>
                                    </m:ctrlPr>
                                  </m:sSubPr>
                                  <m:e>
                                    <m:r>
                                      <a:rPr lang="en-US" sz="2800" b="0" i="1" dirty="0" smtClean="0">
                                        <a:solidFill>
                                          <a:schemeClr val="tx1"/>
                                        </a:solidFill>
                                        <a:latin typeface="Cambria Math" panose="02040503050406030204" pitchFamily="18" charset="0"/>
                                        <a:cs typeface="Calibri"/>
                                      </a:rPr>
                                      <m:t>𝑞</m:t>
                                    </m:r>
                                  </m:e>
                                  <m:sub>
                                    <m:r>
                                      <a:rPr lang="en-US" sz="2800" b="0" i="1" dirty="0" smtClean="0">
                                        <a:solidFill>
                                          <a:schemeClr val="tx1"/>
                                        </a:solidFill>
                                        <a:latin typeface="Cambria Math" panose="02040503050406030204" pitchFamily="18" charset="0"/>
                                        <a:cs typeface="Calibri"/>
                                      </a:rPr>
                                      <m:t>𝑡</m:t>
                                    </m:r>
                                  </m:sub>
                                </m:sSub>
                                <m:r>
                                  <a:rPr lang="en-US" sz="2800" b="0" i="1" dirty="0">
                                    <a:solidFill>
                                      <a:schemeClr val="tx1"/>
                                    </a:solidFill>
                                    <a:latin typeface="Cambria Math" panose="02040503050406030204" pitchFamily="18" charset="0"/>
                                    <a:cs typeface="Calibri"/>
                                  </a:rPr>
                                  <m:t>|</m:t>
                                </m:r>
                                <m:sSub>
                                  <m:sSubPr>
                                    <m:ctrlPr>
                                      <a:rPr lang="en-US" altLang="zh-CN" sz="2800" b="0" i="1" u="none" baseline="0" dirty="0" smtClean="0">
                                        <a:solidFill>
                                          <a:schemeClr val="tx1"/>
                                        </a:solidFill>
                                        <a:latin typeface="Cambria Math" panose="02040503050406030204" pitchFamily="18" charset="0"/>
                                        <a:cs typeface="Calibri"/>
                                      </a:rPr>
                                    </m:ctrlPr>
                                  </m:sSubPr>
                                  <m:e>
                                    <m:r>
                                      <a:rPr lang="en-US" altLang="zh-CN" sz="2800" b="0" i="1" u="none" baseline="0" dirty="0" smtClean="0">
                                        <a:solidFill>
                                          <a:schemeClr val="tx1"/>
                                        </a:solidFill>
                                        <a:latin typeface="Cambria Math" panose="02040503050406030204" pitchFamily="18" charset="0"/>
                                        <a:cs typeface="Calibri"/>
                                      </a:rPr>
                                      <m:t>𝑞</m:t>
                                    </m:r>
                                  </m:e>
                                  <m:sub>
                                    <m:r>
                                      <a:rPr lang="en-US" altLang="zh-CN" sz="2800" b="0" i="1" u="none" baseline="0" dirty="0" smtClean="0">
                                        <a:solidFill>
                                          <a:schemeClr val="tx1"/>
                                        </a:solidFill>
                                        <a:latin typeface="Cambria Math" panose="02040503050406030204" pitchFamily="18" charset="0"/>
                                        <a:cs typeface="Calibri"/>
                                      </a:rPr>
                                      <m:t>𝑡</m:t>
                                    </m:r>
                                    <m:r>
                                      <a:rPr lang="en-US" altLang="zh-CN" sz="2800" b="0" i="1" u="none" baseline="0" dirty="0" smtClean="0">
                                        <a:solidFill>
                                          <a:schemeClr val="tx1"/>
                                        </a:solidFill>
                                        <a:latin typeface="Cambria Math" panose="02040503050406030204" pitchFamily="18" charset="0"/>
                                        <a:cs typeface="Calibri"/>
                                      </a:rPr>
                                      <m:t>−1</m:t>
                                    </m:r>
                                  </m:sub>
                                </m:sSub>
                                <m:r>
                                  <a:rPr lang="en-US" sz="2800" b="0" i="1" dirty="0">
                                    <a:solidFill>
                                      <a:schemeClr val="tx1"/>
                                    </a:solidFill>
                                    <a:latin typeface="Cambria Math" panose="02040503050406030204" pitchFamily="18" charset="0"/>
                                    <a:cs typeface="Calibri"/>
                                  </a:rPr>
                                  <m:t>)</m:t>
                                </m:r>
                              </m:oMath>
                            </m:oMathPara>
                          </a14:m>
                          <a:endParaRPr lang="en-US" sz="2800" b="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1499">
                    <a:tc>
                      <a:txBody>
                        <a:bodyPr/>
                        <a:lstStyle/>
                        <a:p>
                          <a:pPr algn="ctr"/>
                          <a:r>
                            <a:rPr lang="en-US" sz="2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sun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414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2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5" name="Table 51">
                <a:extLst>
                  <a:ext uri="{FF2B5EF4-FFF2-40B4-BE49-F238E27FC236}">
                    <a16:creationId xmlns:a16="http://schemas.microsoft.com/office/drawing/2014/main" id="{3DA92594-E0B0-4B2B-A105-FB88723E510B}"/>
                  </a:ext>
                </a:extLst>
              </p:cNvPr>
              <p:cNvGraphicFramePr>
                <a:graphicFrameLocks noGrp="1"/>
              </p:cNvGraphicFramePr>
              <p:nvPr>
                <p:extLst>
                  <p:ext uri="{D42A27DB-BD31-4B8C-83A1-F6EECF244321}">
                    <p14:modId xmlns:p14="http://schemas.microsoft.com/office/powerpoint/2010/main" val="3884247196"/>
                  </p:ext>
                </p:extLst>
              </p:nvPr>
            </p:nvGraphicFramePr>
            <p:xfrm>
              <a:off x="753454" y="4109531"/>
              <a:ext cx="3907659" cy="2590960"/>
            </p:xfrm>
            <a:graphic>
              <a:graphicData uri="http://schemas.openxmlformats.org/drawingml/2006/table">
                <a:tbl>
                  <a:tblPr firstRow="1" bandRow="1">
                    <a:tableStyleId>{10A1B5D5-9B99-4C35-A422-299274C87663}</a:tableStyleId>
                  </a:tblPr>
                  <a:tblGrid>
                    <a:gridCol w="992134">
                      <a:extLst>
                        <a:ext uri="{9D8B030D-6E8A-4147-A177-3AD203B41FA5}">
                          <a16:colId xmlns:a16="http://schemas.microsoft.com/office/drawing/2014/main" val="20000"/>
                        </a:ext>
                      </a:extLst>
                    </a:gridCol>
                    <a:gridCol w="992134">
                      <a:extLst>
                        <a:ext uri="{9D8B030D-6E8A-4147-A177-3AD203B41FA5}">
                          <a16:colId xmlns:a16="http://schemas.microsoft.com/office/drawing/2014/main" val="20001"/>
                        </a:ext>
                      </a:extLst>
                    </a:gridCol>
                    <a:gridCol w="1923391">
                      <a:extLst>
                        <a:ext uri="{9D8B030D-6E8A-4147-A177-3AD203B41FA5}">
                          <a16:colId xmlns:a16="http://schemas.microsoft.com/office/drawing/2014/main" val="20002"/>
                        </a:ext>
                      </a:extLst>
                    </a:gridCol>
                  </a:tblGrid>
                  <a:tr h="518192">
                    <a:tc>
                      <a:txBody>
                        <a:bodyPr/>
                        <a:lstStyle/>
                        <a:p>
                          <a:endParaRPr lang="zh-CN"/>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227" t="-3529" r="-296933" b="-434118"/>
                          </a:stretch>
                        </a:blipFill>
                      </a:tcPr>
                    </a:tc>
                    <a:tc>
                      <a:txBody>
                        <a:bodyPr/>
                        <a:lstStyle/>
                        <a:p>
                          <a:endParaRPr lang="zh-CN"/>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01227" t="-3529" r="-196933" b="-434118"/>
                          </a:stretch>
                        </a:blipFill>
                      </a:tcPr>
                    </a:tc>
                    <a:tc>
                      <a:txBody>
                        <a:bodyPr/>
                        <a:lstStyle/>
                        <a:p>
                          <a:endParaRPr lang="zh-CN"/>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blipFill>
                          <a:blip r:embed="rId4"/>
                          <a:stretch>
                            <a:fillRect l="-103797" t="-3529" r="-1582" b="-434118"/>
                          </a:stretch>
                        </a:blipFill>
                      </a:tcPr>
                    </a:tc>
                    <a:extLst>
                      <a:ext uri="{0D108BD9-81ED-4DB2-BD59-A6C34878D82A}">
                        <a16:rowId xmlns:a16="http://schemas.microsoft.com/office/drawing/2014/main" val="10000"/>
                      </a:ext>
                    </a:extLst>
                  </a:tr>
                  <a:tr h="518192">
                    <a:tc>
                      <a:txBody>
                        <a:bodyPr/>
                        <a:lstStyle/>
                        <a:p>
                          <a:pPr algn="ctr"/>
                          <a:r>
                            <a:rPr lang="en-US" sz="2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sun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1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dirty="0">
                              <a:latin typeface="Calibri"/>
                              <a:cs typeface="Calibri"/>
                              <a:sym typeface="Symbol"/>
                            </a:rPr>
                            <a:t>rain</a:t>
                          </a:r>
                          <a:endParaRPr lang="en-US" sz="2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2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Fallback>
      </mc:AlternateContent>
      <p:sp>
        <p:nvSpPr>
          <p:cNvPr id="6" name="Oval 4">
            <a:extLst>
              <a:ext uri="{FF2B5EF4-FFF2-40B4-BE49-F238E27FC236}">
                <a16:creationId xmlns:a16="http://schemas.microsoft.com/office/drawing/2014/main" id="{C38B6835-6626-4F21-918D-060CE4390C24}"/>
              </a:ext>
            </a:extLst>
          </p:cNvPr>
          <p:cNvSpPr>
            <a:spLocks noChangeArrowheads="1"/>
          </p:cNvSpPr>
          <p:nvPr/>
        </p:nvSpPr>
        <p:spPr bwMode="auto">
          <a:xfrm>
            <a:off x="5255502" y="4870023"/>
            <a:ext cx="609600" cy="609600"/>
          </a:xfrm>
          <a:prstGeom prst="ellipse">
            <a:avLst/>
          </a:prstGeom>
          <a:solidFill>
            <a:schemeClr val="accent2"/>
          </a:solidFill>
          <a:ln w="28575">
            <a:solidFill>
              <a:schemeClr val="tx1"/>
            </a:solidFill>
            <a:round/>
            <a:headEnd/>
            <a:tailEnd/>
          </a:ln>
        </p:spPr>
        <p:txBody>
          <a:bodyPr wrap="none" anchor="ctr"/>
          <a:lstStyle/>
          <a:p>
            <a:pPr algn="ctr"/>
            <a:r>
              <a:rPr lang="en-US" sz="2400" dirty="0">
                <a:latin typeface="Calibri"/>
                <a:cs typeface="Calibri"/>
              </a:rPr>
              <a:t>rain</a:t>
            </a:r>
          </a:p>
        </p:txBody>
      </p:sp>
      <p:sp>
        <p:nvSpPr>
          <p:cNvPr id="7" name="Oval 5">
            <a:extLst>
              <a:ext uri="{FF2B5EF4-FFF2-40B4-BE49-F238E27FC236}">
                <a16:creationId xmlns:a16="http://schemas.microsoft.com/office/drawing/2014/main" id="{01BB8B89-49F7-49F5-A43F-F7BFF7E717FC}"/>
              </a:ext>
            </a:extLst>
          </p:cNvPr>
          <p:cNvSpPr>
            <a:spLocks noChangeArrowheads="1"/>
          </p:cNvSpPr>
          <p:nvPr/>
        </p:nvSpPr>
        <p:spPr bwMode="auto">
          <a:xfrm>
            <a:off x="6703302" y="4870023"/>
            <a:ext cx="609600" cy="609600"/>
          </a:xfrm>
          <a:prstGeom prst="ellipse">
            <a:avLst/>
          </a:prstGeom>
          <a:solidFill>
            <a:schemeClr val="accent1"/>
          </a:solidFill>
          <a:ln w="28575">
            <a:solidFill>
              <a:schemeClr val="tx1"/>
            </a:solidFill>
            <a:round/>
            <a:headEnd/>
            <a:tailEnd/>
          </a:ln>
        </p:spPr>
        <p:txBody>
          <a:bodyPr wrap="none" anchor="ctr"/>
          <a:lstStyle/>
          <a:p>
            <a:pPr algn="ctr"/>
            <a:r>
              <a:rPr lang="en-US" sz="2400" dirty="0">
                <a:latin typeface="Calibri"/>
                <a:cs typeface="Calibri"/>
              </a:rPr>
              <a:t>sun</a:t>
            </a:r>
          </a:p>
        </p:txBody>
      </p:sp>
      <p:cxnSp>
        <p:nvCxnSpPr>
          <p:cNvPr id="8" name="AutoShape 6">
            <a:extLst>
              <a:ext uri="{FF2B5EF4-FFF2-40B4-BE49-F238E27FC236}">
                <a16:creationId xmlns:a16="http://schemas.microsoft.com/office/drawing/2014/main" id="{C586B07C-D543-4BB2-AC3B-41933F4964A5}"/>
              </a:ext>
            </a:extLst>
          </p:cNvPr>
          <p:cNvCxnSpPr>
            <a:cxnSpLocks noChangeShapeType="1"/>
          </p:cNvCxnSpPr>
          <p:nvPr/>
        </p:nvCxnSpPr>
        <p:spPr bwMode="auto">
          <a:xfrm rot="5400000" flipV="1">
            <a:off x="6283408" y="4132629"/>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7">
            <a:extLst>
              <a:ext uri="{FF2B5EF4-FFF2-40B4-BE49-F238E27FC236}">
                <a16:creationId xmlns:a16="http://schemas.microsoft.com/office/drawing/2014/main" id="{5183C2EE-663B-4F64-B088-31F95CBDCADE}"/>
              </a:ext>
            </a:extLst>
          </p:cNvPr>
          <p:cNvCxnSpPr>
            <a:cxnSpLocks noChangeShapeType="1"/>
          </p:cNvCxnSpPr>
          <p:nvPr/>
        </p:nvCxnSpPr>
        <p:spPr bwMode="auto">
          <a:xfrm rot="5400000">
            <a:off x="6283408" y="4770804"/>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8">
            <a:extLst>
              <a:ext uri="{FF2B5EF4-FFF2-40B4-BE49-F238E27FC236}">
                <a16:creationId xmlns:a16="http://schemas.microsoft.com/office/drawing/2014/main" id="{3B5940C8-871A-418E-962C-F76CFBF745BD}"/>
              </a:ext>
            </a:extLst>
          </p:cNvPr>
          <p:cNvCxnSpPr>
            <a:cxnSpLocks noChangeShapeType="1"/>
          </p:cNvCxnSpPr>
          <p:nvPr/>
        </p:nvCxnSpPr>
        <p:spPr bwMode="auto">
          <a:xfrm rot="5400000" flipV="1">
            <a:off x="7160502" y="5008135"/>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1" name="AutoShape 9">
            <a:extLst>
              <a:ext uri="{FF2B5EF4-FFF2-40B4-BE49-F238E27FC236}">
                <a16:creationId xmlns:a16="http://schemas.microsoft.com/office/drawing/2014/main" id="{1F45F9F2-0F90-4A36-BD29-8892746C0444}"/>
              </a:ext>
            </a:extLst>
          </p:cNvPr>
          <p:cNvCxnSpPr>
            <a:cxnSpLocks noChangeShapeType="1"/>
          </p:cNvCxnSpPr>
          <p:nvPr/>
        </p:nvCxnSpPr>
        <p:spPr bwMode="auto">
          <a:xfrm rot="16200000" flipV="1">
            <a:off x="5177714" y="5238323"/>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2" name="Text Box 10">
            <a:extLst>
              <a:ext uri="{FF2B5EF4-FFF2-40B4-BE49-F238E27FC236}">
                <a16:creationId xmlns:a16="http://schemas.microsoft.com/office/drawing/2014/main" id="{4B5C1014-51E8-4583-A04C-65FEAB009276}"/>
              </a:ext>
            </a:extLst>
          </p:cNvPr>
          <p:cNvSpPr txBox="1">
            <a:spLocks noChangeArrowheads="1"/>
          </p:cNvSpPr>
          <p:nvPr/>
        </p:nvSpPr>
        <p:spPr bwMode="auto">
          <a:xfrm>
            <a:off x="7340813" y="4067255"/>
            <a:ext cx="63420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13" name="Text Box 11">
            <a:extLst>
              <a:ext uri="{FF2B5EF4-FFF2-40B4-BE49-F238E27FC236}">
                <a16:creationId xmlns:a16="http://schemas.microsoft.com/office/drawing/2014/main" id="{A4A92262-E957-4215-A3F9-A3C4CC61E15E}"/>
              </a:ext>
            </a:extLst>
          </p:cNvPr>
          <p:cNvSpPr txBox="1">
            <a:spLocks noChangeArrowheads="1"/>
          </p:cNvSpPr>
          <p:nvPr/>
        </p:nvSpPr>
        <p:spPr bwMode="auto">
          <a:xfrm>
            <a:off x="4793670" y="5889014"/>
            <a:ext cx="73025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0.7</a:t>
            </a:r>
          </a:p>
        </p:txBody>
      </p:sp>
      <p:sp>
        <p:nvSpPr>
          <p:cNvPr id="14" name="Text Box 12">
            <a:extLst>
              <a:ext uri="{FF2B5EF4-FFF2-40B4-BE49-F238E27FC236}">
                <a16:creationId xmlns:a16="http://schemas.microsoft.com/office/drawing/2014/main" id="{3CAC66BB-D4A9-4BDF-AE3F-6DE1C712068C}"/>
              </a:ext>
            </a:extLst>
          </p:cNvPr>
          <p:cNvSpPr txBox="1">
            <a:spLocks noChangeArrowheads="1"/>
          </p:cNvSpPr>
          <p:nvPr/>
        </p:nvSpPr>
        <p:spPr bwMode="auto">
          <a:xfrm>
            <a:off x="5923046" y="4043233"/>
            <a:ext cx="63420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a:cs typeface="Calibri"/>
              </a:rPr>
              <a:t>0.3</a:t>
            </a:r>
          </a:p>
        </p:txBody>
      </p:sp>
      <p:sp>
        <p:nvSpPr>
          <p:cNvPr id="15" name="Text Box 13">
            <a:extLst>
              <a:ext uri="{FF2B5EF4-FFF2-40B4-BE49-F238E27FC236}">
                <a16:creationId xmlns:a16="http://schemas.microsoft.com/office/drawing/2014/main" id="{EDA94FBD-7D4F-453E-B000-2F0D3483C020}"/>
              </a:ext>
            </a:extLst>
          </p:cNvPr>
          <p:cNvSpPr txBox="1">
            <a:spLocks noChangeArrowheads="1"/>
          </p:cNvSpPr>
          <p:nvPr/>
        </p:nvSpPr>
        <p:spPr bwMode="auto">
          <a:xfrm>
            <a:off x="6036555" y="5534810"/>
            <a:ext cx="66674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0.1</a:t>
            </a:r>
          </a:p>
        </p:txBody>
      </p:sp>
      <p:grpSp>
        <p:nvGrpSpPr>
          <p:cNvPr id="16" name="Group 1">
            <a:extLst>
              <a:ext uri="{FF2B5EF4-FFF2-40B4-BE49-F238E27FC236}">
                <a16:creationId xmlns:a16="http://schemas.microsoft.com/office/drawing/2014/main" id="{F4E1B5C8-1B54-428C-A02F-C75BAE1D8B6D}"/>
              </a:ext>
            </a:extLst>
          </p:cNvPr>
          <p:cNvGrpSpPr>
            <a:grpSpLocks/>
          </p:cNvGrpSpPr>
          <p:nvPr/>
        </p:nvGrpSpPr>
        <p:grpSpPr bwMode="auto">
          <a:xfrm>
            <a:off x="8256058" y="4311224"/>
            <a:ext cx="3326342" cy="1727198"/>
            <a:chOff x="2057400" y="3260725"/>
            <a:chExt cx="2133600" cy="1066800"/>
          </a:xfrm>
        </p:grpSpPr>
        <p:sp>
          <p:nvSpPr>
            <p:cNvPr id="17" name="Rectangle 7">
              <a:extLst>
                <a:ext uri="{FF2B5EF4-FFF2-40B4-BE49-F238E27FC236}">
                  <a16:creationId xmlns:a16="http://schemas.microsoft.com/office/drawing/2014/main" id="{075087EB-10DF-40C3-A721-8E23987595CC}"/>
                </a:ext>
              </a:extLst>
            </p:cNvPr>
            <p:cNvSpPr>
              <a:spLocks noChangeArrowheads="1"/>
            </p:cNvSpPr>
            <p:nvPr/>
          </p:nvSpPr>
          <p:spPr bwMode="auto">
            <a:xfrm>
              <a:off x="2057400" y="32607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sz="2400" dirty="0">
                  <a:latin typeface="Calibri"/>
                  <a:cs typeface="Calibri"/>
                </a:rPr>
                <a:t>sun</a:t>
              </a:r>
            </a:p>
          </p:txBody>
        </p:sp>
        <p:sp>
          <p:nvSpPr>
            <p:cNvPr id="18" name="Rectangle 8">
              <a:extLst>
                <a:ext uri="{FF2B5EF4-FFF2-40B4-BE49-F238E27FC236}">
                  <a16:creationId xmlns:a16="http://schemas.microsoft.com/office/drawing/2014/main" id="{CB1D79C3-F2BC-4D12-BDED-CFF0ADE0146B}"/>
                </a:ext>
              </a:extLst>
            </p:cNvPr>
            <p:cNvSpPr>
              <a:spLocks noChangeArrowheads="1"/>
            </p:cNvSpPr>
            <p:nvPr/>
          </p:nvSpPr>
          <p:spPr bwMode="auto">
            <a:xfrm>
              <a:off x="2057400" y="3946525"/>
              <a:ext cx="685800" cy="381000"/>
            </a:xfrm>
            <a:prstGeom prst="rect">
              <a:avLst/>
            </a:prstGeom>
            <a:solidFill>
              <a:schemeClr val="accent2"/>
            </a:solidFill>
            <a:ln w="9525">
              <a:solidFill>
                <a:schemeClr val="tx1"/>
              </a:solidFill>
              <a:miter lim="800000"/>
              <a:headEnd/>
              <a:tailEnd/>
            </a:ln>
          </p:spPr>
          <p:txBody>
            <a:bodyPr wrap="none" anchor="ctr"/>
            <a:lstStyle/>
            <a:p>
              <a:pPr algn="ctr"/>
              <a:r>
                <a:rPr lang="en-US" sz="2400" dirty="0">
                  <a:latin typeface="Calibri"/>
                  <a:cs typeface="Calibri"/>
                </a:rPr>
                <a:t>rain</a:t>
              </a:r>
            </a:p>
          </p:txBody>
        </p:sp>
        <p:sp>
          <p:nvSpPr>
            <p:cNvPr id="19" name="Rectangle 9">
              <a:extLst>
                <a:ext uri="{FF2B5EF4-FFF2-40B4-BE49-F238E27FC236}">
                  <a16:creationId xmlns:a16="http://schemas.microsoft.com/office/drawing/2014/main" id="{CF8EE504-54D2-41C6-AA5D-529B03868AED}"/>
                </a:ext>
              </a:extLst>
            </p:cNvPr>
            <p:cNvSpPr>
              <a:spLocks noChangeArrowheads="1"/>
            </p:cNvSpPr>
            <p:nvPr/>
          </p:nvSpPr>
          <p:spPr bwMode="auto">
            <a:xfrm>
              <a:off x="3505200" y="32607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sz="2400" dirty="0">
                  <a:latin typeface="Calibri"/>
                  <a:cs typeface="Calibri"/>
                </a:rPr>
                <a:t>sun</a:t>
              </a:r>
            </a:p>
          </p:txBody>
        </p:sp>
        <p:sp>
          <p:nvSpPr>
            <p:cNvPr id="20" name="Rectangle 10">
              <a:extLst>
                <a:ext uri="{FF2B5EF4-FFF2-40B4-BE49-F238E27FC236}">
                  <a16:creationId xmlns:a16="http://schemas.microsoft.com/office/drawing/2014/main" id="{039008BD-4D54-4BC2-B93C-15AB2C11C642}"/>
                </a:ext>
              </a:extLst>
            </p:cNvPr>
            <p:cNvSpPr>
              <a:spLocks noChangeArrowheads="1"/>
            </p:cNvSpPr>
            <p:nvPr/>
          </p:nvSpPr>
          <p:spPr bwMode="auto">
            <a:xfrm>
              <a:off x="3505200" y="3946525"/>
              <a:ext cx="685800" cy="381000"/>
            </a:xfrm>
            <a:prstGeom prst="rect">
              <a:avLst/>
            </a:prstGeom>
            <a:solidFill>
              <a:schemeClr val="accent2"/>
            </a:solidFill>
            <a:ln w="9525">
              <a:solidFill>
                <a:schemeClr val="tx1"/>
              </a:solidFill>
              <a:miter lim="800000"/>
              <a:headEnd/>
              <a:tailEnd/>
            </a:ln>
          </p:spPr>
          <p:txBody>
            <a:bodyPr wrap="none" anchor="ctr"/>
            <a:lstStyle/>
            <a:p>
              <a:pPr algn="ctr"/>
              <a:r>
                <a:rPr lang="en-US" sz="2400" dirty="0">
                  <a:latin typeface="Calibri"/>
                  <a:cs typeface="Calibri"/>
                </a:rPr>
                <a:t>rain</a:t>
              </a:r>
            </a:p>
          </p:txBody>
        </p:sp>
        <p:cxnSp>
          <p:nvCxnSpPr>
            <p:cNvPr id="21" name="AutoShape 15">
              <a:extLst>
                <a:ext uri="{FF2B5EF4-FFF2-40B4-BE49-F238E27FC236}">
                  <a16:creationId xmlns:a16="http://schemas.microsoft.com/office/drawing/2014/main" id="{473146A5-B354-4891-93B7-7696147116AF}"/>
                </a:ext>
              </a:extLst>
            </p:cNvPr>
            <p:cNvCxnSpPr>
              <a:cxnSpLocks noChangeShapeType="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2" name="AutoShape 16">
              <a:extLst>
                <a:ext uri="{FF2B5EF4-FFF2-40B4-BE49-F238E27FC236}">
                  <a16:creationId xmlns:a16="http://schemas.microsoft.com/office/drawing/2014/main" id="{4690E2D7-146C-46C5-BE03-2EC9D38E043F}"/>
                </a:ext>
              </a:extLst>
            </p:cNvPr>
            <p:cNvCxnSpPr>
              <a:cxnSpLocks noChangeShapeType="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 name="AutoShape 17">
              <a:extLst>
                <a:ext uri="{FF2B5EF4-FFF2-40B4-BE49-F238E27FC236}">
                  <a16:creationId xmlns:a16="http://schemas.microsoft.com/office/drawing/2014/main" id="{42EFACFC-E65B-48A1-AC37-1DE6EA91CB79}"/>
                </a:ext>
              </a:extLst>
            </p:cNvPr>
            <p:cNvCxnSpPr>
              <a:cxnSpLocks noChangeShapeType="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4" name="AutoShape 18">
              <a:extLst>
                <a:ext uri="{FF2B5EF4-FFF2-40B4-BE49-F238E27FC236}">
                  <a16:creationId xmlns:a16="http://schemas.microsoft.com/office/drawing/2014/main" id="{BCCB92FF-DFAB-482D-9A4A-5360290DADD9}"/>
                </a:ext>
              </a:extLst>
            </p:cNvPr>
            <p:cNvCxnSpPr>
              <a:cxnSpLocks noChangeShapeType="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5" name="Text Box 12">
            <a:extLst>
              <a:ext uri="{FF2B5EF4-FFF2-40B4-BE49-F238E27FC236}">
                <a16:creationId xmlns:a16="http://schemas.microsoft.com/office/drawing/2014/main" id="{979A9357-84A2-42BE-84CB-42F5722F5ED3}"/>
              </a:ext>
            </a:extLst>
          </p:cNvPr>
          <p:cNvSpPr txBox="1">
            <a:spLocks noChangeArrowheads="1"/>
          </p:cNvSpPr>
          <p:nvPr/>
        </p:nvSpPr>
        <p:spPr bwMode="auto">
          <a:xfrm>
            <a:off x="9839458" y="4703337"/>
            <a:ext cx="6119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0.1</a:t>
            </a:r>
          </a:p>
        </p:txBody>
      </p:sp>
      <p:sp>
        <p:nvSpPr>
          <p:cNvPr id="26" name="Text Box 10">
            <a:extLst>
              <a:ext uri="{FF2B5EF4-FFF2-40B4-BE49-F238E27FC236}">
                <a16:creationId xmlns:a16="http://schemas.microsoft.com/office/drawing/2014/main" id="{D7F01554-984B-4574-BCE6-D30DEE9C8ACC}"/>
              </a:ext>
            </a:extLst>
          </p:cNvPr>
          <p:cNvSpPr txBox="1">
            <a:spLocks noChangeArrowheads="1"/>
          </p:cNvSpPr>
          <p:nvPr/>
        </p:nvSpPr>
        <p:spPr bwMode="auto">
          <a:xfrm>
            <a:off x="9551458" y="4239516"/>
            <a:ext cx="838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0.9</a:t>
            </a:r>
          </a:p>
        </p:txBody>
      </p:sp>
      <p:sp>
        <p:nvSpPr>
          <p:cNvPr id="27" name="Text Box 10">
            <a:extLst>
              <a:ext uri="{FF2B5EF4-FFF2-40B4-BE49-F238E27FC236}">
                <a16:creationId xmlns:a16="http://schemas.microsoft.com/office/drawing/2014/main" id="{54DB3618-A6E3-4F68-A9D9-350F39373115}"/>
              </a:ext>
            </a:extLst>
          </p:cNvPr>
          <p:cNvSpPr txBox="1">
            <a:spLocks noChangeArrowheads="1"/>
          </p:cNvSpPr>
          <p:nvPr/>
        </p:nvSpPr>
        <p:spPr bwMode="auto">
          <a:xfrm>
            <a:off x="9636125" y="5696651"/>
            <a:ext cx="61198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0.7</a:t>
            </a:r>
          </a:p>
        </p:txBody>
      </p:sp>
      <p:sp>
        <p:nvSpPr>
          <p:cNvPr id="28" name="Text Box 10">
            <a:extLst>
              <a:ext uri="{FF2B5EF4-FFF2-40B4-BE49-F238E27FC236}">
                <a16:creationId xmlns:a16="http://schemas.microsoft.com/office/drawing/2014/main" id="{37FA42C1-902A-4830-9914-C583D8B49156}"/>
              </a:ext>
            </a:extLst>
          </p:cNvPr>
          <p:cNvSpPr txBox="1">
            <a:spLocks noChangeArrowheads="1"/>
          </p:cNvSpPr>
          <p:nvPr/>
        </p:nvSpPr>
        <p:spPr bwMode="auto">
          <a:xfrm>
            <a:off x="9858639" y="5170358"/>
            <a:ext cx="68579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a:cs typeface="Calibri"/>
              </a:rPr>
              <a:t>0.3</a:t>
            </a:r>
          </a:p>
        </p:txBody>
      </p:sp>
      <p:pic>
        <p:nvPicPr>
          <p:cNvPr id="29" name="Picture 53">
            <a:extLst>
              <a:ext uri="{FF2B5EF4-FFF2-40B4-BE49-F238E27FC236}">
                <a16:creationId xmlns:a16="http://schemas.microsoft.com/office/drawing/2014/main" id="{F7627B78-5A73-4836-A3B8-548DABC79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6295" y="1007023"/>
            <a:ext cx="5231390" cy="2238086"/>
          </a:xfrm>
          <a:prstGeom prst="rect">
            <a:avLst/>
          </a:prstGeom>
        </p:spPr>
      </p:pic>
    </p:spTree>
    <p:extLst>
      <p:ext uri="{BB962C8B-B14F-4D97-AF65-F5344CB8AC3E}">
        <p14:creationId xmlns:p14="http://schemas.microsoft.com/office/powerpoint/2010/main" val="291459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2B027-7980-4037-ACCE-0ED7E8CB6877}"/>
              </a:ext>
            </a:extLst>
          </p:cNvPr>
          <p:cNvSpPr>
            <a:spLocks noGrp="1"/>
          </p:cNvSpPr>
          <p:nvPr>
            <p:ph type="title"/>
          </p:nvPr>
        </p:nvSpPr>
        <p:spPr/>
        <p:txBody>
          <a:bodyPr/>
          <a:lstStyle/>
          <a:p>
            <a:r>
              <a:rPr lang="en-US" altLang="zh-CN" dirty="0"/>
              <a:t>Two classes of words: Open vs. Closed</a:t>
            </a:r>
            <a:endParaRPr lang="zh-CN" altLang="en-US" dirty="0"/>
          </a:p>
        </p:txBody>
      </p:sp>
      <p:sp>
        <p:nvSpPr>
          <p:cNvPr id="3" name="内容占位符 2">
            <a:extLst>
              <a:ext uri="{FF2B5EF4-FFF2-40B4-BE49-F238E27FC236}">
                <a16:creationId xmlns:a16="http://schemas.microsoft.com/office/drawing/2014/main" id="{B1801520-7577-47C8-90A5-E1FD9B9B2BFD}"/>
              </a:ext>
            </a:extLst>
          </p:cNvPr>
          <p:cNvSpPr>
            <a:spLocks noGrp="1"/>
          </p:cNvSpPr>
          <p:nvPr>
            <p:ph idx="1"/>
          </p:nvPr>
        </p:nvSpPr>
        <p:spPr/>
        <p:txBody>
          <a:bodyPr>
            <a:normAutofit lnSpcReduction="10000"/>
          </a:bodyPr>
          <a:lstStyle/>
          <a:p>
            <a:pPr>
              <a:spcAft>
                <a:spcPts val="1200"/>
              </a:spcAft>
            </a:pPr>
            <a:r>
              <a:rPr lang="en-US" altLang="zh-CN" dirty="0"/>
              <a:t>Closed class words</a:t>
            </a:r>
          </a:p>
          <a:p>
            <a:pPr lvl="1">
              <a:spcAft>
                <a:spcPts val="1200"/>
              </a:spcAft>
              <a:buFont typeface="Arial" panose="020B0604020202020204" pitchFamily="34" charset="0"/>
              <a:buChar char="•"/>
            </a:pPr>
            <a:r>
              <a:rPr lang="en-US" altLang="zh-CN" dirty="0"/>
              <a:t>Relatively fixed membership</a:t>
            </a:r>
            <a:endParaRPr lang="en-US" altLang="zh-CN" b="1" i="1" dirty="0">
              <a:solidFill>
                <a:srgbClr val="0070C0"/>
              </a:solidFill>
            </a:endParaRPr>
          </a:p>
          <a:p>
            <a:pPr lvl="1">
              <a:spcAft>
                <a:spcPts val="1200"/>
              </a:spcAft>
              <a:buFont typeface="Arial" panose="020B0604020202020204" pitchFamily="34" charset="0"/>
              <a:buChar char="•"/>
            </a:pPr>
            <a:r>
              <a:rPr lang="en-US" altLang="zh-CN" dirty="0"/>
              <a:t>Usually </a:t>
            </a:r>
            <a:r>
              <a:rPr lang="en-US" altLang="zh-CN" b="1" dirty="0"/>
              <a:t>function</a:t>
            </a:r>
            <a:r>
              <a:rPr lang="en-US" altLang="zh-CN" dirty="0"/>
              <a:t> words: short, frequent words with grammatical function</a:t>
            </a:r>
            <a:endParaRPr lang="en-US" altLang="zh-CN" b="1" i="1" dirty="0">
              <a:solidFill>
                <a:srgbClr val="0070C0"/>
              </a:solidFill>
            </a:endParaRPr>
          </a:p>
          <a:p>
            <a:pPr lvl="3">
              <a:spcAft>
                <a:spcPts val="1200"/>
              </a:spcAft>
              <a:buFont typeface="Arial" panose="020B0604020202020204" pitchFamily="34" charset="0"/>
              <a:buChar char="•"/>
            </a:pPr>
            <a:r>
              <a:rPr lang="en-US" altLang="zh-CN" sz="2000" dirty="0"/>
              <a:t>determiners: </a:t>
            </a:r>
            <a:r>
              <a:rPr lang="en-US" altLang="zh-CN" sz="2000" b="1" i="1" dirty="0">
                <a:solidFill>
                  <a:srgbClr val="0070C0"/>
                </a:solidFill>
              </a:rPr>
              <a:t>a, an, the</a:t>
            </a:r>
          </a:p>
          <a:p>
            <a:pPr lvl="3">
              <a:spcAft>
                <a:spcPts val="1200"/>
              </a:spcAft>
              <a:buFont typeface="Arial" panose="020B0604020202020204" pitchFamily="34" charset="0"/>
              <a:buChar char="•"/>
            </a:pPr>
            <a:r>
              <a:rPr lang="en-US" altLang="zh-CN" sz="2000" dirty="0"/>
              <a:t>pronouns: </a:t>
            </a:r>
            <a:r>
              <a:rPr lang="en-US" altLang="zh-CN" sz="2000" b="1" i="1" dirty="0">
                <a:solidFill>
                  <a:srgbClr val="0070C0"/>
                </a:solidFill>
              </a:rPr>
              <a:t>she, he, I</a:t>
            </a:r>
          </a:p>
          <a:p>
            <a:pPr lvl="3">
              <a:spcAft>
                <a:spcPts val="1200"/>
              </a:spcAft>
              <a:buFont typeface="Arial" panose="020B0604020202020204" pitchFamily="34" charset="0"/>
              <a:buChar char="•"/>
            </a:pPr>
            <a:r>
              <a:rPr lang="en-US" altLang="zh-CN" sz="2000" dirty="0"/>
              <a:t>prepositions: </a:t>
            </a:r>
            <a:r>
              <a:rPr lang="en-US" altLang="zh-CN" sz="2000" b="1" i="1" dirty="0">
                <a:solidFill>
                  <a:srgbClr val="0070C0"/>
                </a:solidFill>
              </a:rPr>
              <a:t>on, under, over, near, by, …</a:t>
            </a:r>
          </a:p>
          <a:p>
            <a:pPr>
              <a:spcAft>
                <a:spcPts val="1200"/>
              </a:spcAft>
            </a:pPr>
            <a:r>
              <a:rPr lang="en-US" altLang="zh-CN" dirty="0"/>
              <a:t>Open class words</a:t>
            </a:r>
          </a:p>
          <a:p>
            <a:pPr lvl="2">
              <a:spcAft>
                <a:spcPts val="1200"/>
              </a:spcAft>
              <a:buFont typeface="Arial" panose="020B0604020202020204" pitchFamily="34" charset="0"/>
              <a:buChar char="•"/>
            </a:pPr>
            <a:r>
              <a:rPr lang="en-US" altLang="zh-CN" sz="2400" dirty="0"/>
              <a:t>Usually </a:t>
            </a:r>
            <a:r>
              <a:rPr lang="en-US" altLang="zh-CN" sz="2400" b="1" dirty="0"/>
              <a:t>content</a:t>
            </a:r>
            <a:r>
              <a:rPr lang="en-US" altLang="zh-CN" sz="2400" dirty="0"/>
              <a:t> words: Nouns, Verbs, Adjectives, Adverbs</a:t>
            </a:r>
          </a:p>
          <a:p>
            <a:pPr lvl="3">
              <a:spcAft>
                <a:spcPts val="1200"/>
              </a:spcAft>
              <a:buFont typeface="Arial" panose="020B0604020202020204" pitchFamily="34" charset="0"/>
              <a:buChar char="•"/>
            </a:pPr>
            <a:r>
              <a:rPr lang="en-US" altLang="zh-CN" sz="2000" dirty="0"/>
              <a:t>Plus interjections: </a:t>
            </a:r>
            <a:r>
              <a:rPr lang="en-US" altLang="zh-CN" sz="2000" b="1" dirty="0">
                <a:solidFill>
                  <a:srgbClr val="0070C0"/>
                </a:solidFill>
              </a:rPr>
              <a:t>oh, ouch, uh-huh, yes, hello</a:t>
            </a:r>
          </a:p>
          <a:p>
            <a:pPr lvl="2">
              <a:spcAft>
                <a:spcPts val="1200"/>
              </a:spcAft>
              <a:buFont typeface="Arial" panose="020B0604020202020204" pitchFamily="34" charset="0"/>
              <a:buChar char="•"/>
            </a:pPr>
            <a:r>
              <a:rPr lang="en-US" altLang="zh-CN" sz="2400" dirty="0"/>
              <a:t>New nouns and verbs like </a:t>
            </a:r>
            <a:r>
              <a:rPr lang="en-US" altLang="zh-CN" sz="2400" i="1" dirty="0"/>
              <a:t>iPhone </a:t>
            </a:r>
            <a:r>
              <a:rPr lang="en-US" altLang="zh-CN" sz="2400" dirty="0"/>
              <a:t>or </a:t>
            </a:r>
            <a:r>
              <a:rPr lang="en-US" altLang="zh-CN" sz="2400" i="1" dirty="0"/>
              <a:t>to fax</a:t>
            </a:r>
            <a:endParaRPr lang="en-US" altLang="zh-CN" dirty="0"/>
          </a:p>
        </p:txBody>
      </p:sp>
      <p:sp>
        <p:nvSpPr>
          <p:cNvPr id="4" name="灯片编号占位符 3">
            <a:extLst>
              <a:ext uri="{FF2B5EF4-FFF2-40B4-BE49-F238E27FC236}">
                <a16:creationId xmlns:a16="http://schemas.microsoft.com/office/drawing/2014/main" id="{B7CB8F29-0F79-4095-91CF-7A879C184316}"/>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3912412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1EA39-334A-4CA8-B464-F2386B44CF6E}"/>
              </a:ext>
            </a:extLst>
          </p:cNvPr>
          <p:cNvSpPr>
            <a:spLocks noGrp="1"/>
          </p:cNvSpPr>
          <p:nvPr>
            <p:ph type="title"/>
          </p:nvPr>
        </p:nvSpPr>
        <p:spPr/>
        <p:txBody>
          <a:bodyPr/>
          <a:lstStyle/>
          <a:p>
            <a:r>
              <a:rPr lang="en-US" altLang="zh-CN" dirty="0"/>
              <a:t>Markov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19E298-19F6-4361-95B0-B34A3A4BE6DE}"/>
                  </a:ext>
                </a:extLst>
              </p:cNvPr>
              <p:cNvSpPr>
                <a:spLocks noGrp="1"/>
              </p:cNvSpPr>
              <p:nvPr>
                <p:ph idx="1"/>
              </p:nvPr>
            </p:nvSpPr>
            <p:spPr>
              <a:xfrm>
                <a:off x="517525" y="1108433"/>
                <a:ext cx="11064875" cy="4758967"/>
              </a:xfrm>
            </p:spPr>
            <p:txBody>
              <a:bodyPr>
                <a:normAutofit/>
              </a:bodyPr>
              <a:lstStyle/>
              <a:p>
                <a:pPr marL="0" indent="0">
                  <a:spcAft>
                    <a:spcPts val="3000"/>
                  </a:spcAft>
                  <a:buNone/>
                </a:pPr>
                <a:r>
                  <a:rPr lang="en-US" altLang="zh-CN" sz="3200" dirty="0"/>
                  <a:t>Markov model is specified by the following components:</a:t>
                </a:r>
                <a:endParaRPr lang="en-US" altLang="zh-CN" sz="3200" b="0" i="1" dirty="0">
                  <a:latin typeface="Cambria Math" panose="02040503050406030204" pitchFamily="18" charset="0"/>
                </a:endParaRP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𝑁</m:t>
                        </m:r>
                      </m:sub>
                    </m:sSub>
                  </m:oMath>
                </a14:m>
                <a:r>
                  <a:rPr lang="zh-CN" altLang="en-US" dirty="0"/>
                  <a:t> </a:t>
                </a:r>
                <a:r>
                  <a:rPr lang="en-US" altLang="zh-CN" dirty="0"/>
                  <a:t>: a set of </a:t>
                </a:r>
                <a14:m>
                  <m:oMath xmlns:m="http://schemas.openxmlformats.org/officeDocument/2006/math">
                    <m:r>
                      <a:rPr lang="en-US" altLang="zh-CN" i="1" dirty="0" smtClean="0">
                        <a:latin typeface="Cambria Math" panose="02040503050406030204" pitchFamily="18" charset="0"/>
                      </a:rPr>
                      <m:t>𝑁</m:t>
                    </m:r>
                  </m:oMath>
                </a14:m>
                <a:r>
                  <a:rPr lang="en-US" altLang="zh-CN" dirty="0"/>
                  <a:t> </a:t>
                </a:r>
                <a:r>
                  <a:rPr lang="en-US" altLang="zh-CN" b="1" dirty="0">
                    <a:solidFill>
                      <a:srgbClr val="00B0F0"/>
                    </a:solidFill>
                  </a:rPr>
                  <a:t>states.</a:t>
                </a: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𝑁𝑁</m:t>
                        </m:r>
                      </m:sub>
                    </m:sSub>
                  </m:oMath>
                </a14:m>
                <a:r>
                  <a:rPr lang="zh-CN" altLang="en-US" dirty="0"/>
                  <a:t> </a:t>
                </a:r>
                <a:r>
                  <a:rPr lang="en-US" altLang="zh-CN" dirty="0"/>
                  <a:t>: a </a:t>
                </a:r>
                <a:r>
                  <a:rPr lang="en-US" altLang="zh-CN" b="1" dirty="0">
                    <a:solidFill>
                      <a:srgbClr val="00B0F0"/>
                    </a:solidFill>
                  </a:rPr>
                  <a:t>transition probability matrix</a:t>
                </a:r>
                <a:r>
                  <a:rPr lang="en-US" altLang="zh-CN" dirty="0"/>
                  <a:t> </a:t>
                </a:r>
                <a14:m>
                  <m:oMath xmlns:m="http://schemas.openxmlformats.org/officeDocument/2006/math">
                    <m:r>
                      <a:rPr lang="en-US" altLang="zh-CN" i="1" dirty="0" smtClean="0">
                        <a:latin typeface="Cambria Math" panose="02040503050406030204" pitchFamily="18" charset="0"/>
                      </a:rPr>
                      <m:t>𝐴</m:t>
                    </m:r>
                  </m:oMath>
                </a14:m>
                <a:r>
                  <a:rPr lang="en-US" altLang="zh-CN" dirty="0"/>
                  <a:t>,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 representing the probability of moving from state </a:t>
                </a:r>
                <a14:m>
                  <m:oMath xmlns:m="http://schemas.openxmlformats.org/officeDocument/2006/math">
                    <m:r>
                      <a:rPr lang="en-US" altLang="zh-CN" b="0" i="1" smtClean="0">
                        <a:latin typeface="Cambria Math" panose="02040503050406030204" pitchFamily="18" charset="0"/>
                      </a:rPr>
                      <m:t>𝑖</m:t>
                    </m:r>
                  </m:oMath>
                </a14:m>
                <a:r>
                  <a:rPr lang="en-US" altLang="zh-CN" dirty="0"/>
                  <a:t> to state </a:t>
                </a:r>
                <a14:m>
                  <m:oMath xmlns:m="http://schemas.openxmlformats.org/officeDocument/2006/math">
                    <m:r>
                      <a:rPr lang="en-US" altLang="zh-CN" b="0" i="1" smtClean="0">
                        <a:latin typeface="Cambria Math" panose="02040503050406030204" pitchFamily="18" charset="0"/>
                      </a:rPr>
                      <m:t>𝑗</m:t>
                    </m:r>
                  </m:oMath>
                </a14:m>
                <a:r>
                  <a:rPr lang="en-US" altLang="zh-CN" dirty="0"/>
                  <a:t>, s.t.,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e>
                    </m:nary>
                    <m:r>
                      <a:rPr lang="en-US" altLang="zh-CN" b="0" i="1" smtClean="0">
                        <a:latin typeface="Cambria Math" panose="02040503050406030204" pitchFamily="18" charset="0"/>
                      </a:rPr>
                      <m:t>=1, ∀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en-US" altLang="zh-CN" dirty="0"/>
                  <a:t> That is,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a:t>
                </a:r>
              </a:p>
              <a:p>
                <a:pPr>
                  <a:lnSpc>
                    <a:spcPct val="110000"/>
                  </a:lnSpc>
                  <a:spcBef>
                    <a:spcPts val="600"/>
                  </a:spcBef>
                  <a:spcAft>
                    <a:spcPts val="600"/>
                  </a:spcAft>
                </a:pP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𝑁</m:t>
                        </m:r>
                      </m:sub>
                    </m:sSub>
                  </m:oMath>
                </a14:m>
                <a:r>
                  <a:rPr lang="zh-CN" altLang="en-US" dirty="0"/>
                  <a:t> </a:t>
                </a:r>
                <a:r>
                  <a:rPr lang="en-US" altLang="zh-CN" dirty="0"/>
                  <a:t>an </a:t>
                </a:r>
                <a:r>
                  <a:rPr lang="en-US" altLang="zh-CN" b="1" dirty="0">
                    <a:solidFill>
                      <a:srgbClr val="00B0F0"/>
                    </a:solidFill>
                  </a:rPr>
                  <a:t>initial probability distribution</a:t>
                </a:r>
                <a:r>
                  <a:rPr lang="en-US" altLang="zh-CN" dirty="0"/>
                  <a:t> over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t> is the probability that the Markov chain will start in state </a:t>
                </a:r>
                <a14:m>
                  <m:oMath xmlns:m="http://schemas.openxmlformats.org/officeDocument/2006/math">
                    <m:r>
                      <a:rPr lang="en-US" altLang="zh-CN" i="1" dirty="0" smtClean="0">
                        <a:latin typeface="Cambria Math" panose="02040503050406030204" pitchFamily="18" charset="0"/>
                      </a:rPr>
                      <m:t>𝑖</m:t>
                    </m:r>
                  </m:oMath>
                </a14:m>
                <a:r>
                  <a:rPr lang="en-US" altLang="zh-CN" dirty="0"/>
                  <a:t> and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8519E298-19F6-4361-95B0-B34A3A4BE6DE}"/>
                  </a:ext>
                </a:extLst>
              </p:cNvPr>
              <p:cNvSpPr>
                <a:spLocks noGrp="1" noRot="1" noChangeAspect="1" noMove="1" noResize="1" noEditPoints="1" noAdjustHandles="1" noChangeArrowheads="1" noChangeShapeType="1" noTextEdit="1"/>
              </p:cNvSpPr>
              <p:nvPr>
                <p:ph idx="1"/>
              </p:nvPr>
            </p:nvSpPr>
            <p:spPr>
              <a:xfrm>
                <a:off x="517525" y="1108433"/>
                <a:ext cx="11064875" cy="4758967"/>
              </a:xfrm>
              <a:blipFill>
                <a:blip r:embed="rId2"/>
                <a:stretch>
                  <a:fillRect l="-1433" t="-1793" b="-217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A7F1665-1EB4-4707-BBDA-1E091E852504}"/>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896284F-3887-4756-A762-9289E37165F7}"/>
                  </a:ext>
                </a:extLst>
              </p:cNvPr>
              <p:cNvSpPr txBox="1"/>
              <p:nvPr/>
            </p:nvSpPr>
            <p:spPr>
              <a:xfrm>
                <a:off x="1043643" y="6157624"/>
                <a:ext cx="9764083" cy="523220"/>
              </a:xfrm>
              <a:prstGeom prst="rect">
                <a:avLst/>
              </a:prstGeom>
              <a:noFill/>
            </p:spPr>
            <p:txBody>
              <a:bodyPr wrap="none" rtlCol="0">
                <a:spAutoFit/>
              </a:bodyPr>
              <a:lstStyle/>
              <a:p>
                <a:r>
                  <a:rPr lang="en-US" altLang="zh-CN" sz="2800" b="1" dirty="0">
                    <a:latin typeface="Arial" panose="020B0604020202020204" pitchFamily="34" charset="0"/>
                    <a:cs typeface="Arial" panose="020B0604020202020204" pitchFamily="34" charset="0"/>
                  </a:rPr>
                  <a:t>Markov assumption: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a14:m>
                <a:endParaRPr lang="zh-CN" altLang="en-US" sz="2800" dirty="0">
                  <a:latin typeface="Arial" panose="020B0604020202020204" pitchFamily="34" charset="0"/>
                  <a:cs typeface="Arial" panose="020B0604020202020204" pitchFamily="34" charset="0"/>
                </a:endParaRPr>
              </a:p>
            </p:txBody>
          </p:sp>
        </mc:Choice>
        <mc:Fallback xmlns="">
          <p:sp>
            <p:nvSpPr>
              <p:cNvPr id="5" name="文本框 4">
                <a:extLst>
                  <a:ext uri="{FF2B5EF4-FFF2-40B4-BE49-F238E27FC236}">
                    <a16:creationId xmlns:a16="http://schemas.microsoft.com/office/drawing/2014/main" id="{F896284F-3887-4756-A762-9289E37165F7}"/>
                  </a:ext>
                </a:extLst>
              </p:cNvPr>
              <p:cNvSpPr txBox="1">
                <a:spLocks noRot="1" noChangeAspect="1" noMove="1" noResize="1" noEditPoints="1" noAdjustHandles="1" noChangeArrowheads="1" noChangeShapeType="1" noTextEdit="1"/>
              </p:cNvSpPr>
              <p:nvPr/>
            </p:nvSpPr>
            <p:spPr>
              <a:xfrm>
                <a:off x="1043643" y="6157624"/>
                <a:ext cx="9764083" cy="523220"/>
              </a:xfrm>
              <a:prstGeom prst="rect">
                <a:avLst/>
              </a:prstGeom>
              <a:blipFill>
                <a:blip r:embed="rId3"/>
                <a:stretch>
                  <a:fillRect l="-1248" t="-11628"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7141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5C3E-4F97-7041-BC36-90531DF53813}"/>
              </a:ext>
            </a:extLst>
          </p:cNvPr>
          <p:cNvSpPr>
            <a:spLocks noGrp="1"/>
          </p:cNvSpPr>
          <p:nvPr>
            <p:ph type="title"/>
          </p:nvPr>
        </p:nvSpPr>
        <p:spPr/>
        <p:txBody>
          <a:bodyPr/>
          <a:lstStyle/>
          <a:p>
            <a:r>
              <a:rPr lang="en-US" altLang="zh-CN" dirty="0"/>
              <a:t>Joint Distribution of a Markov Model</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782E5B-54E8-1443-BEDD-009D7550C2D2}"/>
                  </a:ext>
                </a:extLst>
              </p:cNvPr>
              <p:cNvSpPr>
                <a:spLocks noGrp="1"/>
              </p:cNvSpPr>
              <p:nvPr>
                <p:ph idx="1"/>
              </p:nvPr>
            </p:nvSpPr>
            <p:spPr>
              <a:xfrm>
                <a:off x="517525" y="1108433"/>
                <a:ext cx="11064875" cy="5384442"/>
              </a:xfrm>
            </p:spPr>
            <p:txBody>
              <a:bodyPr>
                <a:normAutofit/>
              </a:bodyPr>
              <a:lstStyle/>
              <a:p>
                <a:r>
                  <a:rPr lang="en-US" altLang="zh-CN" sz="2800" b="1" dirty="0">
                    <a:latin typeface="Arial" panose="020B0604020202020204" pitchFamily="34" charset="0"/>
                    <a:cs typeface="Arial" panose="020B0604020202020204" pitchFamily="34" charset="0"/>
                  </a:rPr>
                  <a:t>Markov assumption: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𝑋</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a14:m>
                <a:endParaRPr lang="zh-CN" altLang="en-US" sz="2800" dirty="0">
                  <a:latin typeface="Arial" panose="020B0604020202020204" pitchFamily="34" charset="0"/>
                  <a:cs typeface="Arial" panose="020B0604020202020204" pitchFamily="34" charset="0"/>
                </a:endParaRPr>
              </a:p>
              <a:p>
                <a:r>
                  <a:rPr lang="en-US" altLang="zh-CN" dirty="0"/>
                  <a:t>Joint</a:t>
                </a:r>
                <a:r>
                  <a:rPr lang="zh-CN" altLang="en-US" dirty="0"/>
                  <a:t> </a:t>
                </a:r>
                <a:r>
                  <a:rPr lang="en-US" altLang="zh-CN" dirty="0"/>
                  <a:t>distribution</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4</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3</m:t>
                              </m:r>
                            </m:sub>
                          </m:sSub>
                        </m:e>
                      </m:d>
                    </m:oMath>
                  </m:oMathPara>
                </a14:m>
                <a:endParaRPr lang="en-US" altLang="zh-CN" dirty="0"/>
              </a:p>
              <a:p>
                <a:pPr marL="0" indent="0">
                  <a:buNone/>
                </a:pPr>
                <a:endParaRPr lang="en-US" altLang="zh-CN" dirty="0"/>
              </a:p>
              <a:p>
                <a:r>
                  <a:rPr lang="en-US" altLang="zh-CN" dirty="0"/>
                  <a:t>More</a:t>
                </a:r>
                <a:r>
                  <a:rPr lang="zh-CN" altLang="en-US" dirty="0"/>
                  <a:t> </a:t>
                </a:r>
                <a:r>
                  <a:rPr lang="en-US" altLang="zh-CN" dirty="0"/>
                  <a:t>generally</a:t>
                </a:r>
              </a:p>
              <a:p>
                <a:pPr marL="0" indent="0">
                  <a:buNone/>
                </a:pPr>
                <a14:m>
                  <m:oMathPara xmlns:m="http://schemas.openxmlformats.org/officeDocument/2006/math">
                    <m:oMathParaPr>
                      <m:jc m:val="centerGroup"/>
                    </m:oMathParaPr>
                    <m:oMath xmlns:m="http://schemas.openxmlformats.org/officeDocument/2006/math">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2</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𝑇</m:t>
                              </m:r>
                            </m:sub>
                          </m:sSub>
                        </m:e>
                      </m:d>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b="0" i="1" smtClean="0">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2</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i="1">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3</m:t>
                              </m:r>
                            </m:sub>
                          </m:sSub>
                          <m:r>
                            <a:rPr lang="en-US" altLang="zh-CN" sz="3000" i="1">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2</m:t>
                              </m:r>
                            </m:sub>
                          </m:sSub>
                        </m:e>
                      </m:d>
                      <m:r>
                        <a:rPr lang="en-US" altLang="zh-CN" sz="3000" b="0" i="1" smtClean="0">
                          <a:latin typeface="Cambria Math" panose="02040503050406030204" pitchFamily="18" charset="0"/>
                        </a:rPr>
                        <m:t>⋯</m:t>
                      </m:r>
                      <m:r>
                        <a:rPr lang="en-US" altLang="zh-CN" sz="3000" i="1">
                          <a:latin typeface="Cambria Math" panose="02040503050406030204" pitchFamily="18" charset="0"/>
                        </a:rPr>
                        <m:t>𝑃</m:t>
                      </m:r>
                      <m:d>
                        <m:dPr>
                          <m:ctrlPr>
                            <a:rPr lang="en-US" altLang="zh-CN" sz="3000" i="1">
                              <a:latin typeface="Cambria Math" panose="02040503050406030204" pitchFamily="18" charset="0"/>
                            </a:rPr>
                          </m:ctrlPr>
                        </m:dPr>
                        <m:e>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𝑇</m:t>
                              </m:r>
                            </m:sub>
                          </m:sSub>
                          <m:r>
                            <a:rPr lang="en-US" altLang="zh-CN" sz="3000" i="1">
                              <a:latin typeface="Cambria Math" panose="02040503050406030204" pitchFamily="18" charset="0"/>
                            </a:rPr>
                            <m:t>|</m:t>
                          </m:r>
                          <m:sSub>
                            <m:sSubPr>
                              <m:ctrlPr>
                                <a:rPr lang="en-US" altLang="zh-CN" sz="3000" i="1">
                                  <a:latin typeface="Cambria Math" panose="02040503050406030204" pitchFamily="18" charset="0"/>
                                </a:rPr>
                              </m:ctrlPr>
                            </m:sSubPr>
                            <m:e>
                              <m:r>
                                <a:rPr lang="en-US" altLang="zh-CN" sz="3000" i="1">
                                  <a:latin typeface="Cambria Math" panose="02040503050406030204" pitchFamily="18" charset="0"/>
                                </a:rPr>
                                <m:t>𝑋</m:t>
                              </m:r>
                            </m:e>
                            <m:sub>
                              <m:r>
                                <a:rPr lang="en-US" altLang="zh-CN" sz="3000" b="0" i="1" smtClean="0">
                                  <a:latin typeface="Cambria Math" panose="02040503050406030204" pitchFamily="18" charset="0"/>
                                </a:rPr>
                                <m:t>𝑇</m:t>
                              </m:r>
                              <m:r>
                                <a:rPr lang="en-US" altLang="zh-CN" sz="3000" b="0" i="1" smtClean="0">
                                  <a:latin typeface="Cambria Math" panose="02040503050406030204" pitchFamily="18" charset="0"/>
                                </a:rPr>
                                <m:t>−1</m:t>
                              </m:r>
                            </m:sub>
                          </m:sSub>
                        </m:e>
                      </m:d>
                    </m:oMath>
                  </m:oMathPara>
                </a14:m>
                <a:endParaRPr lang="en-US" altLang="zh-CN" sz="3000" b="0" i="1" dirty="0">
                  <a:latin typeface="Cambria Math" panose="02040503050406030204" pitchFamily="18" charset="0"/>
                </a:endParaRPr>
              </a:p>
              <a:p>
                <a:pPr marL="0" indent="0">
                  <a:buNone/>
                </a:pPr>
                <a:r>
                  <a:rPr lang="en-US" altLang="zh-CN" sz="3000" b="0" dirty="0"/>
                  <a:t>				</a:t>
                </a:r>
                <a14:m>
                  <m:oMath xmlns:m="http://schemas.openxmlformats.org/officeDocument/2006/math">
                    <m:r>
                      <a:rPr lang="en-US" altLang="zh-CN" sz="3000" b="0" i="1" smtClean="0">
                        <a:latin typeface="Cambria Math" panose="02040503050406030204" pitchFamily="18" charset="0"/>
                      </a:rPr>
                      <m:t>=</m:t>
                    </m:r>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1</m:t>
                            </m:r>
                          </m:sub>
                        </m:sSub>
                      </m:e>
                    </m:d>
                    <m:r>
                      <a:rPr lang="en-US" altLang="zh-CN" sz="3000" b="0" i="1" smtClean="0">
                        <a:latin typeface="Cambria Math" panose="02040503050406030204" pitchFamily="18" charset="0"/>
                      </a:rPr>
                      <m:t>⋅</m:t>
                    </m:r>
                    <m:nary>
                      <m:naryPr>
                        <m:chr m:val="∏"/>
                        <m:ctrlPr>
                          <a:rPr lang="en-US" altLang="zh-CN" sz="3000" b="0" i="1" smtClean="0">
                            <a:latin typeface="Cambria Math" panose="02040503050406030204" pitchFamily="18" charset="0"/>
                          </a:rPr>
                        </m:ctrlPr>
                      </m:naryPr>
                      <m:sub>
                        <m:r>
                          <m:rPr>
                            <m:brk m:alnAt="23"/>
                          </m:rPr>
                          <a:rPr lang="en-US" altLang="zh-CN" sz="3000" b="0" i="1" smtClean="0">
                            <a:latin typeface="Cambria Math" panose="02040503050406030204" pitchFamily="18" charset="0"/>
                          </a:rPr>
                          <m:t>𝑡</m:t>
                        </m:r>
                        <m:r>
                          <a:rPr lang="en-US" altLang="zh-CN" sz="3000" b="0" i="1" smtClean="0">
                            <a:latin typeface="Cambria Math" panose="02040503050406030204" pitchFamily="18" charset="0"/>
                          </a:rPr>
                          <m:t>=2</m:t>
                        </m:r>
                      </m:sub>
                      <m:sup>
                        <m:r>
                          <a:rPr lang="en-US" altLang="zh-CN" sz="3000" b="0" i="1" smtClean="0">
                            <a:latin typeface="Cambria Math" panose="02040503050406030204" pitchFamily="18" charset="0"/>
                          </a:rPr>
                          <m:t>𝑇</m:t>
                        </m:r>
                      </m:sup>
                      <m:e>
                        <m:r>
                          <a:rPr lang="en-US" altLang="zh-CN" sz="3000" b="0" i="1" smtClean="0">
                            <a:latin typeface="Cambria Math" panose="02040503050406030204" pitchFamily="18" charset="0"/>
                          </a:rPr>
                          <m:t>𝑃</m:t>
                        </m:r>
                        <m:d>
                          <m:dPr>
                            <m:ctrlPr>
                              <a:rPr lang="en-US" altLang="zh-CN" sz="3000" b="0" i="1" smtClean="0">
                                <a:latin typeface="Cambria Math" panose="02040503050406030204" pitchFamily="18" charset="0"/>
                              </a:rPr>
                            </m:ctrlPr>
                          </m:dPr>
                          <m:e>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𝑡</m:t>
                                </m:r>
                              </m:sub>
                            </m:sSub>
                            <m:r>
                              <a:rPr lang="en-US" altLang="zh-CN" sz="3000" b="0" i="1" smtClean="0">
                                <a:latin typeface="Cambria Math" panose="02040503050406030204" pitchFamily="18" charset="0"/>
                              </a:rPr>
                              <m:t>|</m:t>
                            </m:r>
                            <m:sSub>
                              <m:sSubPr>
                                <m:ctrlPr>
                                  <a:rPr lang="en-US" altLang="zh-CN" sz="3000" b="0" i="1" smtClean="0">
                                    <a:latin typeface="Cambria Math" panose="02040503050406030204" pitchFamily="18" charset="0"/>
                                  </a:rPr>
                                </m:ctrlPr>
                              </m:sSubPr>
                              <m:e>
                                <m:r>
                                  <a:rPr lang="en-US" altLang="zh-CN" sz="3000" b="0" i="1" smtClean="0">
                                    <a:latin typeface="Cambria Math" panose="02040503050406030204" pitchFamily="18" charset="0"/>
                                  </a:rPr>
                                  <m:t>𝑋</m:t>
                                </m:r>
                              </m:e>
                              <m:sub>
                                <m:r>
                                  <a:rPr lang="en-US" altLang="zh-CN" sz="3000" b="0" i="1" smtClean="0">
                                    <a:latin typeface="Cambria Math" panose="02040503050406030204" pitchFamily="18" charset="0"/>
                                  </a:rPr>
                                  <m:t>𝑡</m:t>
                                </m:r>
                                <m:r>
                                  <a:rPr lang="en-US" altLang="zh-CN" sz="3000" b="0" i="1" smtClean="0">
                                    <a:latin typeface="Cambria Math" panose="02040503050406030204" pitchFamily="18" charset="0"/>
                                  </a:rPr>
                                  <m:t>−1</m:t>
                                </m:r>
                              </m:sub>
                            </m:sSub>
                          </m:e>
                        </m:d>
                      </m:e>
                    </m:nary>
                  </m:oMath>
                </a14:m>
                <a:endParaRPr lang="en-CN" dirty="0"/>
              </a:p>
            </p:txBody>
          </p:sp>
        </mc:Choice>
        <mc:Fallback xmlns="">
          <p:sp>
            <p:nvSpPr>
              <p:cNvPr id="3" name="Content Placeholder 2">
                <a:extLst>
                  <a:ext uri="{FF2B5EF4-FFF2-40B4-BE49-F238E27FC236}">
                    <a16:creationId xmlns:a16="http://schemas.microsoft.com/office/drawing/2014/main" id="{48782E5B-54E8-1443-BEDD-009D7550C2D2}"/>
                  </a:ext>
                </a:extLst>
              </p:cNvPr>
              <p:cNvSpPr>
                <a:spLocks noGrp="1" noRot="1" noChangeAspect="1" noMove="1" noResize="1" noEditPoints="1" noAdjustHandles="1" noChangeArrowheads="1" noChangeShapeType="1" noTextEdit="1"/>
              </p:cNvSpPr>
              <p:nvPr>
                <p:ph idx="1"/>
              </p:nvPr>
            </p:nvSpPr>
            <p:spPr>
              <a:xfrm>
                <a:off x="517525" y="1108433"/>
                <a:ext cx="11064875" cy="5384442"/>
              </a:xfrm>
              <a:blipFill>
                <a:blip r:embed="rId2"/>
                <a:stretch>
                  <a:fillRect l="-916" t="-1176" b="-1435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5457586-66AE-AA4D-A89A-35ACCECE5AE1}"/>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
        <p:nvSpPr>
          <p:cNvPr id="5" name="Oval 5">
            <a:extLst>
              <a:ext uri="{FF2B5EF4-FFF2-40B4-BE49-F238E27FC236}">
                <a16:creationId xmlns:a16="http://schemas.microsoft.com/office/drawing/2014/main" id="{3C1D75A3-2D75-3945-BCB9-DEA62720D3DC}"/>
              </a:ext>
            </a:extLst>
          </p:cNvPr>
          <p:cNvSpPr>
            <a:spLocks noChangeArrowheads="1"/>
          </p:cNvSpPr>
          <p:nvPr/>
        </p:nvSpPr>
        <p:spPr bwMode="auto">
          <a:xfrm>
            <a:off x="54620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6" name="AutoShape 6">
            <a:extLst>
              <a:ext uri="{FF2B5EF4-FFF2-40B4-BE49-F238E27FC236}">
                <a16:creationId xmlns:a16="http://schemas.microsoft.com/office/drawing/2014/main" id="{9ABF3FB5-7818-834E-B535-320AF4BFB3F3}"/>
              </a:ext>
            </a:extLst>
          </p:cNvPr>
          <p:cNvCxnSpPr>
            <a:cxnSpLocks noChangeShapeType="1"/>
          </p:cNvCxnSpPr>
          <p:nvPr/>
        </p:nvCxnSpPr>
        <p:spPr bwMode="auto">
          <a:xfrm>
            <a:off x="5090495" y="3655714"/>
            <a:ext cx="371558" cy="0"/>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7" name="Oval 7">
            <a:extLst>
              <a:ext uri="{FF2B5EF4-FFF2-40B4-BE49-F238E27FC236}">
                <a16:creationId xmlns:a16="http://schemas.microsoft.com/office/drawing/2014/main" id="{D7E565C1-A45B-A84D-9B6C-5C09C725CF55}"/>
              </a:ext>
            </a:extLst>
          </p:cNvPr>
          <p:cNvSpPr>
            <a:spLocks noChangeArrowheads="1"/>
          </p:cNvSpPr>
          <p:nvPr/>
        </p:nvSpPr>
        <p:spPr bwMode="auto">
          <a:xfrm>
            <a:off x="45476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8" name="Oval 8">
            <a:extLst>
              <a:ext uri="{FF2B5EF4-FFF2-40B4-BE49-F238E27FC236}">
                <a16:creationId xmlns:a16="http://schemas.microsoft.com/office/drawing/2014/main" id="{29B1A0F8-798B-0A4F-AC6E-73138BDC7CDF}"/>
              </a:ext>
            </a:extLst>
          </p:cNvPr>
          <p:cNvSpPr>
            <a:spLocks noChangeArrowheads="1"/>
          </p:cNvSpPr>
          <p:nvPr/>
        </p:nvSpPr>
        <p:spPr bwMode="auto">
          <a:xfrm>
            <a:off x="63764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9" name="AutoShape 9">
            <a:extLst>
              <a:ext uri="{FF2B5EF4-FFF2-40B4-BE49-F238E27FC236}">
                <a16:creationId xmlns:a16="http://schemas.microsoft.com/office/drawing/2014/main" id="{0CDB16C2-8A40-2848-A66C-6FC545C56B3F}"/>
              </a:ext>
            </a:extLst>
          </p:cNvPr>
          <p:cNvCxnSpPr>
            <a:cxnSpLocks noChangeShapeType="1"/>
          </p:cNvCxnSpPr>
          <p:nvPr/>
        </p:nvCxnSpPr>
        <p:spPr bwMode="auto">
          <a:xfrm>
            <a:off x="6919295" y="3655714"/>
            <a:ext cx="371558" cy="0"/>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10" name="AutoShape 10">
            <a:extLst>
              <a:ext uri="{FF2B5EF4-FFF2-40B4-BE49-F238E27FC236}">
                <a16:creationId xmlns:a16="http://schemas.microsoft.com/office/drawing/2014/main" id="{DD99F709-AFA9-1340-9DE1-81AD6B10E25A}"/>
              </a:ext>
            </a:extLst>
          </p:cNvPr>
          <p:cNvCxnSpPr>
            <a:cxnSpLocks noChangeShapeType="1"/>
          </p:cNvCxnSpPr>
          <p:nvPr/>
        </p:nvCxnSpPr>
        <p:spPr bwMode="auto">
          <a:xfrm>
            <a:off x="6004895" y="3655714"/>
            <a:ext cx="371558" cy="0"/>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Oval 11">
            <a:extLst>
              <a:ext uri="{FF2B5EF4-FFF2-40B4-BE49-F238E27FC236}">
                <a16:creationId xmlns:a16="http://schemas.microsoft.com/office/drawing/2014/main" id="{64B971CD-8FEB-A740-9AA8-96D42335260F}"/>
              </a:ext>
            </a:extLst>
          </p:cNvPr>
          <p:cNvSpPr>
            <a:spLocks noChangeArrowheads="1"/>
          </p:cNvSpPr>
          <p:nvPr/>
        </p:nvSpPr>
        <p:spPr bwMode="auto">
          <a:xfrm>
            <a:off x="7290853" y="3389014"/>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spTree>
    <p:extLst>
      <p:ext uri="{BB962C8B-B14F-4D97-AF65-F5344CB8AC3E}">
        <p14:creationId xmlns:p14="http://schemas.microsoft.com/office/powerpoint/2010/main" val="522528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CBFE-E3AF-D242-8EE2-4A261CA21544}"/>
              </a:ext>
            </a:extLst>
          </p:cNvPr>
          <p:cNvSpPr>
            <a:spLocks noGrp="1"/>
          </p:cNvSpPr>
          <p:nvPr>
            <p:ph type="title"/>
          </p:nvPr>
        </p:nvSpPr>
        <p:spPr/>
        <p:txBody>
          <a:bodyPr/>
          <a:lstStyle/>
          <a:p>
            <a:r>
              <a:rPr lang="en-US" altLang="zh-CN" dirty="0"/>
              <a:t>Example Markov Chain: </a:t>
            </a:r>
            <a:r>
              <a:rPr lang="en-US" altLang="zh-CN" sz="4000" b="1" dirty="0">
                <a:solidFill>
                  <a:srgbClr val="FF0000"/>
                </a:solidFill>
                <a:latin typeface="Arial" panose="020B0604020202020204" pitchFamily="34" charset="0"/>
                <a:cs typeface="Arial" panose="020B0604020202020204" pitchFamily="34" charset="0"/>
              </a:rPr>
              <a:t>Quiz</a:t>
            </a:r>
            <a:r>
              <a:rPr lang="zh-CN" altLang="en-US" sz="4000" b="1" dirty="0">
                <a:solidFill>
                  <a:srgbClr val="FF0000"/>
                </a:solidFill>
                <a:latin typeface="Arial" panose="020B0604020202020204" pitchFamily="34" charset="0"/>
                <a:cs typeface="Arial" panose="020B0604020202020204" pitchFamily="34" charset="0"/>
              </a:rPr>
              <a:t> </a:t>
            </a:r>
            <a:r>
              <a:rPr lang="en-US" altLang="zh-CN" sz="4000" b="1" dirty="0">
                <a:solidFill>
                  <a:srgbClr val="FF0000"/>
                </a:solidFill>
                <a:latin typeface="Arial" panose="020B0604020202020204" pitchFamily="34" charset="0"/>
                <a:cs typeface="Arial" panose="020B0604020202020204" pitchFamily="34" charset="0"/>
              </a:rPr>
              <a:t>(12</a:t>
            </a:r>
            <a:r>
              <a:rPr lang="zh-CN" altLang="en-US" sz="4000" b="1"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minutes</a:t>
            </a:r>
            <a:r>
              <a:rPr lang="en-US" altLang="zh-CN" sz="4000" b="1" dirty="0">
                <a:solidFill>
                  <a:srgbClr val="FF0000"/>
                </a:solidFill>
                <a:latin typeface="Arial" panose="020B0604020202020204" pitchFamily="34" charset="0"/>
                <a:cs typeface="Arial" panose="020B0604020202020204" pitchFamily="34" charset="0"/>
              </a:rPr>
              <a:t>)</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00BF2-83E1-0D47-A0BF-668D5372A5D7}"/>
                  </a:ext>
                </a:extLst>
              </p:cNvPr>
              <p:cNvSpPr>
                <a:spLocks noGrp="1"/>
              </p:cNvSpPr>
              <p:nvPr>
                <p:ph idx="1"/>
              </p:nvPr>
            </p:nvSpPr>
            <p:spPr>
              <a:xfrm>
                <a:off x="517525" y="1108433"/>
                <a:ext cx="6875495" cy="1984963"/>
              </a:xfrm>
            </p:spPr>
            <p:txBody>
              <a:bodyPr>
                <a:noAutofit/>
              </a:bodyPr>
              <a:lstStyle/>
              <a:p>
                <a:r>
                  <a:rPr lang="en-US" altLang="zh-CN" dirty="0">
                    <a:latin typeface="Arial" panose="020B0604020202020204" pitchFamily="34" charset="0"/>
                    <a:cs typeface="Arial" panose="020B0604020202020204" pitchFamily="34" charset="0"/>
                  </a:rPr>
                  <a:t>Consider the following example:</a:t>
                </a:r>
              </a:p>
              <a:p>
                <a:pPr marL="914400" lvl="1" indent="-457200"/>
                <a:r>
                  <a:rPr lang="en-US" altLang="zh-CN" sz="2800" dirty="0">
                    <a:latin typeface="Arial" panose="020B0604020202020204" pitchFamily="34" charset="0"/>
                    <a:cs typeface="Arial" panose="020B0604020202020204" pitchFamily="34" charset="0"/>
                  </a:rPr>
                  <a:t>Set of states </a:t>
                </a:r>
                <a14:m>
                  <m:oMath xmlns:m="http://schemas.openxmlformats.org/officeDocument/2006/math">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𝑋</m:t>
                            </m:r>
                          </m:e>
                          <m:sub>
                            <m:r>
                              <a:rPr lang="en-US" altLang="zh-CN" sz="2800" b="0" i="1" smtClean="0">
                                <a:latin typeface="Cambria Math" panose="02040503050406030204" pitchFamily="18" charset="0"/>
                              </a:rPr>
                              <m:t>3</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𝐻𝑜𝑡</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𝐶𝑜𝑙𝑑</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𝑊𝑎𝑟𝑚</m:t>
                    </m:r>
                    <m:r>
                      <a:rPr lang="en-US" altLang="zh-CN" sz="2800" b="0" i="1" smtClean="0">
                        <a:latin typeface="Cambria Math" panose="02040503050406030204" pitchFamily="18" charset="0"/>
                      </a:rPr>
                      <m:t>]</m:t>
                    </m:r>
                  </m:oMath>
                </a14:m>
                <a:endParaRPr lang="en-US" altLang="zh-CN" sz="2800" dirty="0">
                  <a:latin typeface="Arial" panose="020B0604020202020204" pitchFamily="34" charset="0"/>
                  <a:cs typeface="Arial" panose="020B0604020202020204" pitchFamily="34" charset="0"/>
                </a:endParaRPr>
              </a:p>
              <a:p>
                <a:pPr marL="914400" lvl="1" indent="-457200"/>
                <a:r>
                  <a:rPr lang="en-US" altLang="zh-CN" sz="2800" dirty="0">
                    <a:latin typeface="Arial" panose="020B0604020202020204" pitchFamily="34" charset="0"/>
                    <a:cs typeface="Arial" panose="020B0604020202020204" pitchFamily="34" charset="0"/>
                  </a:rPr>
                  <a:t>The transition probability matrix is</a:t>
                </a:r>
              </a:p>
            </p:txBody>
          </p:sp>
        </mc:Choice>
        <mc:Fallback xmlns="">
          <p:sp>
            <p:nvSpPr>
              <p:cNvPr id="3" name="Content Placeholder 2">
                <a:extLst>
                  <a:ext uri="{FF2B5EF4-FFF2-40B4-BE49-F238E27FC236}">
                    <a16:creationId xmlns:a16="http://schemas.microsoft.com/office/drawing/2014/main" id="{C4200BF2-83E1-0D47-A0BF-668D5372A5D7}"/>
                  </a:ext>
                </a:extLst>
              </p:cNvPr>
              <p:cNvSpPr>
                <a:spLocks noGrp="1" noRot="1" noChangeAspect="1" noMove="1" noResize="1" noEditPoints="1" noAdjustHandles="1" noChangeArrowheads="1" noChangeShapeType="1" noTextEdit="1"/>
              </p:cNvSpPr>
              <p:nvPr>
                <p:ph idx="1"/>
              </p:nvPr>
            </p:nvSpPr>
            <p:spPr>
              <a:xfrm>
                <a:off x="517525" y="1108433"/>
                <a:ext cx="6875495" cy="1984963"/>
              </a:xfrm>
              <a:blipFill>
                <a:blip r:embed="rId2"/>
                <a:stretch>
                  <a:fillRect l="-1473" t="-3185" b="-2802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89D845EC-5C69-C24D-B924-A6BF54D6A7E9}"/>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pic>
        <p:nvPicPr>
          <p:cNvPr id="5" name="内容占位符 5">
            <a:extLst>
              <a:ext uri="{FF2B5EF4-FFF2-40B4-BE49-F238E27FC236}">
                <a16:creationId xmlns:a16="http://schemas.microsoft.com/office/drawing/2014/main" id="{CE3E731E-ED07-1C47-89E3-5EDB988BD128}"/>
              </a:ext>
            </a:extLst>
          </p:cNvPr>
          <p:cNvPicPr>
            <a:picLocks noChangeAspect="1"/>
          </p:cNvPicPr>
          <p:nvPr/>
        </p:nvPicPr>
        <p:blipFill>
          <a:blip r:embed="rId3"/>
          <a:stretch>
            <a:fillRect/>
          </a:stretch>
        </p:blipFill>
        <p:spPr>
          <a:xfrm>
            <a:off x="7114426" y="1074404"/>
            <a:ext cx="4753726" cy="260765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53F7AA-5D50-5648-AA03-B8C0017A3544}"/>
                  </a:ext>
                </a:extLst>
              </p:cNvPr>
              <p:cNvSpPr txBox="1"/>
              <p:nvPr/>
            </p:nvSpPr>
            <p:spPr>
              <a:xfrm>
                <a:off x="517525" y="4246106"/>
                <a:ext cx="10727649" cy="2246769"/>
              </a:xfrm>
              <a:prstGeom prst="rect">
                <a:avLst/>
              </a:prstGeom>
              <a:noFill/>
            </p:spPr>
            <p:txBody>
              <a:bodyPr wrap="square">
                <a:spAutoFit/>
              </a:bodyPr>
              <a:lstStyle/>
              <a:p>
                <a:pPr marL="457200" indent="-457200">
                  <a:buFont typeface="Arial" panose="020B0604020202020204" pitchFamily="34" charset="0"/>
                  <a:buChar char="•"/>
                </a:pPr>
                <a:r>
                  <a:rPr lang="en-US" altLang="zh-CN" sz="2800" dirty="0">
                    <a:cs typeface="Arial" panose="020B0604020202020204" pitchFamily="34" charset="0"/>
                  </a:rPr>
                  <a:t>Initial probability distribution: </a:t>
                </a:r>
                <a14:m>
                  <m:oMath xmlns:m="http://schemas.openxmlformats.org/officeDocument/2006/math">
                    <m:r>
                      <a:rPr lang="en-US" altLang="zh-CN" sz="2800" b="0" i="1" smtClean="0">
                        <a:latin typeface="Cambria Math" panose="02040503050406030204" pitchFamily="18" charset="0"/>
                        <a:cs typeface="Arial" panose="020B0604020202020204" pitchFamily="34" charset="0"/>
                      </a:rPr>
                      <m:t>𝜋</m:t>
                    </m:r>
                    <m:r>
                      <a:rPr lang="en-US" altLang="zh-CN" sz="2800" b="0" i="1" smtClean="0">
                        <a:latin typeface="Cambria Math" panose="02040503050406030204" pitchFamily="18" charset="0"/>
                        <a:cs typeface="Arial" panose="020B0604020202020204" pitchFamily="34" charset="0"/>
                      </a:rPr>
                      <m:t>=</m:t>
                    </m:r>
                    <m:d>
                      <m:dPr>
                        <m:begChr m:val="["/>
                        <m:endChr m:val="]"/>
                        <m:ctrlPr>
                          <a:rPr lang="en-US" altLang="zh-CN" sz="2800" b="0" i="1" smtClean="0">
                            <a:latin typeface="Cambria Math" panose="02040503050406030204" pitchFamily="18" charset="0"/>
                            <a:cs typeface="Arial" panose="020B0604020202020204" pitchFamily="34" charset="0"/>
                          </a:rPr>
                        </m:ctrlPr>
                      </m:dPr>
                      <m:e>
                        <m:r>
                          <a:rPr lang="en-US" altLang="zh-CN" sz="2800" b="0" i="1" smtClean="0">
                            <a:latin typeface="Cambria Math" panose="02040503050406030204" pitchFamily="18" charset="0"/>
                            <a:cs typeface="Arial" panose="020B0604020202020204" pitchFamily="34" charset="0"/>
                          </a:rPr>
                          <m:t>0.1,0.7,0.2</m:t>
                        </m:r>
                      </m:e>
                    </m:d>
                  </m:oMath>
                </a14:m>
                <a:endParaRPr lang="en-US" altLang="zh-CN" sz="2800" dirty="0">
                  <a:cs typeface="Arial" panose="020B0604020202020204" pitchFamily="34" charset="0"/>
                </a:endParaRPr>
              </a:p>
              <a:p>
                <a:pPr marL="457200" indent="-457200">
                  <a:buFont typeface="Arial" panose="020B0604020202020204" pitchFamily="34" charset="0"/>
                  <a:buChar char="•"/>
                </a:pPr>
                <a:r>
                  <a:rPr lang="en-US" altLang="zh-CN" sz="2800" dirty="0">
                    <a:cs typeface="Arial" panose="020B0604020202020204" pitchFamily="34" charset="0"/>
                  </a:rPr>
                  <a:t>Calculate the probability of </a:t>
                </a:r>
              </a:p>
              <a:p>
                <a:pPr marL="914400" lvl="1" indent="-457200">
                  <a:buFont typeface="Arial" panose="020B0604020202020204" pitchFamily="34" charset="0"/>
                  <a:buChar char="•"/>
                </a:pPr>
                <a:r>
                  <a:rPr lang="en-US" altLang="zh-CN" sz="2800" dirty="0">
                    <a:cs typeface="Arial" panose="020B0604020202020204" pitchFamily="34" charset="0"/>
                  </a:rPr>
                  <a:t>(1) hot </a:t>
                </a:r>
                <a:r>
                  <a:rPr lang="en-US" altLang="zh-CN" sz="2800" dirty="0" err="1">
                    <a:cs typeface="Arial" panose="020B0604020202020204" pitchFamily="34" charset="0"/>
                  </a:rPr>
                  <a:t>hot</a:t>
                </a:r>
                <a:r>
                  <a:rPr lang="en-US" altLang="zh-CN" sz="2800" dirty="0">
                    <a:cs typeface="Arial" panose="020B0604020202020204" pitchFamily="34" charset="0"/>
                  </a:rPr>
                  <a:t> </a:t>
                </a:r>
                <a:r>
                  <a:rPr lang="en-US" altLang="zh-CN" sz="2800" dirty="0" err="1">
                    <a:cs typeface="Arial" panose="020B0604020202020204" pitchFamily="34" charset="0"/>
                  </a:rPr>
                  <a:t>hot</a:t>
                </a:r>
                <a:r>
                  <a:rPr lang="en-US" altLang="zh-CN" sz="2800" dirty="0">
                    <a:cs typeface="Arial" panose="020B0604020202020204" pitchFamily="34" charset="0"/>
                  </a:rPr>
                  <a:t> </a:t>
                </a:r>
                <a:r>
                  <a:rPr lang="en-US" altLang="zh-CN" sz="2800" dirty="0" err="1">
                    <a:cs typeface="Arial" panose="020B0604020202020204" pitchFamily="34" charset="0"/>
                  </a:rPr>
                  <a:t>hot</a:t>
                </a:r>
                <a:r>
                  <a:rPr lang="en-US" altLang="zh-CN" sz="2800" dirty="0">
                    <a:cs typeface="Arial" panose="020B0604020202020204" pitchFamily="34" charset="0"/>
                  </a:rPr>
                  <a:t>			(2) cold hot cold hot</a:t>
                </a:r>
              </a:p>
              <a:p>
                <a:pPr marL="914400" lvl="1" indent="-457200">
                  <a:buFont typeface="Arial" panose="020B0604020202020204" pitchFamily="34" charset="0"/>
                  <a:buChar char="•"/>
                </a:pPr>
                <a:r>
                  <a:rPr lang="en-US" altLang="zh-CN" sz="2800" dirty="0">
                    <a:cs typeface="Arial" panose="020B0604020202020204" pitchFamily="34" charset="0"/>
                  </a:rPr>
                  <a:t>(3) hot cold hot cold 			(4) cold </a:t>
                </a:r>
                <a:r>
                  <a:rPr lang="en-US" altLang="zh-CN" sz="2800" dirty="0" err="1">
                    <a:cs typeface="Arial" panose="020B0604020202020204" pitchFamily="34" charset="0"/>
                  </a:rPr>
                  <a:t>cold</a:t>
                </a:r>
                <a:r>
                  <a:rPr lang="en-US" altLang="zh-CN" sz="2800" dirty="0">
                    <a:cs typeface="Arial" panose="020B0604020202020204" pitchFamily="34" charset="0"/>
                  </a:rPr>
                  <a:t> </a:t>
                </a:r>
                <a:r>
                  <a:rPr lang="en-US" altLang="zh-CN" sz="2800" dirty="0" err="1">
                    <a:cs typeface="Arial" panose="020B0604020202020204" pitchFamily="34" charset="0"/>
                  </a:rPr>
                  <a:t>cold</a:t>
                </a:r>
                <a:r>
                  <a:rPr lang="en-US" altLang="zh-CN" sz="2800" dirty="0">
                    <a:cs typeface="Arial" panose="020B0604020202020204" pitchFamily="34" charset="0"/>
                  </a:rPr>
                  <a:t> hot</a:t>
                </a:r>
              </a:p>
              <a:p>
                <a:pPr marL="914400" lvl="1" indent="-457200">
                  <a:buFont typeface="Arial" panose="020B0604020202020204" pitchFamily="34" charset="0"/>
                  <a:buChar char="•"/>
                </a:pPr>
                <a:r>
                  <a:rPr lang="en-US" altLang="zh-CN" sz="2800" dirty="0">
                    <a:cs typeface="Arial" panose="020B0604020202020204" pitchFamily="34" charset="0"/>
                  </a:rPr>
                  <a:t>(5) hot hot hot cold			(6) cold cold hot hot</a:t>
                </a:r>
              </a:p>
            </p:txBody>
          </p:sp>
        </mc:Choice>
        <mc:Fallback xmlns="">
          <p:sp>
            <p:nvSpPr>
              <p:cNvPr id="7" name="TextBox 6">
                <a:extLst>
                  <a:ext uri="{FF2B5EF4-FFF2-40B4-BE49-F238E27FC236}">
                    <a16:creationId xmlns:a16="http://schemas.microsoft.com/office/drawing/2014/main" id="{F553F7AA-5D50-5648-AA03-B8C0017A3544}"/>
                  </a:ext>
                </a:extLst>
              </p:cNvPr>
              <p:cNvSpPr txBox="1">
                <a:spLocks noRot="1" noChangeAspect="1" noMove="1" noResize="1" noEditPoints="1" noAdjustHandles="1" noChangeArrowheads="1" noChangeShapeType="1" noTextEdit="1"/>
              </p:cNvSpPr>
              <p:nvPr/>
            </p:nvSpPr>
            <p:spPr>
              <a:xfrm>
                <a:off x="517525" y="4246106"/>
                <a:ext cx="10727649" cy="2246769"/>
              </a:xfrm>
              <a:prstGeom prst="rect">
                <a:avLst/>
              </a:prstGeom>
              <a:blipFill>
                <a:blip r:embed="rId4"/>
                <a:stretch>
                  <a:fillRect l="-946" t="-3371" b="-6742"/>
                </a:stretch>
              </a:blipFill>
            </p:spPr>
            <p:txBody>
              <a:bodyPr/>
              <a:lstStyle/>
              <a:p>
                <a:r>
                  <a:rPr lang="en-CN">
                    <a:noFill/>
                  </a:rPr>
                  <a:t> </a:t>
                </a:r>
              </a:p>
            </p:txBody>
          </p:sp>
        </mc:Fallback>
      </mc:AlternateContent>
    </p:spTree>
    <p:extLst>
      <p:ext uri="{BB962C8B-B14F-4D97-AF65-F5344CB8AC3E}">
        <p14:creationId xmlns:p14="http://schemas.microsoft.com/office/powerpoint/2010/main" val="325057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52478-25A7-4100-9F13-75D4783A963E}"/>
              </a:ext>
            </a:extLst>
          </p:cNvPr>
          <p:cNvSpPr>
            <a:spLocks noGrp="1"/>
          </p:cNvSpPr>
          <p:nvPr>
            <p:ph type="title"/>
          </p:nvPr>
        </p:nvSpPr>
        <p:spPr/>
        <p:txBody>
          <a:bodyPr/>
          <a:lstStyle/>
          <a:p>
            <a:r>
              <a:rPr lang="en-US" altLang="zh-CN" dirty="0"/>
              <a:t>Limitations of Markov model</a:t>
            </a:r>
            <a:endParaRPr lang="zh-CN" altLang="en-US" dirty="0"/>
          </a:p>
        </p:txBody>
      </p:sp>
      <p:sp>
        <p:nvSpPr>
          <p:cNvPr id="3" name="内容占位符 2">
            <a:extLst>
              <a:ext uri="{FF2B5EF4-FFF2-40B4-BE49-F238E27FC236}">
                <a16:creationId xmlns:a16="http://schemas.microsoft.com/office/drawing/2014/main" id="{A9B7DFFF-9F4F-4868-822A-867E6CBBCC54}"/>
              </a:ext>
            </a:extLst>
          </p:cNvPr>
          <p:cNvSpPr>
            <a:spLocks noGrp="1"/>
          </p:cNvSpPr>
          <p:nvPr>
            <p:ph idx="1"/>
          </p:nvPr>
        </p:nvSpPr>
        <p:spPr/>
        <p:txBody>
          <a:bodyPr/>
          <a:lstStyle/>
          <a:p>
            <a:pPr>
              <a:spcAft>
                <a:spcPts val="1800"/>
              </a:spcAft>
            </a:pPr>
            <a:r>
              <a:rPr lang="en-US" altLang="zh-CN" sz="3200" dirty="0"/>
              <a:t>In the task of NER and POS tagging:</a:t>
            </a:r>
          </a:p>
          <a:p>
            <a:pPr lvl="1">
              <a:spcAft>
                <a:spcPts val="1800"/>
              </a:spcAft>
            </a:pPr>
            <a:r>
              <a:rPr lang="en-US" altLang="zh-CN" sz="2800" dirty="0"/>
              <a:t>We have some sequences of observations.</a:t>
            </a:r>
          </a:p>
          <a:p>
            <a:pPr lvl="1">
              <a:spcAft>
                <a:spcPts val="1800"/>
              </a:spcAft>
            </a:pPr>
            <a:r>
              <a:rPr lang="en-US" altLang="zh-CN" sz="2800" dirty="0"/>
              <a:t>But do not have states of these observations.</a:t>
            </a:r>
          </a:p>
          <a:p>
            <a:pPr lvl="1">
              <a:spcAft>
                <a:spcPts val="1800"/>
              </a:spcAft>
            </a:pPr>
            <a:r>
              <a:rPr lang="en-US" altLang="zh-CN" sz="2800" dirty="0"/>
              <a:t>So,</a:t>
            </a:r>
            <a:r>
              <a:rPr lang="zh-CN" altLang="en-US" sz="2800" dirty="0"/>
              <a:t> </a:t>
            </a:r>
            <a:r>
              <a:rPr lang="en-US" altLang="zh-CN" sz="2800" dirty="0"/>
              <a:t>sequence of </a:t>
            </a:r>
            <a:r>
              <a:rPr lang="en-US" altLang="zh-CN" sz="2800" b="1" dirty="0">
                <a:solidFill>
                  <a:srgbClr val="FF0000"/>
                </a:solidFill>
              </a:rPr>
              <a:t>states are unknown</a:t>
            </a:r>
            <a:r>
              <a:rPr lang="en-US" altLang="zh-CN" sz="2800" dirty="0">
                <a:solidFill>
                  <a:srgbClr val="FF0000"/>
                </a:solidFill>
              </a:rPr>
              <a:t>.</a:t>
            </a:r>
          </a:p>
          <a:p>
            <a:pPr>
              <a:spcAft>
                <a:spcPts val="1800"/>
              </a:spcAft>
            </a:pPr>
            <a:r>
              <a:rPr lang="en-US" altLang="zh-CN" sz="3200" dirty="0"/>
              <a:t>Markov model cannot</a:t>
            </a:r>
          </a:p>
          <a:p>
            <a:pPr lvl="1">
              <a:spcAft>
                <a:spcPts val="1800"/>
              </a:spcAft>
            </a:pPr>
            <a:r>
              <a:rPr lang="en-US" altLang="zh-CN" sz="2800" dirty="0"/>
              <a:t>Use these observations</a:t>
            </a:r>
          </a:p>
          <a:p>
            <a:pPr lvl="1">
              <a:spcAft>
                <a:spcPts val="1800"/>
              </a:spcAft>
            </a:pPr>
            <a:r>
              <a:rPr lang="en-US" altLang="zh-CN" sz="2800" dirty="0"/>
              <a:t>Handle relations between observations and states (labels)</a:t>
            </a:r>
            <a:endParaRPr lang="zh-CN" altLang="en-US" sz="2800" dirty="0"/>
          </a:p>
        </p:txBody>
      </p:sp>
      <p:sp>
        <p:nvSpPr>
          <p:cNvPr id="4" name="灯片编号占位符 3">
            <a:extLst>
              <a:ext uri="{FF2B5EF4-FFF2-40B4-BE49-F238E27FC236}">
                <a16:creationId xmlns:a16="http://schemas.microsoft.com/office/drawing/2014/main" id="{4D3F0EB7-B32B-4346-B795-9F8A63C76F3E}"/>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294023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b="1" dirty="0"/>
              <a:t>Hidden</a:t>
            </a:r>
            <a:r>
              <a:rPr lang="zh-CN" altLang="en-US" b="1" dirty="0"/>
              <a:t> </a:t>
            </a:r>
            <a:r>
              <a:rPr lang="en-US" altLang="zh-CN" b="1" dirty="0"/>
              <a:t>Markov</a:t>
            </a:r>
            <a:r>
              <a:rPr lang="zh-CN" altLang="en-US" b="1" dirty="0"/>
              <a:t> </a:t>
            </a:r>
            <a:r>
              <a:rPr lang="en-US" altLang="zh-CN" b="1" dirty="0"/>
              <a:t>Model</a:t>
            </a:r>
            <a:r>
              <a:rPr lang="zh-CN" altLang="en-US" b="1" dirty="0"/>
              <a:t> </a:t>
            </a:r>
            <a:r>
              <a:rPr lang="en-US" altLang="zh-CN" b="1" dirty="0"/>
              <a:t>(HMM)</a:t>
            </a:r>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34</a:t>
            </a:fld>
            <a:endParaRPr lang="zh-CN" altLang="en-US"/>
          </a:p>
        </p:txBody>
      </p:sp>
    </p:spTree>
    <p:extLst>
      <p:ext uri="{BB962C8B-B14F-4D97-AF65-F5344CB8AC3E}">
        <p14:creationId xmlns:p14="http://schemas.microsoft.com/office/powerpoint/2010/main" val="336070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FB6F9-2240-4773-A988-538DC5D8F395}"/>
              </a:ext>
            </a:extLst>
          </p:cNvPr>
          <p:cNvSpPr>
            <a:spLocks noGrp="1"/>
          </p:cNvSpPr>
          <p:nvPr>
            <p:ph type="title"/>
          </p:nvPr>
        </p:nvSpPr>
        <p:spPr/>
        <p:txBody>
          <a:bodyPr/>
          <a:lstStyle/>
          <a:p>
            <a:r>
              <a:rPr lang="en-US" altLang="zh-CN" dirty="0"/>
              <a:t>Hidden Markov Model (HMM)</a:t>
            </a:r>
            <a:endParaRPr lang="zh-CN" altLang="en-US" dirty="0"/>
          </a:p>
        </p:txBody>
      </p:sp>
      <p:sp>
        <p:nvSpPr>
          <p:cNvPr id="3" name="内容占位符 2">
            <a:extLst>
              <a:ext uri="{FF2B5EF4-FFF2-40B4-BE49-F238E27FC236}">
                <a16:creationId xmlns:a16="http://schemas.microsoft.com/office/drawing/2014/main" id="{098A0547-432D-4494-93F8-3CE3503C10D8}"/>
              </a:ext>
            </a:extLst>
          </p:cNvPr>
          <p:cNvSpPr>
            <a:spLocks noGrp="1"/>
          </p:cNvSpPr>
          <p:nvPr>
            <p:ph idx="1"/>
          </p:nvPr>
        </p:nvSpPr>
        <p:spPr>
          <a:xfrm>
            <a:off x="517525" y="1108433"/>
            <a:ext cx="11350627" cy="5508233"/>
          </a:xfrm>
        </p:spPr>
        <p:txBody>
          <a:bodyPr/>
          <a:lstStyle/>
          <a:p>
            <a:pPr>
              <a:spcAft>
                <a:spcPts val="2400"/>
              </a:spcAft>
            </a:pPr>
            <a:r>
              <a:rPr lang="en-US" altLang="zh-CN" dirty="0"/>
              <a:t>Example of POS tagging: </a:t>
            </a:r>
          </a:p>
          <a:p>
            <a:pPr lvl="1">
              <a:spcAft>
                <a:spcPts val="2400"/>
              </a:spcAft>
            </a:pPr>
            <a:r>
              <a:rPr lang="en-US" altLang="zh-CN" dirty="0"/>
              <a:t>We see a sequence of words, and must infer the tags from the word sequence.</a:t>
            </a:r>
          </a:p>
          <a:p>
            <a:pPr lvl="1">
              <a:spcAft>
                <a:spcPts val="2400"/>
              </a:spcAft>
            </a:pPr>
            <a:r>
              <a:rPr lang="en-US" altLang="zh-CN" dirty="0"/>
              <a:t>Tags of these words are hidden because they are not observed.</a:t>
            </a:r>
          </a:p>
          <a:p>
            <a:pPr>
              <a:spcAft>
                <a:spcPts val="2400"/>
              </a:spcAft>
            </a:pPr>
            <a:r>
              <a:rPr lang="en-US" altLang="zh-CN" dirty="0"/>
              <a:t>Hidden Markov model (HMM)</a:t>
            </a:r>
            <a:r>
              <a:rPr lang="zh-CN" altLang="en-US" dirty="0"/>
              <a:t> </a:t>
            </a:r>
            <a:r>
              <a:rPr lang="en-US" altLang="zh-CN" dirty="0"/>
              <a:t>can deal with:</a:t>
            </a:r>
          </a:p>
          <a:p>
            <a:pPr lvl="1">
              <a:spcAft>
                <a:spcPts val="2400"/>
              </a:spcAft>
            </a:pPr>
            <a:r>
              <a:rPr lang="en-US" altLang="zh-CN" i="1" dirty="0">
                <a:solidFill>
                  <a:srgbClr val="00B050"/>
                </a:solidFill>
              </a:rPr>
              <a:t>Observed events</a:t>
            </a:r>
            <a:r>
              <a:rPr lang="en-US" altLang="zh-CN" i="1" dirty="0"/>
              <a:t> (e.g.</a:t>
            </a:r>
            <a:r>
              <a:rPr lang="zh-CN" altLang="en-US" i="1" dirty="0"/>
              <a:t> </a:t>
            </a:r>
            <a:r>
              <a:rPr lang="en-US" altLang="zh-CN" dirty="0"/>
              <a:t>words that we see in the input) </a:t>
            </a:r>
          </a:p>
          <a:p>
            <a:pPr lvl="1">
              <a:spcAft>
                <a:spcPts val="2400"/>
              </a:spcAft>
            </a:pPr>
            <a:r>
              <a:rPr lang="en-US" altLang="zh-CN" i="1" dirty="0">
                <a:solidFill>
                  <a:srgbClr val="00B050"/>
                </a:solidFill>
              </a:rPr>
              <a:t>Hidden events</a:t>
            </a:r>
            <a:r>
              <a:rPr lang="en-US" altLang="zh-CN" dirty="0"/>
              <a:t> (e.g. part-of-speech tags)</a:t>
            </a:r>
            <a:endParaRPr lang="zh-CN" altLang="en-US" dirty="0"/>
          </a:p>
        </p:txBody>
      </p:sp>
      <p:sp>
        <p:nvSpPr>
          <p:cNvPr id="4" name="灯片编号占位符 3">
            <a:extLst>
              <a:ext uri="{FF2B5EF4-FFF2-40B4-BE49-F238E27FC236}">
                <a16:creationId xmlns:a16="http://schemas.microsoft.com/office/drawing/2014/main" id="{BCBE7B32-3452-49DC-9F0B-F067950754DF}"/>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Tree>
    <p:extLst>
      <p:ext uri="{BB962C8B-B14F-4D97-AF65-F5344CB8AC3E}">
        <p14:creationId xmlns:p14="http://schemas.microsoft.com/office/powerpoint/2010/main" val="3551789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8DF926-0D26-48FE-844F-8A4BFFCBCA72}"/>
              </a:ext>
            </a:extLst>
          </p:cNvPr>
          <p:cNvSpPr>
            <a:spLocks noGrp="1"/>
          </p:cNvSpPr>
          <p:nvPr>
            <p:ph type="title"/>
          </p:nvPr>
        </p:nvSpPr>
        <p:spPr/>
        <p:txBody>
          <a:bodyPr/>
          <a:lstStyle/>
          <a:p>
            <a:r>
              <a:rPr lang="en-US" altLang="zh-CN" dirty="0"/>
              <a:t>Definition of HMM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F6C4D4-F63C-42DE-A7AA-A855F6BE26C1}"/>
                  </a:ext>
                </a:extLst>
              </p:cNvPr>
              <p:cNvSpPr>
                <a:spLocks noGrp="1"/>
              </p:cNvSpPr>
              <p:nvPr>
                <p:ph idx="1"/>
              </p:nvPr>
            </p:nvSpPr>
            <p:spPr>
              <a:xfrm>
                <a:off x="517525" y="1108433"/>
                <a:ext cx="11064875" cy="5508233"/>
              </a:xfrm>
            </p:spPr>
            <p:txBody>
              <a:bodyPr>
                <a:normAutofit fontScale="85000" lnSpcReduction="10000"/>
              </a:bodyPr>
              <a:lstStyle/>
              <a:p>
                <a:pPr>
                  <a:lnSpc>
                    <a:spcPct val="100000"/>
                  </a:lnSpc>
                  <a:spcAft>
                    <a:spcPts val="600"/>
                  </a:spcAft>
                </a:pPr>
                <a14:m>
                  <m:oMath xmlns:m="http://schemas.openxmlformats.org/officeDocument/2006/math">
                    <m:r>
                      <a:rPr lang="en-US" altLang="zh-CN" b="0" i="1" smtClean="0">
                        <a:latin typeface="Cambria Math" panose="02040503050406030204" pitchFamily="18" charset="0"/>
                      </a:rPr>
                      <m:t>𝑄</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𝑁</m:t>
                        </m:r>
                      </m:sub>
                    </m:sSub>
                  </m:oMath>
                </a14:m>
                <a:r>
                  <a:rPr lang="zh-CN" altLang="en-US" dirty="0"/>
                  <a:t> </a:t>
                </a:r>
                <a:r>
                  <a:rPr lang="en-US" altLang="zh-CN" dirty="0"/>
                  <a:t>: a set of </a:t>
                </a:r>
                <a14:m>
                  <m:oMath xmlns:m="http://schemas.openxmlformats.org/officeDocument/2006/math">
                    <m:r>
                      <a:rPr lang="en-US" altLang="zh-CN" i="1" dirty="0" smtClean="0">
                        <a:latin typeface="Cambria Math" panose="02040503050406030204" pitchFamily="18" charset="0"/>
                      </a:rPr>
                      <m:t>𝑁</m:t>
                    </m:r>
                  </m:oMath>
                </a14:m>
                <a:r>
                  <a:rPr lang="en-US" altLang="zh-CN" dirty="0"/>
                  <a:t> </a:t>
                </a:r>
                <a:r>
                  <a:rPr lang="en-US" altLang="zh-CN" b="1" dirty="0">
                    <a:solidFill>
                      <a:srgbClr val="00B0F0"/>
                    </a:solidFill>
                  </a:rPr>
                  <a:t>states</a:t>
                </a:r>
                <a:endParaRPr lang="en-US" altLang="zh-CN" dirty="0"/>
              </a:p>
              <a:p>
                <a:pPr>
                  <a:lnSpc>
                    <a:spcPct val="110000"/>
                  </a:lnSpc>
                  <a:spcAft>
                    <a:spcPts val="600"/>
                  </a:spcAft>
                </a:pPr>
                <a14:m>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b="0" i="1" smtClean="0">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𝑁𝑁</m:t>
                        </m:r>
                      </m:sub>
                    </m:sSub>
                  </m:oMath>
                </a14:m>
                <a:r>
                  <a:rPr lang="zh-CN" altLang="en-US" dirty="0"/>
                  <a:t> </a:t>
                </a:r>
                <a:r>
                  <a:rPr lang="en-US" altLang="zh-CN" dirty="0"/>
                  <a:t>: a </a:t>
                </a:r>
                <a:r>
                  <a:rPr lang="en-US" altLang="zh-CN" b="1" dirty="0">
                    <a:solidFill>
                      <a:srgbClr val="00B0F0"/>
                    </a:solidFill>
                  </a:rPr>
                  <a:t>transition probability matrix</a:t>
                </a:r>
                <a:r>
                  <a:rPr lang="en-US" altLang="zh-CN" dirty="0"/>
                  <a:t> </a:t>
                </a:r>
                <a14:m>
                  <m:oMath xmlns:m="http://schemas.openxmlformats.org/officeDocument/2006/math">
                    <m:r>
                      <a:rPr lang="en-US" altLang="zh-CN" i="1" dirty="0" smtClean="0">
                        <a:latin typeface="Cambria Math" panose="02040503050406030204" pitchFamily="18" charset="0"/>
                      </a:rPr>
                      <m:t>𝐴</m:t>
                    </m:r>
                  </m:oMath>
                </a14:m>
                <a:r>
                  <a:rPr lang="en-US" altLang="zh-CN" dirty="0"/>
                  <a:t>,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 representing the probability of moving from state </a:t>
                </a:r>
                <a14:m>
                  <m:oMath xmlns:m="http://schemas.openxmlformats.org/officeDocument/2006/math">
                    <m:r>
                      <a:rPr lang="en-US" altLang="zh-CN" b="0" i="1" smtClean="0">
                        <a:latin typeface="Cambria Math" panose="02040503050406030204" pitchFamily="18" charset="0"/>
                      </a:rPr>
                      <m:t>𝑖</m:t>
                    </m:r>
                  </m:oMath>
                </a14:m>
                <a:r>
                  <a:rPr lang="en-US" altLang="zh-CN" dirty="0"/>
                  <a:t> to state </a:t>
                </a:r>
                <a14:m>
                  <m:oMath xmlns:m="http://schemas.openxmlformats.org/officeDocument/2006/math">
                    <m:r>
                      <a:rPr lang="en-US" altLang="zh-CN" b="0" i="1" smtClean="0">
                        <a:latin typeface="Cambria Math" panose="02040503050406030204" pitchFamily="18" charset="0"/>
                      </a:rPr>
                      <m:t>𝑗</m:t>
                    </m:r>
                  </m:oMath>
                </a14:m>
                <a:r>
                  <a:rPr lang="en-US" altLang="zh-CN" dirty="0"/>
                  <a:t>, s.t.,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e>
                    </m:nary>
                    <m:r>
                      <a:rPr lang="en-US" altLang="zh-CN" b="0" i="1" smtClean="0">
                        <a:latin typeface="Cambria Math" panose="02040503050406030204" pitchFamily="18" charset="0"/>
                      </a:rPr>
                      <m:t>=1, ∀ </m:t>
                    </m:r>
                    <m:r>
                      <a:rPr lang="en-US" altLang="zh-CN" b="0" i="1" smtClean="0">
                        <a:latin typeface="Cambria Math" panose="02040503050406030204" pitchFamily="18" charset="0"/>
                      </a:rPr>
                      <m:t>𝑖</m:t>
                    </m:r>
                  </m:oMath>
                </a14:m>
                <a:r>
                  <a:rPr lang="en-US" altLang="zh-CN" dirty="0"/>
                  <a:t>.</a:t>
                </a:r>
              </a:p>
              <a:p>
                <a:pPr>
                  <a:lnSpc>
                    <a:spcPct val="120000"/>
                  </a:lnSpc>
                  <a:spcAft>
                    <a:spcPts val="600"/>
                  </a:spcAft>
                </a:pPr>
                <a14:m>
                  <m:oMath xmlns:m="http://schemas.openxmlformats.org/officeDocument/2006/math">
                    <m:r>
                      <a:rPr lang="en-US" altLang="zh-CN" b="0" i="1" smtClean="0">
                        <a:latin typeface="Cambria Math" panose="02040503050406030204" pitchFamily="18" charset="0"/>
                      </a:rPr>
                      <m:t>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𝑁</m:t>
                        </m:r>
                      </m:sub>
                    </m:sSub>
                  </m:oMath>
                </a14:m>
                <a:r>
                  <a:rPr lang="zh-CN" altLang="en-US" dirty="0"/>
                  <a:t> </a:t>
                </a:r>
                <a:r>
                  <a:rPr lang="en-US" altLang="zh-CN" dirty="0"/>
                  <a:t>an </a:t>
                </a:r>
                <a:r>
                  <a:rPr lang="en-US" altLang="zh-CN" b="1" dirty="0">
                    <a:solidFill>
                      <a:srgbClr val="00B0F0"/>
                    </a:solidFill>
                  </a:rPr>
                  <a:t>initial probability distribution</a:t>
                </a:r>
                <a:r>
                  <a:rPr lang="en-US" altLang="zh-CN" dirty="0"/>
                  <a:t> over states.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t> is the probability that the Markov chain will start in state </a:t>
                </a:r>
                <a14:m>
                  <m:oMath xmlns:m="http://schemas.openxmlformats.org/officeDocument/2006/math">
                    <m:r>
                      <a:rPr lang="en-US" altLang="zh-CN" i="1" dirty="0" smtClean="0">
                        <a:latin typeface="Cambria Math" panose="02040503050406030204" pitchFamily="18" charset="0"/>
                      </a:rPr>
                      <m:t>𝑖</m:t>
                    </m:r>
                  </m:oMath>
                </a14:m>
                <a:r>
                  <a:rPr lang="en-US" altLang="zh-CN" dirty="0"/>
                  <a:t>. Some states </a:t>
                </a:r>
                <a14:m>
                  <m:oMath xmlns:m="http://schemas.openxmlformats.org/officeDocument/2006/math">
                    <m:r>
                      <a:rPr lang="en-US" altLang="zh-CN" i="1" dirty="0" smtClean="0">
                        <a:latin typeface="Cambria Math" panose="02040503050406030204" pitchFamily="18" charset="0"/>
                      </a:rPr>
                      <m:t>𝑗</m:t>
                    </m:r>
                  </m:oMath>
                </a14:m>
                <a:r>
                  <a:rPr lang="en-US" altLang="zh-CN" dirty="0"/>
                  <a:t> may have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en-US" altLang="zh-CN" dirty="0"/>
                  <a:t>, meaning that they cannot be initial states. Also, </a:t>
                </a:r>
                <a14:m>
                  <m:oMath xmlns:m="http://schemas.openxmlformats.org/officeDocument/2006/math">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=1</m:t>
                    </m:r>
                  </m:oMath>
                </a14:m>
                <a:r>
                  <a:rPr lang="en-US" altLang="zh-CN" dirty="0"/>
                  <a:t>.</a:t>
                </a:r>
                <a:endParaRPr lang="zh-CN" altLang="en-US" dirty="0"/>
              </a:p>
              <a:p>
                <a:pPr>
                  <a:lnSpc>
                    <a:spcPct val="100000"/>
                  </a:lnSpc>
                  <a:spcAft>
                    <a:spcPts val="600"/>
                  </a:spcAft>
                </a:pP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𝑇</m:t>
                        </m:r>
                      </m:sub>
                    </m:sSub>
                  </m:oMath>
                </a14:m>
                <a:r>
                  <a:rPr lang="zh-CN" altLang="en-US" dirty="0"/>
                  <a:t> </a:t>
                </a:r>
                <a:r>
                  <a:rPr lang="en-US" altLang="zh-CN" dirty="0"/>
                  <a:t>a sequence of </a:t>
                </a:r>
                <a14:m>
                  <m:oMath xmlns:m="http://schemas.openxmlformats.org/officeDocument/2006/math">
                    <m:r>
                      <a:rPr lang="en-US" altLang="zh-CN" i="1" dirty="0" smtClean="0">
                        <a:latin typeface="Cambria Math" panose="02040503050406030204" pitchFamily="18" charset="0"/>
                      </a:rPr>
                      <m:t>𝑇</m:t>
                    </m:r>
                  </m:oMath>
                </a14:m>
                <a:r>
                  <a:rPr lang="en-US" altLang="zh-CN" dirty="0"/>
                  <a:t> </a:t>
                </a:r>
                <a:r>
                  <a:rPr lang="en-US" altLang="zh-CN" b="1" dirty="0">
                    <a:solidFill>
                      <a:srgbClr val="FF0000"/>
                    </a:solidFill>
                  </a:rPr>
                  <a:t>observations</a:t>
                </a:r>
                <a:r>
                  <a:rPr lang="en-US" altLang="zh-CN" dirty="0"/>
                  <a:t>, each one drawn from a vocabulary </a:t>
                </a:r>
                <a14:m>
                  <m:oMath xmlns:m="http://schemas.openxmlformats.org/officeDocument/2006/math">
                    <m:r>
                      <m:rPr>
                        <m:sty m:val="p"/>
                      </m:rPr>
                      <a:rPr lang="en-US" altLang="zh-CN" i="1" dirty="0">
                        <a:latin typeface="Cambria Math" panose="02040503050406030204" pitchFamily="18" charset="0"/>
                      </a:rPr>
                      <m:t>V</m:t>
                    </m:r>
                    <m:r>
                      <a:rPr lang="en-US" altLang="zh-CN" i="1" dirty="0" smtClean="0">
                        <a:latin typeface="Cambria Math" panose="02040503050406030204" pitchFamily="18" charset="0"/>
                      </a:rPr>
                      <m:t>=</m:t>
                    </m:r>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1" dirty="0" smtClean="0">
                            <a:latin typeface="Cambria Math" panose="02040503050406030204" pitchFamily="18" charset="0"/>
                          </a:rPr>
                          <m:t>v</m:t>
                        </m:r>
                      </m:e>
                      <m:sub>
                        <m:r>
                          <a:rPr lang="en-US" altLang="zh-CN"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𝑉</m:t>
                        </m:r>
                      </m:sub>
                    </m:sSub>
                    <m:r>
                      <a:rPr lang="en-US" altLang="zh-CN" i="1" dirty="0">
                        <a:latin typeface="Cambria Math" panose="02040503050406030204" pitchFamily="18" charset="0"/>
                      </a:rPr>
                      <m:t>}</m:t>
                    </m:r>
                  </m:oMath>
                </a14:m>
                <a:r>
                  <a:rPr lang="en-US" altLang="zh-CN" dirty="0"/>
                  <a:t>. </a:t>
                </a:r>
              </a:p>
              <a:p>
                <a:pPr>
                  <a:lnSpc>
                    <a:spcPct val="120000"/>
                  </a:lnSpc>
                  <a:spcAft>
                    <a:spcPts val="600"/>
                  </a:spcAft>
                </a:pPr>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en-US" altLang="zh-CN" dirty="0"/>
                  <a:t> a sequence of observation likelihoods, also called </a:t>
                </a:r>
                <a:r>
                  <a:rPr lang="en-US" altLang="zh-CN" b="1" dirty="0">
                    <a:solidFill>
                      <a:srgbClr val="FF0000"/>
                    </a:solidFill>
                  </a:rPr>
                  <a:t>emission probabilities/output probabilities</a:t>
                </a:r>
                <a:r>
                  <a:rPr lang="en-US" altLang="zh-CN" dirty="0"/>
                  <a:t>, each expressing the probability of an observation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oMath>
                </a14:m>
                <a:r>
                  <a:rPr lang="en-US" altLang="zh-CN" dirty="0"/>
                  <a:t> being generated from a state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5DF6C4D4-F63C-42DE-A7AA-A855F6BE26C1}"/>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2"/>
                <a:stretch>
                  <a:fillRect l="-687" t="-1613" b="-207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0952E477-B51B-482F-B377-9599604954A9}"/>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179332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03327-86A7-49D2-8834-C8F215EB2881}"/>
              </a:ext>
            </a:extLst>
          </p:cNvPr>
          <p:cNvSpPr>
            <a:spLocks noGrp="1"/>
          </p:cNvSpPr>
          <p:nvPr>
            <p:ph type="title"/>
          </p:nvPr>
        </p:nvSpPr>
        <p:spPr/>
        <p:txBody>
          <a:bodyPr/>
          <a:lstStyle/>
          <a:p>
            <a:r>
              <a:rPr lang="en-US" altLang="zh-CN" dirty="0"/>
              <a:t>First order Hidden Markov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22E286D-F780-419C-AA29-8A912601D9BB}"/>
                  </a:ext>
                </a:extLst>
              </p:cNvPr>
              <p:cNvSpPr>
                <a:spLocks noGrp="1"/>
              </p:cNvSpPr>
              <p:nvPr>
                <p:ph idx="1"/>
              </p:nvPr>
            </p:nvSpPr>
            <p:spPr>
              <a:xfrm>
                <a:off x="517525" y="1473559"/>
                <a:ext cx="11064875" cy="4416878"/>
              </a:xfrm>
            </p:spPr>
            <p:txBody>
              <a:bodyPr>
                <a:normAutofit lnSpcReduction="10000"/>
              </a:bodyPr>
              <a:lstStyle/>
              <a:p>
                <a:pPr>
                  <a:spcAft>
                    <a:spcPts val="2400"/>
                  </a:spcAft>
                </a:pPr>
                <a:r>
                  <a:rPr lang="en-US" altLang="zh-CN" dirty="0"/>
                  <a:t>First</a:t>
                </a:r>
                <a:r>
                  <a:rPr lang="zh-CN" altLang="en-US" dirty="0"/>
                  <a:t> </a:t>
                </a:r>
                <a:r>
                  <a:rPr lang="en-US" altLang="zh-CN" dirty="0"/>
                  <a:t>order</a:t>
                </a:r>
                <a:r>
                  <a:rPr lang="zh-CN" altLang="en-US" dirty="0"/>
                  <a:t> </a:t>
                </a:r>
                <a:r>
                  <a:rPr lang="en-US" altLang="zh-CN" dirty="0"/>
                  <a:t>HMMs have two important independence properties:</a:t>
                </a:r>
              </a:p>
              <a:p>
                <a:pPr lvl="1">
                  <a:spcAft>
                    <a:spcPts val="2400"/>
                  </a:spcAft>
                </a:pPr>
                <a:r>
                  <a:rPr lang="en-US" altLang="zh-CN" dirty="0"/>
                  <a:t>(</a:t>
                </a:r>
                <a:r>
                  <a:rPr lang="en-US" altLang="zh-CN" b="1" dirty="0">
                    <a:solidFill>
                      <a:srgbClr val="00B050"/>
                    </a:solidFill>
                  </a:rPr>
                  <a:t>Markov Assumption</a:t>
                </a:r>
                <a:r>
                  <a:rPr lang="en-US" altLang="zh-CN" dirty="0"/>
                  <a:t>) Markov hidden process: future depends on past via the present</a:t>
                </a:r>
              </a:p>
              <a:p>
                <a:pPr marL="457200" lvl="1" indent="0">
                  <a:spcAft>
                    <a:spcPts val="24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oMath>
                  </m:oMathPara>
                </a14:m>
                <a:endParaRPr lang="en-US" altLang="zh-CN" dirty="0"/>
              </a:p>
              <a:p>
                <a:pPr lvl="1">
                  <a:spcAft>
                    <a:spcPts val="2400"/>
                  </a:spcAft>
                </a:pPr>
                <a:r>
                  <a:rPr lang="en-US" altLang="zh-CN" dirty="0"/>
                  <a:t>(</a:t>
                </a:r>
                <a:r>
                  <a:rPr lang="en-US" altLang="zh-CN" b="1" dirty="0">
                    <a:solidFill>
                      <a:srgbClr val="00B050"/>
                    </a:solidFill>
                  </a:rPr>
                  <a:t>Output independence</a:t>
                </a:r>
                <a:r>
                  <a:rPr lang="en-US" altLang="zh-CN" dirty="0"/>
                  <a:t>) Current observation independent of all else given current state</a:t>
                </a:r>
              </a:p>
              <a:p>
                <a:pPr marL="457200" lvl="1" indent="0">
                  <a:spcAft>
                    <a:spcPts val="24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d>
                    </m:oMath>
                  </m:oMathPara>
                </a14:m>
                <a:endParaRPr lang="en-US" altLang="zh-CN" dirty="0"/>
              </a:p>
            </p:txBody>
          </p:sp>
        </mc:Choice>
        <mc:Fallback xmlns="">
          <p:sp>
            <p:nvSpPr>
              <p:cNvPr id="3" name="内容占位符 2">
                <a:extLst>
                  <a:ext uri="{FF2B5EF4-FFF2-40B4-BE49-F238E27FC236}">
                    <a16:creationId xmlns:a16="http://schemas.microsoft.com/office/drawing/2014/main" id="{E22E286D-F780-419C-AA29-8A912601D9BB}"/>
                  </a:ext>
                </a:extLst>
              </p:cNvPr>
              <p:cNvSpPr>
                <a:spLocks noGrp="1" noRot="1" noChangeAspect="1" noMove="1" noResize="1" noEditPoints="1" noAdjustHandles="1" noChangeArrowheads="1" noChangeShapeType="1" noTextEdit="1"/>
              </p:cNvSpPr>
              <p:nvPr>
                <p:ph idx="1"/>
              </p:nvPr>
            </p:nvSpPr>
            <p:spPr>
              <a:xfrm>
                <a:off x="517525" y="1473559"/>
                <a:ext cx="11064875" cy="4416878"/>
              </a:xfrm>
              <a:blipFill>
                <a:blip r:embed="rId2"/>
                <a:stretch>
                  <a:fillRect l="-916" t="-258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4B64FF6A-70CA-4DAE-8741-438ED3107484}"/>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744659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b="1" dirty="0"/>
              <a:t>Three fundamental problems of HMMs</a:t>
            </a:r>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38</a:t>
            </a:fld>
            <a:endParaRPr lang="zh-CN" altLang="en-US"/>
          </a:p>
        </p:txBody>
      </p:sp>
    </p:spTree>
    <p:extLst>
      <p:ext uri="{BB962C8B-B14F-4D97-AF65-F5344CB8AC3E}">
        <p14:creationId xmlns:p14="http://schemas.microsoft.com/office/powerpoint/2010/main" val="412120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6D3A0-1C5E-2C41-A94F-13E0E9AC9085}"/>
              </a:ext>
            </a:extLst>
          </p:cNvPr>
          <p:cNvSpPr>
            <a:spLocks noGrp="1"/>
          </p:cNvSpPr>
          <p:nvPr>
            <p:ph type="title"/>
          </p:nvPr>
        </p:nvSpPr>
        <p:spPr/>
        <p:txBody>
          <a:bodyPr/>
          <a:lstStyle/>
          <a:p>
            <a:r>
              <a:rPr lang="en-US" altLang="zh-CN" dirty="0"/>
              <a:t>Three fundamental problems of HMMs</a:t>
            </a:r>
            <a:endParaRPr lang="en-CN" dirty="0"/>
          </a:p>
        </p:txBody>
      </p:sp>
      <p:sp>
        <p:nvSpPr>
          <p:cNvPr id="4" name="Slide Number Placeholder 3">
            <a:extLst>
              <a:ext uri="{FF2B5EF4-FFF2-40B4-BE49-F238E27FC236}">
                <a16:creationId xmlns:a16="http://schemas.microsoft.com/office/drawing/2014/main" id="{5087564A-2D63-9E4E-97F9-C2D8832D9A7E}"/>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5AFEC8FD-1443-3D4F-BAE5-FE64E1D67CB8}"/>
                  </a:ext>
                </a:extLst>
              </p:cNvPr>
              <p:cNvSpPr txBox="1"/>
              <p:nvPr/>
            </p:nvSpPr>
            <p:spPr>
              <a:xfrm>
                <a:off x="665544" y="943653"/>
                <a:ext cx="10898659" cy="954107"/>
              </a:xfrm>
              <a:prstGeom prst="rect">
                <a:avLst/>
              </a:prstGeom>
              <a:noFill/>
            </p:spPr>
            <p:txBody>
              <a:bodyPr wrap="square" rtlCol="0">
                <a:spAutoFit/>
              </a:bodyPr>
              <a:lstStyle/>
              <a:p>
                <a:r>
                  <a:rPr lang="en-US" altLang="zh-CN" sz="2800" dirty="0"/>
                  <a:t>Problem 1 (</a:t>
                </a:r>
                <a:r>
                  <a:rPr lang="en-US" altLang="zh-CN" sz="2800" b="1" dirty="0"/>
                  <a:t>Likelihood</a:t>
                </a:r>
                <a:r>
                  <a:rPr lang="en-US" altLang="zh-CN" sz="2800" dirty="0"/>
                  <a:t>): Given 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and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determine the likelihood </a:t>
                </a:r>
                <a14:m>
                  <m:oMath xmlns:m="http://schemas.openxmlformats.org/officeDocument/2006/math">
                    <m:r>
                      <a:rPr lang="en-US" altLang="zh-CN" sz="2800" i="1" dirty="0" smtClean="0">
                        <a:latin typeface="Cambria Math" panose="02040503050406030204" pitchFamily="18" charset="0"/>
                      </a:rPr>
                      <m:t>𝑃</m:t>
                    </m:r>
                    <m:d>
                      <m:dPr>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𝑂</m:t>
                        </m:r>
                      </m:e>
                    </m:d>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𝜆</m:t>
                    </m:r>
                    <m:r>
                      <a:rPr lang="en-US" altLang="zh-CN" sz="2800" i="1" dirty="0" smtClean="0">
                        <a:latin typeface="Cambria Math" panose="02040503050406030204" pitchFamily="18" charset="0"/>
                      </a:rPr>
                      <m:t>)</m:t>
                    </m:r>
                  </m:oMath>
                </a14:m>
                <a:r>
                  <a:rPr lang="en-US" altLang="zh-CN" sz="2800" dirty="0"/>
                  <a:t>.</a:t>
                </a:r>
              </a:p>
            </p:txBody>
          </p:sp>
        </mc:Choice>
        <mc:Fallback xmlns="">
          <p:sp>
            <p:nvSpPr>
              <p:cNvPr id="5" name="文本框 3">
                <a:extLst>
                  <a:ext uri="{FF2B5EF4-FFF2-40B4-BE49-F238E27FC236}">
                    <a16:creationId xmlns:a16="http://schemas.microsoft.com/office/drawing/2014/main" id="{5AFEC8FD-1443-3D4F-BAE5-FE64E1D67CB8}"/>
                  </a:ext>
                </a:extLst>
              </p:cNvPr>
              <p:cNvSpPr txBox="1">
                <a:spLocks noRot="1" noChangeAspect="1" noMove="1" noResize="1" noEditPoints="1" noAdjustHandles="1" noChangeArrowheads="1" noChangeShapeType="1" noTextEdit="1"/>
              </p:cNvSpPr>
              <p:nvPr/>
            </p:nvSpPr>
            <p:spPr>
              <a:xfrm>
                <a:off x="665544" y="943653"/>
                <a:ext cx="10898659" cy="954107"/>
              </a:xfrm>
              <a:prstGeom prst="rect">
                <a:avLst/>
              </a:prstGeom>
              <a:blipFill>
                <a:blip r:embed="rId3"/>
                <a:stretch>
                  <a:fillRect l="-1164" t="-789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71E0D8-E8EA-514B-AFD1-9FC56457801E}"/>
                  </a:ext>
                </a:extLst>
              </p:cNvPr>
              <p:cNvSpPr txBox="1"/>
              <p:nvPr/>
            </p:nvSpPr>
            <p:spPr>
              <a:xfrm>
                <a:off x="665544" y="4971980"/>
                <a:ext cx="10898659" cy="954107"/>
              </a:xfrm>
              <a:prstGeom prst="rect">
                <a:avLst/>
              </a:prstGeom>
              <a:noFill/>
            </p:spPr>
            <p:txBody>
              <a:bodyPr wrap="square">
                <a:spAutoFit/>
              </a:bodyPr>
              <a:lstStyle/>
              <a:p>
                <a:r>
                  <a:rPr lang="en-US" altLang="zh-CN" sz="2800" dirty="0"/>
                  <a:t>Problem 3 (</a:t>
                </a:r>
                <a:r>
                  <a:rPr lang="en-US" altLang="zh-CN" sz="2800" b="1" dirty="0"/>
                  <a:t>Learning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states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r>
                  <a:rPr lang="en-US" altLang="zh-CN" sz="2800" dirty="0"/>
                  <a:t>.</a:t>
                </a:r>
                <a:endParaRPr lang="zh-CN" altLang="en-US" sz="2800" dirty="0"/>
              </a:p>
            </p:txBody>
          </p:sp>
        </mc:Choice>
        <mc:Fallback xmlns="">
          <p:sp>
            <p:nvSpPr>
              <p:cNvPr id="6" name="文本框 5">
                <a:extLst>
                  <a:ext uri="{FF2B5EF4-FFF2-40B4-BE49-F238E27FC236}">
                    <a16:creationId xmlns:a16="http://schemas.microsoft.com/office/drawing/2014/main" id="{4A71E0D8-E8EA-514B-AFD1-9FC56457801E}"/>
                  </a:ext>
                </a:extLst>
              </p:cNvPr>
              <p:cNvSpPr txBox="1">
                <a:spLocks noRot="1" noChangeAspect="1" noMove="1" noResize="1" noEditPoints="1" noAdjustHandles="1" noChangeArrowheads="1" noChangeShapeType="1" noTextEdit="1"/>
              </p:cNvSpPr>
              <p:nvPr/>
            </p:nvSpPr>
            <p:spPr>
              <a:xfrm>
                <a:off x="665544" y="4971980"/>
                <a:ext cx="10898659" cy="954107"/>
              </a:xfrm>
              <a:prstGeom prst="rect">
                <a:avLst/>
              </a:prstGeom>
              <a:blipFill>
                <a:blip r:embed="rId4"/>
                <a:stretch>
                  <a:fillRect l="-1164" t="-7895" b="-171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BE525E-8E19-4846-9C9F-F78DBC72DD27}"/>
                  </a:ext>
                </a:extLst>
              </p:cNvPr>
              <p:cNvSpPr/>
              <p:nvPr/>
            </p:nvSpPr>
            <p:spPr>
              <a:xfrm>
                <a:off x="806927" y="6193386"/>
                <a:ext cx="3620529"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oMath>
                  </m:oMathPara>
                </a14:m>
                <a:endParaRPr lang="zh-CN" altLang="en-US" sz="2800" dirty="0"/>
              </a:p>
            </p:txBody>
          </p:sp>
        </mc:Choice>
        <mc:Fallback xmlns="">
          <p:sp>
            <p:nvSpPr>
              <p:cNvPr id="7" name="矩形 6">
                <a:extLst>
                  <a:ext uri="{FF2B5EF4-FFF2-40B4-BE49-F238E27FC236}">
                    <a16:creationId xmlns:a16="http://schemas.microsoft.com/office/drawing/2014/main" id="{52BE525E-8E19-4846-9C9F-F78DBC72DD27}"/>
                  </a:ext>
                </a:extLst>
              </p:cNvPr>
              <p:cNvSpPr>
                <a:spLocks noRot="1" noChangeAspect="1" noMove="1" noResize="1" noEditPoints="1" noAdjustHandles="1" noChangeArrowheads="1" noChangeShapeType="1" noTextEdit="1"/>
              </p:cNvSpPr>
              <p:nvPr/>
            </p:nvSpPr>
            <p:spPr>
              <a:xfrm>
                <a:off x="806927" y="6193386"/>
                <a:ext cx="3620529" cy="549657"/>
              </a:xfrm>
              <a:prstGeom prst="rect">
                <a:avLst/>
              </a:prstGeom>
              <a:blipFill>
                <a:blip r:embed="rId5"/>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477EA329-0D7D-774D-A523-BAA5A6E06D83}"/>
                  </a:ext>
                </a:extLst>
              </p:cNvPr>
              <p:cNvSpPr/>
              <p:nvPr/>
            </p:nvSpPr>
            <p:spPr>
              <a:xfrm>
                <a:off x="8181234" y="6193385"/>
                <a:ext cx="3225114"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𝜆</m:t>
                      </m:r>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𝐴</m:t>
                      </m:r>
                      <m:r>
                        <a:rPr lang="en-US" altLang="zh-CN" sz="2800" i="1" dirty="0">
                          <a:latin typeface="Cambria Math" panose="02040503050406030204" pitchFamily="18" charset="0"/>
                        </a:rPr>
                        <m:t>, </m:t>
                      </m:r>
                      <m:r>
                        <a:rPr lang="en-US" altLang="zh-CN" sz="2800" i="1" dirty="0" smtClean="0">
                          <a:latin typeface="Cambria Math" panose="02040503050406030204" pitchFamily="18" charset="0"/>
                        </a:rPr>
                        <m:t>𝐵</m:t>
                      </m:r>
                      <m:r>
                        <a:rPr lang="en-US" altLang="zh-CN" sz="2800" b="0" i="1" dirty="0" smtClean="0">
                          <a:latin typeface="Cambria Math" panose="02040503050406030204" pitchFamily="18" charset="0"/>
                        </a:rPr>
                        <m:t>)</m:t>
                      </m:r>
                    </m:oMath>
                  </m:oMathPara>
                </a14:m>
                <a:endParaRPr lang="zh-CN" altLang="en-US" sz="2800" dirty="0"/>
              </a:p>
            </p:txBody>
          </p:sp>
        </mc:Choice>
        <mc:Fallback xmlns="">
          <p:sp>
            <p:nvSpPr>
              <p:cNvPr id="8" name="矩形 7">
                <a:extLst>
                  <a:ext uri="{FF2B5EF4-FFF2-40B4-BE49-F238E27FC236}">
                    <a16:creationId xmlns:a16="http://schemas.microsoft.com/office/drawing/2014/main" id="{477EA329-0D7D-774D-A523-BAA5A6E06D83}"/>
                  </a:ext>
                </a:extLst>
              </p:cNvPr>
              <p:cNvSpPr>
                <a:spLocks noRot="1" noChangeAspect="1" noMove="1" noResize="1" noEditPoints="1" noAdjustHandles="1" noChangeArrowheads="1" noChangeShapeType="1" noTextEdit="1"/>
              </p:cNvSpPr>
              <p:nvPr/>
            </p:nvSpPr>
            <p:spPr>
              <a:xfrm>
                <a:off x="8181234" y="6193385"/>
                <a:ext cx="3225114" cy="549657"/>
              </a:xfrm>
              <a:prstGeom prst="rect">
                <a:avLst/>
              </a:prstGeom>
              <a:blipFill>
                <a:blip r:embed="rId6"/>
                <a:stretch>
                  <a:fillRect b="-18182"/>
                </a:stretch>
              </a:blipFill>
              <a:ln>
                <a:noFill/>
              </a:ln>
            </p:spPr>
            <p:txBody>
              <a:bodyPr/>
              <a:lstStyle/>
              <a:p>
                <a:r>
                  <a:rPr lang="en-CN">
                    <a:noFill/>
                  </a:rPr>
                  <a:t> </a:t>
                </a:r>
              </a:p>
            </p:txBody>
          </p:sp>
        </mc:Fallback>
      </mc:AlternateContent>
      <p:cxnSp>
        <p:nvCxnSpPr>
          <p:cNvPr id="9" name="直接箭头连接符 9">
            <a:extLst>
              <a:ext uri="{FF2B5EF4-FFF2-40B4-BE49-F238E27FC236}">
                <a16:creationId xmlns:a16="http://schemas.microsoft.com/office/drawing/2014/main" id="{45826D19-3F37-B744-AE8E-7C59CE6AD19A}"/>
              </a:ext>
            </a:extLst>
          </p:cNvPr>
          <p:cNvCxnSpPr>
            <a:cxnSpLocks/>
            <a:stCxn id="7" idx="3"/>
            <a:endCxn id="8" idx="1"/>
          </p:cNvCxnSpPr>
          <p:nvPr/>
        </p:nvCxnSpPr>
        <p:spPr>
          <a:xfrm flipV="1">
            <a:off x="4427456" y="6468214"/>
            <a:ext cx="375377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10">
                <a:extLst>
                  <a:ext uri="{FF2B5EF4-FFF2-40B4-BE49-F238E27FC236}">
                    <a16:creationId xmlns:a16="http://schemas.microsoft.com/office/drawing/2014/main" id="{760431C6-1815-EE4D-ACDB-129AFA2C61AF}"/>
                  </a:ext>
                </a:extLst>
              </p:cNvPr>
              <p:cNvSpPr/>
              <p:nvPr/>
            </p:nvSpPr>
            <p:spPr>
              <a:xfrm>
                <a:off x="806927" y="4221214"/>
                <a:ext cx="4407242"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oMath>
                  </m:oMathPara>
                </a14:m>
                <a:endParaRPr lang="zh-CN" altLang="en-US" sz="2800" dirty="0"/>
              </a:p>
            </p:txBody>
          </p:sp>
        </mc:Choice>
        <mc:Fallback xmlns="">
          <p:sp>
            <p:nvSpPr>
              <p:cNvPr id="10" name="矩形 10">
                <a:extLst>
                  <a:ext uri="{FF2B5EF4-FFF2-40B4-BE49-F238E27FC236}">
                    <a16:creationId xmlns:a16="http://schemas.microsoft.com/office/drawing/2014/main" id="{760431C6-1815-EE4D-ACDB-129AFA2C61AF}"/>
                  </a:ext>
                </a:extLst>
              </p:cNvPr>
              <p:cNvSpPr>
                <a:spLocks noRot="1" noChangeAspect="1" noMove="1" noResize="1" noEditPoints="1" noAdjustHandles="1" noChangeArrowheads="1" noChangeShapeType="1" noTextEdit="1"/>
              </p:cNvSpPr>
              <p:nvPr/>
            </p:nvSpPr>
            <p:spPr>
              <a:xfrm>
                <a:off x="806927" y="4221214"/>
                <a:ext cx="4407242" cy="549657"/>
              </a:xfrm>
              <a:prstGeom prst="rect">
                <a:avLst/>
              </a:prstGeom>
              <a:blipFill>
                <a:blip r:embed="rId7"/>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矩形 11">
                <a:extLst>
                  <a:ext uri="{FF2B5EF4-FFF2-40B4-BE49-F238E27FC236}">
                    <a16:creationId xmlns:a16="http://schemas.microsoft.com/office/drawing/2014/main" id="{13C1652A-6929-C245-8E8F-7CE79D9FF961}"/>
                  </a:ext>
                </a:extLst>
              </p:cNvPr>
              <p:cNvSpPr/>
              <p:nvPr/>
            </p:nvSpPr>
            <p:spPr>
              <a:xfrm>
                <a:off x="8190810" y="4212857"/>
                <a:ext cx="3752334" cy="55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CN" sz="2800" i="1" smtClean="0">
                          <a:latin typeface="Cambria Math" panose="02040503050406030204" pitchFamily="18" charset="0"/>
                        </a:rPr>
                        <m:t>Q</m:t>
                      </m:r>
                      <m:r>
                        <a:rPr lang="en-US" altLang="zh-CN" sz="2800" i="1">
                          <a:latin typeface="Cambria Math" panose="02040503050406030204" pitchFamily="18" charset="0"/>
                        </a:rPr>
                        <m:t>=</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i="1">
                                  <a:latin typeface="Cambria Math" panose="02040503050406030204" pitchFamily="18" charset="0"/>
                                </a:rPr>
                                <m:t>𝑇</m:t>
                              </m:r>
                            </m:sub>
                          </m:sSub>
                        </m:e>
                      </m:d>
                    </m:oMath>
                  </m:oMathPara>
                </a14:m>
                <a:endParaRPr lang="zh-CN" altLang="en-US" sz="2800" dirty="0"/>
              </a:p>
            </p:txBody>
          </p:sp>
        </mc:Choice>
        <mc:Fallback xmlns="">
          <p:sp>
            <p:nvSpPr>
              <p:cNvPr id="11" name="矩形 11">
                <a:extLst>
                  <a:ext uri="{FF2B5EF4-FFF2-40B4-BE49-F238E27FC236}">
                    <a16:creationId xmlns:a16="http://schemas.microsoft.com/office/drawing/2014/main" id="{13C1652A-6929-C245-8E8F-7CE79D9FF961}"/>
                  </a:ext>
                </a:extLst>
              </p:cNvPr>
              <p:cNvSpPr>
                <a:spLocks noRot="1" noChangeAspect="1" noMove="1" noResize="1" noEditPoints="1" noAdjustHandles="1" noChangeArrowheads="1" noChangeShapeType="1" noTextEdit="1"/>
              </p:cNvSpPr>
              <p:nvPr/>
            </p:nvSpPr>
            <p:spPr>
              <a:xfrm>
                <a:off x="8190810" y="4212857"/>
                <a:ext cx="3752334" cy="553954"/>
              </a:xfrm>
              <a:prstGeom prst="rect">
                <a:avLst/>
              </a:prstGeom>
              <a:blipFill>
                <a:blip r:embed="rId8"/>
                <a:stretch>
                  <a:fillRect b="-1333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3">
                <a:extLst>
                  <a:ext uri="{FF2B5EF4-FFF2-40B4-BE49-F238E27FC236}">
                    <a16:creationId xmlns:a16="http://schemas.microsoft.com/office/drawing/2014/main" id="{677E2DE2-1A0B-B449-AAA4-54CB4AE08E55}"/>
                  </a:ext>
                </a:extLst>
              </p:cNvPr>
              <p:cNvSpPr txBox="1"/>
              <p:nvPr/>
            </p:nvSpPr>
            <p:spPr>
              <a:xfrm>
                <a:off x="665544" y="2827072"/>
                <a:ext cx="10244780" cy="954107"/>
              </a:xfrm>
              <a:prstGeom prst="rect">
                <a:avLst/>
              </a:prstGeom>
              <a:noFill/>
            </p:spPr>
            <p:txBody>
              <a:bodyPr wrap="square">
                <a:spAutoFit/>
              </a:bodyPr>
              <a:lstStyle/>
              <a:p>
                <a:r>
                  <a:rPr lang="en-US" altLang="zh-CN" sz="2800" dirty="0"/>
                  <a:t>Problem 2 (</a:t>
                </a:r>
                <a:r>
                  <a:rPr lang="en-US" altLang="zh-CN" sz="2800" b="1" dirty="0"/>
                  <a:t>Decoding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discover the best hidden state sequence </a:t>
                </a:r>
                <a14:m>
                  <m:oMath xmlns:m="http://schemas.openxmlformats.org/officeDocument/2006/math">
                    <m:r>
                      <a:rPr lang="en-US" altLang="zh-CN" sz="2800" i="1" dirty="0" smtClean="0">
                        <a:latin typeface="Cambria Math" panose="02040503050406030204" pitchFamily="18" charset="0"/>
                      </a:rPr>
                      <m:t>𝑄</m:t>
                    </m:r>
                  </m:oMath>
                </a14:m>
                <a:r>
                  <a:rPr lang="en-US" altLang="zh-CN" sz="2800" dirty="0"/>
                  <a:t>.</a:t>
                </a:r>
              </a:p>
            </p:txBody>
          </p:sp>
        </mc:Choice>
        <mc:Fallback xmlns="">
          <p:sp>
            <p:nvSpPr>
              <p:cNvPr id="12" name="文本框 13">
                <a:extLst>
                  <a:ext uri="{FF2B5EF4-FFF2-40B4-BE49-F238E27FC236}">
                    <a16:creationId xmlns:a16="http://schemas.microsoft.com/office/drawing/2014/main" id="{677E2DE2-1A0B-B449-AAA4-54CB4AE08E55}"/>
                  </a:ext>
                </a:extLst>
              </p:cNvPr>
              <p:cNvSpPr txBox="1">
                <a:spLocks noRot="1" noChangeAspect="1" noMove="1" noResize="1" noEditPoints="1" noAdjustHandles="1" noChangeArrowheads="1" noChangeShapeType="1" noTextEdit="1"/>
              </p:cNvSpPr>
              <p:nvPr/>
            </p:nvSpPr>
            <p:spPr>
              <a:xfrm>
                <a:off x="665544" y="2827072"/>
                <a:ext cx="10244780" cy="954107"/>
              </a:xfrm>
              <a:prstGeom prst="rect">
                <a:avLst/>
              </a:prstGeom>
              <a:blipFill>
                <a:blip r:embed="rId9"/>
                <a:stretch>
                  <a:fillRect l="-1238" t="-7895" r="-2228" b="-17105"/>
                </a:stretch>
              </a:blipFill>
            </p:spPr>
            <p:txBody>
              <a:bodyPr/>
              <a:lstStyle/>
              <a:p>
                <a:r>
                  <a:rPr lang="en-CN">
                    <a:noFill/>
                  </a:rPr>
                  <a:t> </a:t>
                </a:r>
              </a:p>
            </p:txBody>
          </p:sp>
        </mc:Fallback>
      </mc:AlternateContent>
      <p:cxnSp>
        <p:nvCxnSpPr>
          <p:cNvPr id="13" name="直接箭头连接符 14">
            <a:extLst>
              <a:ext uri="{FF2B5EF4-FFF2-40B4-BE49-F238E27FC236}">
                <a16:creationId xmlns:a16="http://schemas.microsoft.com/office/drawing/2014/main" id="{9D32D1A6-5A3A-FC46-834E-20662B319A7E}"/>
              </a:ext>
            </a:extLst>
          </p:cNvPr>
          <p:cNvCxnSpPr>
            <a:cxnSpLocks/>
            <a:stCxn id="10" idx="3"/>
            <a:endCxn id="11" idx="1"/>
          </p:cNvCxnSpPr>
          <p:nvPr/>
        </p:nvCxnSpPr>
        <p:spPr>
          <a:xfrm flipV="1">
            <a:off x="5214169" y="4489834"/>
            <a:ext cx="2976641" cy="62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23">
                <a:extLst>
                  <a:ext uri="{FF2B5EF4-FFF2-40B4-BE49-F238E27FC236}">
                    <a16:creationId xmlns:a16="http://schemas.microsoft.com/office/drawing/2014/main" id="{9739527A-4B37-0941-BE7D-5018C15B7965}"/>
                  </a:ext>
                </a:extLst>
              </p:cNvPr>
              <p:cNvSpPr/>
              <p:nvPr/>
            </p:nvSpPr>
            <p:spPr>
              <a:xfrm>
                <a:off x="806927" y="2216384"/>
                <a:ext cx="4407242" cy="5496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𝑂</m:t>
                      </m:r>
                      <m:r>
                        <a:rPr lang="en-US" altLang="zh-CN" sz="2800" b="0" i="1" smtClean="0">
                          <a:latin typeface="Cambria Math" panose="02040503050406030204" pitchFamily="18" charset="0"/>
                        </a:rPr>
                        <m:t>=</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oMath>
                  </m:oMathPara>
                </a14:m>
                <a:endParaRPr lang="zh-CN" altLang="en-US" sz="2800" dirty="0"/>
              </a:p>
            </p:txBody>
          </p:sp>
        </mc:Choice>
        <mc:Fallback xmlns="">
          <p:sp>
            <p:nvSpPr>
              <p:cNvPr id="14" name="矩形 23">
                <a:extLst>
                  <a:ext uri="{FF2B5EF4-FFF2-40B4-BE49-F238E27FC236}">
                    <a16:creationId xmlns:a16="http://schemas.microsoft.com/office/drawing/2014/main" id="{9739527A-4B37-0941-BE7D-5018C15B7965}"/>
                  </a:ext>
                </a:extLst>
              </p:cNvPr>
              <p:cNvSpPr>
                <a:spLocks noRot="1" noChangeAspect="1" noMove="1" noResize="1" noEditPoints="1" noAdjustHandles="1" noChangeArrowheads="1" noChangeShapeType="1" noTextEdit="1"/>
              </p:cNvSpPr>
              <p:nvPr/>
            </p:nvSpPr>
            <p:spPr>
              <a:xfrm>
                <a:off x="806927" y="2216384"/>
                <a:ext cx="4407242" cy="549657"/>
              </a:xfrm>
              <a:prstGeom prst="rect">
                <a:avLst/>
              </a:prstGeom>
              <a:blipFill>
                <a:blip r:embed="rId10"/>
                <a:stretch>
                  <a:fillRect b="-2273"/>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矩形 24">
                <a:extLst>
                  <a:ext uri="{FF2B5EF4-FFF2-40B4-BE49-F238E27FC236}">
                    <a16:creationId xmlns:a16="http://schemas.microsoft.com/office/drawing/2014/main" id="{2E332F93-D8FA-BC43-A1F0-01FBBF54DAB3}"/>
                  </a:ext>
                </a:extLst>
              </p:cNvPr>
              <p:cNvSpPr/>
              <p:nvPr/>
            </p:nvSpPr>
            <p:spPr>
              <a:xfrm>
                <a:off x="8190810" y="2215309"/>
                <a:ext cx="3752334" cy="553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m:oMathPara>
                </a14:m>
                <a:endParaRPr lang="zh-CN" altLang="en-US" sz="2800" dirty="0"/>
              </a:p>
            </p:txBody>
          </p:sp>
        </mc:Choice>
        <mc:Fallback xmlns="">
          <p:sp>
            <p:nvSpPr>
              <p:cNvPr id="15" name="矩形 24">
                <a:extLst>
                  <a:ext uri="{FF2B5EF4-FFF2-40B4-BE49-F238E27FC236}">
                    <a16:creationId xmlns:a16="http://schemas.microsoft.com/office/drawing/2014/main" id="{2E332F93-D8FA-BC43-A1F0-01FBBF54DAB3}"/>
                  </a:ext>
                </a:extLst>
              </p:cNvPr>
              <p:cNvSpPr>
                <a:spLocks noRot="1" noChangeAspect="1" noMove="1" noResize="1" noEditPoints="1" noAdjustHandles="1" noChangeArrowheads="1" noChangeShapeType="1" noTextEdit="1"/>
              </p:cNvSpPr>
              <p:nvPr/>
            </p:nvSpPr>
            <p:spPr>
              <a:xfrm>
                <a:off x="8190810" y="2215309"/>
                <a:ext cx="3752334" cy="553954"/>
              </a:xfrm>
              <a:prstGeom prst="rect">
                <a:avLst/>
              </a:prstGeom>
              <a:blipFill>
                <a:blip r:embed="rId11"/>
                <a:stretch>
                  <a:fillRect l="-1351" b="-18182"/>
                </a:stretch>
              </a:blipFill>
              <a:ln>
                <a:noFill/>
              </a:ln>
            </p:spPr>
            <p:txBody>
              <a:bodyPr/>
              <a:lstStyle/>
              <a:p>
                <a:r>
                  <a:rPr lang="en-CN">
                    <a:noFill/>
                  </a:rPr>
                  <a:t> </a:t>
                </a:r>
              </a:p>
            </p:txBody>
          </p:sp>
        </mc:Fallback>
      </mc:AlternateContent>
      <p:cxnSp>
        <p:nvCxnSpPr>
          <p:cNvPr id="16" name="直接箭头连接符 26">
            <a:extLst>
              <a:ext uri="{FF2B5EF4-FFF2-40B4-BE49-F238E27FC236}">
                <a16:creationId xmlns:a16="http://schemas.microsoft.com/office/drawing/2014/main" id="{F72E57EB-722E-F442-9E21-D53DA8A0848C}"/>
              </a:ext>
            </a:extLst>
          </p:cNvPr>
          <p:cNvCxnSpPr>
            <a:stCxn id="14" idx="3"/>
            <a:endCxn id="15" idx="1"/>
          </p:cNvCxnSpPr>
          <p:nvPr/>
        </p:nvCxnSpPr>
        <p:spPr>
          <a:xfrm>
            <a:off x="5214169" y="2491213"/>
            <a:ext cx="2976641" cy="10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27">
            <a:extLst>
              <a:ext uri="{FF2B5EF4-FFF2-40B4-BE49-F238E27FC236}">
                <a16:creationId xmlns:a16="http://schemas.microsoft.com/office/drawing/2014/main" id="{64B080ED-2B0D-BE43-9BD0-5DEEF0359C3D}"/>
              </a:ext>
            </a:extLst>
          </p:cNvPr>
          <p:cNvSpPr txBox="1"/>
          <p:nvPr/>
        </p:nvSpPr>
        <p:spPr>
          <a:xfrm>
            <a:off x="5775792" y="1921634"/>
            <a:ext cx="1853392" cy="523220"/>
          </a:xfrm>
          <a:prstGeom prst="rect">
            <a:avLst/>
          </a:prstGeom>
          <a:noFill/>
        </p:spPr>
        <p:txBody>
          <a:bodyPr wrap="none" rtlCol="0">
            <a:spAutoFit/>
          </a:bodyPr>
          <a:lstStyle/>
          <a:p>
            <a:r>
              <a:rPr lang="en-US" altLang="zh-CN" sz="2800" b="1" dirty="0"/>
              <a:t>Calculate</a:t>
            </a:r>
            <a:endParaRPr lang="zh-CN" altLang="en-US" sz="2800" b="1" dirty="0"/>
          </a:p>
        </p:txBody>
      </p:sp>
      <p:sp>
        <p:nvSpPr>
          <p:cNvPr id="18" name="文本框 37">
            <a:extLst>
              <a:ext uri="{FF2B5EF4-FFF2-40B4-BE49-F238E27FC236}">
                <a16:creationId xmlns:a16="http://schemas.microsoft.com/office/drawing/2014/main" id="{55478484-DEA9-BB49-9DC9-666DC2721669}"/>
              </a:ext>
            </a:extLst>
          </p:cNvPr>
          <p:cNvSpPr txBox="1"/>
          <p:nvPr/>
        </p:nvSpPr>
        <p:spPr>
          <a:xfrm>
            <a:off x="5644372" y="3873896"/>
            <a:ext cx="2116233" cy="523220"/>
          </a:xfrm>
          <a:prstGeom prst="rect">
            <a:avLst/>
          </a:prstGeom>
          <a:noFill/>
        </p:spPr>
        <p:txBody>
          <a:bodyPr wrap="square">
            <a:spAutoFit/>
          </a:bodyPr>
          <a:lstStyle/>
          <a:p>
            <a:r>
              <a:rPr lang="en-US" altLang="zh-CN" sz="2800" b="1" dirty="0"/>
              <a:t>Decoding</a:t>
            </a:r>
            <a:endParaRPr lang="zh-CN" altLang="en-US" sz="2800" dirty="0"/>
          </a:p>
        </p:txBody>
      </p:sp>
      <p:sp>
        <p:nvSpPr>
          <p:cNvPr id="19" name="文本框 40">
            <a:extLst>
              <a:ext uri="{FF2B5EF4-FFF2-40B4-BE49-F238E27FC236}">
                <a16:creationId xmlns:a16="http://schemas.microsoft.com/office/drawing/2014/main" id="{12DAD5C4-6C9B-6D4E-B768-9988B76D9E70}"/>
              </a:ext>
            </a:extLst>
          </p:cNvPr>
          <p:cNvSpPr txBox="1"/>
          <p:nvPr/>
        </p:nvSpPr>
        <p:spPr>
          <a:xfrm>
            <a:off x="5489965" y="5903984"/>
            <a:ext cx="1919279" cy="523220"/>
          </a:xfrm>
          <a:prstGeom prst="rect">
            <a:avLst/>
          </a:prstGeom>
          <a:noFill/>
        </p:spPr>
        <p:txBody>
          <a:bodyPr wrap="square">
            <a:spAutoFit/>
          </a:bodyPr>
          <a:lstStyle/>
          <a:p>
            <a:r>
              <a:rPr lang="en-US" altLang="zh-CN" sz="2800" b="1" dirty="0"/>
              <a:t>Learning</a:t>
            </a:r>
            <a:endParaRPr lang="zh-CN" altLang="en-US" sz="2800" dirty="0"/>
          </a:p>
        </p:txBody>
      </p:sp>
    </p:spTree>
    <p:extLst>
      <p:ext uri="{BB962C8B-B14F-4D97-AF65-F5344CB8AC3E}">
        <p14:creationId xmlns:p14="http://schemas.microsoft.com/office/powerpoint/2010/main" val="38523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0" grpId="0" animBg="1"/>
      <p:bldP spid="11" grpId="0" animBg="1"/>
      <p:bldP spid="12" grpId="0"/>
      <p:bldP spid="14" grpId="0" animBg="1"/>
      <p:bldP spid="15" grpId="0" animBg="1"/>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D9846-49AA-4039-B0EE-FBF4DE87F04C}"/>
              </a:ext>
            </a:extLst>
          </p:cNvPr>
          <p:cNvSpPr>
            <a:spLocks noGrp="1"/>
          </p:cNvSpPr>
          <p:nvPr>
            <p:ph type="title"/>
          </p:nvPr>
        </p:nvSpPr>
        <p:spPr/>
        <p:txBody>
          <a:bodyPr/>
          <a:lstStyle/>
          <a:p>
            <a:r>
              <a:rPr lang="en-US" altLang="zh-CN" dirty="0"/>
              <a:t>English word classes</a:t>
            </a:r>
            <a:endParaRPr lang="zh-CN" altLang="en-US" dirty="0"/>
          </a:p>
        </p:txBody>
      </p:sp>
      <p:sp>
        <p:nvSpPr>
          <p:cNvPr id="4" name="灯片编号占位符 3">
            <a:extLst>
              <a:ext uri="{FF2B5EF4-FFF2-40B4-BE49-F238E27FC236}">
                <a16:creationId xmlns:a16="http://schemas.microsoft.com/office/drawing/2014/main" id="{48FB7428-30C0-4E96-95B1-E6F673A6EACA}"/>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
        <p:nvSpPr>
          <p:cNvPr id="5" name="Rectangle 9">
            <a:extLst>
              <a:ext uri="{FF2B5EF4-FFF2-40B4-BE49-F238E27FC236}">
                <a16:creationId xmlns:a16="http://schemas.microsoft.com/office/drawing/2014/main" id="{D231C52B-0CDE-4274-8CFC-314089D2B31A}"/>
              </a:ext>
            </a:extLst>
          </p:cNvPr>
          <p:cNvSpPr>
            <a:spLocks noChangeArrowheads="1"/>
          </p:cNvSpPr>
          <p:nvPr/>
        </p:nvSpPr>
        <p:spPr bwMode="auto">
          <a:xfrm>
            <a:off x="650240" y="3987619"/>
            <a:ext cx="11067000" cy="2580133"/>
          </a:xfrm>
          <a:prstGeom prst="rect">
            <a:avLst/>
          </a:prstGeom>
          <a:solidFill>
            <a:srgbClr val="BDFFC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6" name="Rectangle 8">
            <a:extLst>
              <a:ext uri="{FF2B5EF4-FFF2-40B4-BE49-F238E27FC236}">
                <a16:creationId xmlns:a16="http://schemas.microsoft.com/office/drawing/2014/main" id="{816E7CD9-3A20-46A6-B895-DCBB5802771E}"/>
              </a:ext>
            </a:extLst>
          </p:cNvPr>
          <p:cNvSpPr>
            <a:spLocks noChangeArrowheads="1"/>
          </p:cNvSpPr>
          <p:nvPr/>
        </p:nvSpPr>
        <p:spPr bwMode="auto">
          <a:xfrm>
            <a:off x="650240" y="999844"/>
            <a:ext cx="11067000" cy="2956983"/>
          </a:xfrm>
          <a:prstGeom prst="rect">
            <a:avLst/>
          </a:prstGeom>
          <a:solidFill>
            <a:srgbClr val="CADB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dirty="0">
              <a:solidFill>
                <a:srgbClr val="FF0000"/>
              </a:solidFill>
            </a:endParaRPr>
          </a:p>
        </p:txBody>
      </p:sp>
      <p:sp>
        <p:nvSpPr>
          <p:cNvPr id="7" name="Text Box 5">
            <a:extLst>
              <a:ext uri="{FF2B5EF4-FFF2-40B4-BE49-F238E27FC236}">
                <a16:creationId xmlns:a16="http://schemas.microsoft.com/office/drawing/2014/main" id="{A98F69AA-8471-47FD-90C2-2AF222B8FC1C}"/>
              </a:ext>
            </a:extLst>
          </p:cNvPr>
          <p:cNvSpPr txBox="1">
            <a:spLocks noChangeArrowheads="1"/>
          </p:cNvSpPr>
          <p:nvPr/>
        </p:nvSpPr>
        <p:spPr bwMode="auto">
          <a:xfrm>
            <a:off x="650239" y="960602"/>
            <a:ext cx="449999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Open class </a:t>
            </a:r>
            <a:r>
              <a:rPr lang="en-US" dirty="0"/>
              <a:t>("content") words</a:t>
            </a:r>
          </a:p>
        </p:txBody>
      </p:sp>
      <p:sp>
        <p:nvSpPr>
          <p:cNvPr id="8" name="Text Box 7">
            <a:extLst>
              <a:ext uri="{FF2B5EF4-FFF2-40B4-BE49-F238E27FC236}">
                <a16:creationId xmlns:a16="http://schemas.microsoft.com/office/drawing/2014/main" id="{D19BB4FD-BD75-4341-856A-CEA7F29DFDC3}"/>
              </a:ext>
            </a:extLst>
          </p:cNvPr>
          <p:cNvSpPr txBox="1">
            <a:spLocks noChangeArrowheads="1"/>
          </p:cNvSpPr>
          <p:nvPr/>
        </p:nvSpPr>
        <p:spPr bwMode="auto">
          <a:xfrm>
            <a:off x="664146" y="3992659"/>
            <a:ext cx="373919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t>Closed class </a:t>
            </a:r>
            <a:r>
              <a:rPr lang="en-US" dirty="0"/>
              <a:t>("function")</a:t>
            </a:r>
          </a:p>
        </p:txBody>
      </p:sp>
      <p:sp>
        <p:nvSpPr>
          <p:cNvPr id="9" name="Rectangle 10">
            <a:extLst>
              <a:ext uri="{FF2B5EF4-FFF2-40B4-BE49-F238E27FC236}">
                <a16:creationId xmlns:a16="http://schemas.microsoft.com/office/drawing/2014/main" id="{64078B4B-BB89-438D-8FE4-97E946C1EB31}"/>
              </a:ext>
            </a:extLst>
          </p:cNvPr>
          <p:cNvSpPr>
            <a:spLocks noChangeArrowheads="1"/>
          </p:cNvSpPr>
          <p:nvPr/>
        </p:nvSpPr>
        <p:spPr bwMode="auto">
          <a:xfrm>
            <a:off x="751839" y="1527629"/>
            <a:ext cx="3662787" cy="2365586"/>
          </a:xfrm>
          <a:prstGeom prst="rect">
            <a:avLst/>
          </a:prstGeom>
          <a:solidFill>
            <a:srgbClr val="ECF3FF"/>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0" name="Text Box 11">
            <a:extLst>
              <a:ext uri="{FF2B5EF4-FFF2-40B4-BE49-F238E27FC236}">
                <a16:creationId xmlns:a16="http://schemas.microsoft.com/office/drawing/2014/main" id="{BD9C9A13-006A-42E4-BAC6-72C42639D7C5}"/>
              </a:ext>
            </a:extLst>
          </p:cNvPr>
          <p:cNvSpPr txBox="1">
            <a:spLocks noChangeArrowheads="1"/>
          </p:cNvSpPr>
          <p:nvPr/>
        </p:nvSpPr>
        <p:spPr bwMode="auto">
          <a:xfrm>
            <a:off x="751840" y="1487653"/>
            <a:ext cx="198837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Nouns</a:t>
            </a:r>
          </a:p>
        </p:txBody>
      </p:sp>
      <p:sp>
        <p:nvSpPr>
          <p:cNvPr id="11" name="Rectangle 12">
            <a:extLst>
              <a:ext uri="{FF2B5EF4-FFF2-40B4-BE49-F238E27FC236}">
                <a16:creationId xmlns:a16="http://schemas.microsoft.com/office/drawing/2014/main" id="{1C3E2A31-FEA7-4B69-A625-46E0F0BE242E}"/>
              </a:ext>
            </a:extLst>
          </p:cNvPr>
          <p:cNvSpPr>
            <a:spLocks noChangeArrowheads="1"/>
          </p:cNvSpPr>
          <p:nvPr/>
        </p:nvSpPr>
        <p:spPr bwMode="auto">
          <a:xfrm>
            <a:off x="4513632" y="1546304"/>
            <a:ext cx="2040318" cy="4632607"/>
          </a:xfrm>
          <a:prstGeom prst="rect">
            <a:avLst/>
          </a:prstGeom>
          <a:solidFill>
            <a:srgbClr val="ECF3FF"/>
          </a:solidFill>
          <a:ln w="9525">
            <a:solidFill>
              <a:schemeClr val="tx1"/>
            </a:solidFill>
            <a:miter lim="800000"/>
            <a:headEnd/>
            <a:tailEnd/>
          </a:ln>
          <a:effectLst>
            <a:outerShdw blurRad="50800" dist="38100" dir="2700000" algn="tl" rotWithShape="0">
              <a:srgbClr val="000000">
                <a:alpha val="43000"/>
              </a:srgbClr>
            </a:outerShdw>
          </a:effectLst>
        </p:spPr>
        <p:txBody>
          <a:bodyPr wrap="none" anchor="ctr"/>
          <a:lstStyle/>
          <a:p>
            <a:endParaRPr lang="en-US" sz="2400"/>
          </a:p>
        </p:txBody>
      </p:sp>
      <p:sp>
        <p:nvSpPr>
          <p:cNvPr id="12" name="Text Box 13">
            <a:extLst>
              <a:ext uri="{FF2B5EF4-FFF2-40B4-BE49-F238E27FC236}">
                <a16:creationId xmlns:a16="http://schemas.microsoft.com/office/drawing/2014/main" id="{28FCF8A5-070E-45B6-BE4C-A6B8A0CD8942}"/>
              </a:ext>
            </a:extLst>
          </p:cNvPr>
          <p:cNvSpPr txBox="1">
            <a:spLocks noChangeArrowheads="1"/>
          </p:cNvSpPr>
          <p:nvPr/>
        </p:nvSpPr>
        <p:spPr bwMode="auto">
          <a:xfrm>
            <a:off x="4513632" y="1578337"/>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Verbs</a:t>
            </a:r>
          </a:p>
        </p:txBody>
      </p:sp>
      <p:sp>
        <p:nvSpPr>
          <p:cNvPr id="13" name="Rectangle 14">
            <a:extLst>
              <a:ext uri="{FF2B5EF4-FFF2-40B4-BE49-F238E27FC236}">
                <a16:creationId xmlns:a16="http://schemas.microsoft.com/office/drawing/2014/main" id="{DE901FBC-461A-4612-B25C-3C416C7BAF8C}"/>
              </a:ext>
            </a:extLst>
          </p:cNvPr>
          <p:cNvSpPr>
            <a:spLocks noChangeArrowheads="1"/>
          </p:cNvSpPr>
          <p:nvPr/>
        </p:nvSpPr>
        <p:spPr bwMode="auto">
          <a:xfrm>
            <a:off x="853439" y="2112957"/>
            <a:ext cx="1674417" cy="157705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4" name="Text Box 15">
            <a:extLst>
              <a:ext uri="{FF2B5EF4-FFF2-40B4-BE49-F238E27FC236}">
                <a16:creationId xmlns:a16="http://schemas.microsoft.com/office/drawing/2014/main" id="{8A4A1995-8616-477A-82C6-089FB172B033}"/>
              </a:ext>
            </a:extLst>
          </p:cNvPr>
          <p:cNvSpPr txBox="1">
            <a:spLocks noChangeArrowheads="1"/>
          </p:cNvSpPr>
          <p:nvPr/>
        </p:nvSpPr>
        <p:spPr bwMode="auto">
          <a:xfrm>
            <a:off x="853439" y="2097252"/>
            <a:ext cx="14651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Proper</a:t>
            </a:r>
          </a:p>
        </p:txBody>
      </p:sp>
      <p:sp>
        <p:nvSpPr>
          <p:cNvPr id="15" name="Rectangle 16">
            <a:extLst>
              <a:ext uri="{FF2B5EF4-FFF2-40B4-BE49-F238E27FC236}">
                <a16:creationId xmlns:a16="http://schemas.microsoft.com/office/drawing/2014/main" id="{231247EB-B391-441B-B706-2F06D8D963A1}"/>
              </a:ext>
            </a:extLst>
          </p:cNvPr>
          <p:cNvSpPr>
            <a:spLocks noChangeArrowheads="1"/>
          </p:cNvSpPr>
          <p:nvPr/>
        </p:nvSpPr>
        <p:spPr bwMode="auto">
          <a:xfrm>
            <a:off x="2580639" y="2112957"/>
            <a:ext cx="1674417" cy="157705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6" name="Text Box 17">
            <a:extLst>
              <a:ext uri="{FF2B5EF4-FFF2-40B4-BE49-F238E27FC236}">
                <a16:creationId xmlns:a16="http://schemas.microsoft.com/office/drawing/2014/main" id="{2AAF89C0-77EC-4367-8456-4DFDF36973E4}"/>
              </a:ext>
            </a:extLst>
          </p:cNvPr>
          <p:cNvSpPr txBox="1">
            <a:spLocks noChangeArrowheads="1"/>
          </p:cNvSpPr>
          <p:nvPr/>
        </p:nvSpPr>
        <p:spPr bwMode="auto">
          <a:xfrm>
            <a:off x="2580639" y="2097252"/>
            <a:ext cx="188371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Common</a:t>
            </a:r>
          </a:p>
        </p:txBody>
      </p:sp>
      <p:sp>
        <p:nvSpPr>
          <p:cNvPr id="17" name="Rectangle 18">
            <a:extLst>
              <a:ext uri="{FF2B5EF4-FFF2-40B4-BE49-F238E27FC236}">
                <a16:creationId xmlns:a16="http://schemas.microsoft.com/office/drawing/2014/main" id="{956FA5B5-CA86-44C5-8ED5-E95C22F9CBA1}"/>
              </a:ext>
            </a:extLst>
          </p:cNvPr>
          <p:cNvSpPr>
            <a:spLocks noChangeArrowheads="1"/>
          </p:cNvSpPr>
          <p:nvPr/>
        </p:nvSpPr>
        <p:spPr bwMode="auto">
          <a:xfrm>
            <a:off x="4716831" y="4215774"/>
            <a:ext cx="1674417" cy="1577058"/>
          </a:xfrm>
          <a:prstGeom prst="rect">
            <a:avLst/>
          </a:prstGeom>
          <a:solidFill>
            <a:srgbClr val="E3FFE7"/>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18" name="Text Box 19">
            <a:extLst>
              <a:ext uri="{FF2B5EF4-FFF2-40B4-BE49-F238E27FC236}">
                <a16:creationId xmlns:a16="http://schemas.microsoft.com/office/drawing/2014/main" id="{8CD286A2-2CB0-42FB-9B83-E15956E488EA}"/>
              </a:ext>
            </a:extLst>
          </p:cNvPr>
          <p:cNvSpPr txBox="1">
            <a:spLocks noChangeArrowheads="1"/>
          </p:cNvSpPr>
          <p:nvPr/>
        </p:nvSpPr>
        <p:spPr bwMode="auto">
          <a:xfrm>
            <a:off x="4716831" y="4200069"/>
            <a:ext cx="14651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Auxiliary</a:t>
            </a:r>
          </a:p>
        </p:txBody>
      </p:sp>
      <p:sp>
        <p:nvSpPr>
          <p:cNvPr id="19" name="Rectangle 20">
            <a:extLst>
              <a:ext uri="{FF2B5EF4-FFF2-40B4-BE49-F238E27FC236}">
                <a16:creationId xmlns:a16="http://schemas.microsoft.com/office/drawing/2014/main" id="{C0329334-F8FB-46B6-952A-D9621C610EAF}"/>
              </a:ext>
            </a:extLst>
          </p:cNvPr>
          <p:cNvSpPr>
            <a:spLocks noChangeArrowheads="1"/>
          </p:cNvSpPr>
          <p:nvPr/>
        </p:nvSpPr>
        <p:spPr bwMode="auto">
          <a:xfrm>
            <a:off x="4699404" y="2138317"/>
            <a:ext cx="1674417" cy="1577058"/>
          </a:xfrm>
          <a:prstGeom prst="rect">
            <a:avLst/>
          </a:prstGeom>
          <a:solidFill>
            <a:srgbClr val="EAFFF5"/>
          </a:solid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20" name="Text Box 21">
            <a:extLst>
              <a:ext uri="{FF2B5EF4-FFF2-40B4-BE49-F238E27FC236}">
                <a16:creationId xmlns:a16="http://schemas.microsoft.com/office/drawing/2014/main" id="{8AECB8F2-FC7D-4329-9C43-F62D6D543E2C}"/>
              </a:ext>
            </a:extLst>
          </p:cNvPr>
          <p:cNvSpPr txBox="1">
            <a:spLocks noChangeArrowheads="1"/>
          </p:cNvSpPr>
          <p:nvPr/>
        </p:nvSpPr>
        <p:spPr bwMode="auto">
          <a:xfrm>
            <a:off x="4644945" y="2097252"/>
            <a:ext cx="14651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Main</a:t>
            </a:r>
          </a:p>
        </p:txBody>
      </p:sp>
      <p:sp>
        <p:nvSpPr>
          <p:cNvPr id="21" name="Rectangle 22">
            <a:extLst>
              <a:ext uri="{FF2B5EF4-FFF2-40B4-BE49-F238E27FC236}">
                <a16:creationId xmlns:a16="http://schemas.microsoft.com/office/drawing/2014/main" id="{4C84E755-B807-4943-9B43-17FF3FBCB14E}"/>
              </a:ext>
            </a:extLst>
          </p:cNvPr>
          <p:cNvSpPr>
            <a:spLocks noChangeArrowheads="1"/>
          </p:cNvSpPr>
          <p:nvPr/>
        </p:nvSpPr>
        <p:spPr bwMode="auto">
          <a:xfrm>
            <a:off x="6842616" y="1524526"/>
            <a:ext cx="4290693" cy="591397"/>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2" name="Text Box 23">
            <a:extLst>
              <a:ext uri="{FF2B5EF4-FFF2-40B4-BE49-F238E27FC236}">
                <a16:creationId xmlns:a16="http://schemas.microsoft.com/office/drawing/2014/main" id="{8FCA282D-3B9E-40CF-B679-33F6E1862853}"/>
              </a:ext>
            </a:extLst>
          </p:cNvPr>
          <p:cNvSpPr txBox="1">
            <a:spLocks noChangeArrowheads="1"/>
          </p:cNvSpPr>
          <p:nvPr/>
        </p:nvSpPr>
        <p:spPr bwMode="auto">
          <a:xfrm>
            <a:off x="6842617" y="1539162"/>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Adjectives</a:t>
            </a:r>
          </a:p>
        </p:txBody>
      </p:sp>
      <p:sp>
        <p:nvSpPr>
          <p:cNvPr id="23" name="Rectangle 24">
            <a:extLst>
              <a:ext uri="{FF2B5EF4-FFF2-40B4-BE49-F238E27FC236}">
                <a16:creationId xmlns:a16="http://schemas.microsoft.com/office/drawing/2014/main" id="{A0C9AAA5-B905-4BC9-B615-7B3C4E6311F5}"/>
              </a:ext>
            </a:extLst>
          </p:cNvPr>
          <p:cNvSpPr>
            <a:spLocks noChangeArrowheads="1"/>
          </p:cNvSpPr>
          <p:nvPr/>
        </p:nvSpPr>
        <p:spPr bwMode="auto">
          <a:xfrm>
            <a:off x="6842615" y="2183532"/>
            <a:ext cx="4290693" cy="591397"/>
          </a:xfrm>
          <a:prstGeom prst="rect">
            <a:avLst/>
          </a:prstGeom>
          <a:solidFill>
            <a:srgbClr val="ECF3FF"/>
          </a:solidFill>
          <a:ln w="9525">
            <a:solidFill>
              <a:schemeClr val="tx1"/>
            </a:solidFill>
            <a:miter lim="800000"/>
            <a:headEnd/>
            <a:tailEnd/>
          </a:ln>
        </p:spPr>
        <p:txBody>
          <a:bodyPr wrap="none" anchor="ctr"/>
          <a:lstStyle/>
          <a:p>
            <a:endParaRPr lang="en-US" sz="2400"/>
          </a:p>
        </p:txBody>
      </p:sp>
      <p:sp>
        <p:nvSpPr>
          <p:cNvPr id="24" name="Text Box 25">
            <a:extLst>
              <a:ext uri="{FF2B5EF4-FFF2-40B4-BE49-F238E27FC236}">
                <a16:creationId xmlns:a16="http://schemas.microsoft.com/office/drawing/2014/main" id="{EABB58E9-FFFB-419A-BCFA-277D35EB935F}"/>
              </a:ext>
            </a:extLst>
          </p:cNvPr>
          <p:cNvSpPr txBox="1">
            <a:spLocks noChangeArrowheads="1"/>
          </p:cNvSpPr>
          <p:nvPr/>
        </p:nvSpPr>
        <p:spPr bwMode="auto">
          <a:xfrm>
            <a:off x="6842616" y="2198168"/>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a:t>Adverbs</a:t>
            </a:r>
          </a:p>
        </p:txBody>
      </p:sp>
      <p:sp>
        <p:nvSpPr>
          <p:cNvPr id="25" name="Rectangle 26">
            <a:extLst>
              <a:ext uri="{FF2B5EF4-FFF2-40B4-BE49-F238E27FC236}">
                <a16:creationId xmlns:a16="http://schemas.microsoft.com/office/drawing/2014/main" id="{A58C5BAF-26BE-4F20-B0F0-823837610556}"/>
              </a:ext>
            </a:extLst>
          </p:cNvPr>
          <p:cNvSpPr>
            <a:spLocks noChangeArrowheads="1"/>
          </p:cNvSpPr>
          <p:nvPr/>
        </p:nvSpPr>
        <p:spPr bwMode="auto">
          <a:xfrm>
            <a:off x="6821222" y="4543029"/>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6" name="Text Box 27">
            <a:extLst>
              <a:ext uri="{FF2B5EF4-FFF2-40B4-BE49-F238E27FC236}">
                <a16:creationId xmlns:a16="http://schemas.microsoft.com/office/drawing/2014/main" id="{68B37FF5-E48A-4355-BF58-9E4C06607359}"/>
              </a:ext>
            </a:extLst>
          </p:cNvPr>
          <p:cNvSpPr txBox="1">
            <a:spLocks noChangeArrowheads="1"/>
          </p:cNvSpPr>
          <p:nvPr/>
        </p:nvSpPr>
        <p:spPr bwMode="auto">
          <a:xfrm>
            <a:off x="6821223" y="4557664"/>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Prepositions</a:t>
            </a:r>
          </a:p>
        </p:txBody>
      </p:sp>
      <p:sp>
        <p:nvSpPr>
          <p:cNvPr id="27" name="Rectangle 28">
            <a:extLst>
              <a:ext uri="{FF2B5EF4-FFF2-40B4-BE49-F238E27FC236}">
                <a16:creationId xmlns:a16="http://schemas.microsoft.com/office/drawing/2014/main" id="{3B9123D7-5F64-45B6-9CFF-DB5DEF14CAAF}"/>
              </a:ext>
            </a:extLst>
          </p:cNvPr>
          <p:cNvSpPr>
            <a:spLocks noChangeArrowheads="1"/>
          </p:cNvSpPr>
          <p:nvPr/>
        </p:nvSpPr>
        <p:spPr bwMode="auto">
          <a:xfrm>
            <a:off x="6842615" y="529104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28" name="Text Box 29">
            <a:extLst>
              <a:ext uri="{FF2B5EF4-FFF2-40B4-BE49-F238E27FC236}">
                <a16:creationId xmlns:a16="http://schemas.microsoft.com/office/drawing/2014/main" id="{5F9D2773-7952-4954-8276-B9BFB9E3AF09}"/>
              </a:ext>
            </a:extLst>
          </p:cNvPr>
          <p:cNvSpPr txBox="1">
            <a:spLocks noChangeArrowheads="1"/>
          </p:cNvSpPr>
          <p:nvPr/>
        </p:nvSpPr>
        <p:spPr bwMode="auto">
          <a:xfrm>
            <a:off x="6842616" y="5305678"/>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Particles</a:t>
            </a:r>
          </a:p>
        </p:txBody>
      </p:sp>
      <p:sp>
        <p:nvSpPr>
          <p:cNvPr id="29" name="Rectangle 30">
            <a:extLst>
              <a:ext uri="{FF2B5EF4-FFF2-40B4-BE49-F238E27FC236}">
                <a16:creationId xmlns:a16="http://schemas.microsoft.com/office/drawing/2014/main" id="{901285A0-F479-4546-9002-BD39B8DD719D}"/>
              </a:ext>
            </a:extLst>
          </p:cNvPr>
          <p:cNvSpPr>
            <a:spLocks noChangeArrowheads="1"/>
          </p:cNvSpPr>
          <p:nvPr/>
        </p:nvSpPr>
        <p:spPr bwMode="auto">
          <a:xfrm>
            <a:off x="853439" y="44835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0" name="Text Box 31">
            <a:extLst>
              <a:ext uri="{FF2B5EF4-FFF2-40B4-BE49-F238E27FC236}">
                <a16:creationId xmlns:a16="http://schemas.microsoft.com/office/drawing/2014/main" id="{8C1A66E3-DD6B-4297-AF13-B59071212590}"/>
              </a:ext>
            </a:extLst>
          </p:cNvPr>
          <p:cNvSpPr txBox="1">
            <a:spLocks noChangeArrowheads="1"/>
          </p:cNvSpPr>
          <p:nvPr/>
        </p:nvSpPr>
        <p:spPr bwMode="auto">
          <a:xfrm>
            <a:off x="853440" y="4498157"/>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Determiners</a:t>
            </a:r>
          </a:p>
        </p:txBody>
      </p:sp>
      <p:sp>
        <p:nvSpPr>
          <p:cNvPr id="31" name="Rectangle 32">
            <a:extLst>
              <a:ext uri="{FF2B5EF4-FFF2-40B4-BE49-F238E27FC236}">
                <a16:creationId xmlns:a16="http://schemas.microsoft.com/office/drawing/2014/main" id="{33D7DEA9-D294-4306-AADD-E5FD184A75B7}"/>
              </a:ext>
            </a:extLst>
          </p:cNvPr>
          <p:cNvSpPr>
            <a:spLocks noChangeArrowheads="1"/>
          </p:cNvSpPr>
          <p:nvPr/>
        </p:nvSpPr>
        <p:spPr bwMode="auto">
          <a:xfrm>
            <a:off x="853439" y="51947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2" name="Text Box 33">
            <a:extLst>
              <a:ext uri="{FF2B5EF4-FFF2-40B4-BE49-F238E27FC236}">
                <a16:creationId xmlns:a16="http://schemas.microsoft.com/office/drawing/2014/main" id="{CCA7693D-FC91-4782-B870-37627235762B}"/>
              </a:ext>
            </a:extLst>
          </p:cNvPr>
          <p:cNvSpPr txBox="1">
            <a:spLocks noChangeArrowheads="1"/>
          </p:cNvSpPr>
          <p:nvPr/>
        </p:nvSpPr>
        <p:spPr bwMode="auto">
          <a:xfrm>
            <a:off x="904240" y="5263794"/>
            <a:ext cx="2406974" cy="461665"/>
          </a:xfrm>
          <a:prstGeom prst="rect">
            <a:avLst/>
          </a:prstGeom>
          <a:solidFill>
            <a:srgbClr val="EAFFF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Conjunctions</a:t>
            </a:r>
          </a:p>
        </p:txBody>
      </p:sp>
      <p:sp>
        <p:nvSpPr>
          <p:cNvPr id="33" name="Rectangle 34">
            <a:extLst>
              <a:ext uri="{FF2B5EF4-FFF2-40B4-BE49-F238E27FC236}">
                <a16:creationId xmlns:a16="http://schemas.microsoft.com/office/drawing/2014/main" id="{396BFC8E-71C0-40CB-BE77-0A36AF41EA32}"/>
              </a:ext>
            </a:extLst>
          </p:cNvPr>
          <p:cNvSpPr>
            <a:spLocks noChangeArrowheads="1"/>
          </p:cNvSpPr>
          <p:nvPr/>
        </p:nvSpPr>
        <p:spPr bwMode="auto">
          <a:xfrm>
            <a:off x="853439" y="5905922"/>
            <a:ext cx="3244183" cy="591397"/>
          </a:xfrm>
          <a:prstGeom prst="rect">
            <a:avLst/>
          </a:prstGeom>
          <a:solidFill>
            <a:srgbClr val="E3FFE7"/>
          </a:solidFill>
          <a:ln w="9525">
            <a:solidFill>
              <a:schemeClr val="tx1"/>
            </a:solidFill>
            <a:miter lim="800000"/>
            <a:headEnd/>
            <a:tailEnd/>
          </a:ln>
        </p:spPr>
        <p:txBody>
          <a:bodyPr wrap="none" anchor="ctr"/>
          <a:lstStyle/>
          <a:p>
            <a:endParaRPr lang="en-US" sz="2400"/>
          </a:p>
        </p:txBody>
      </p:sp>
      <p:sp>
        <p:nvSpPr>
          <p:cNvPr id="34" name="Text Box 35">
            <a:extLst>
              <a:ext uri="{FF2B5EF4-FFF2-40B4-BE49-F238E27FC236}">
                <a16:creationId xmlns:a16="http://schemas.microsoft.com/office/drawing/2014/main" id="{47619797-25CD-47D3-A726-4F1DE82F2D7C}"/>
              </a:ext>
            </a:extLst>
          </p:cNvPr>
          <p:cNvSpPr txBox="1">
            <a:spLocks noChangeArrowheads="1"/>
          </p:cNvSpPr>
          <p:nvPr/>
        </p:nvSpPr>
        <p:spPr bwMode="auto">
          <a:xfrm>
            <a:off x="853440" y="5920558"/>
            <a:ext cx="240697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Pronouns</a:t>
            </a:r>
          </a:p>
        </p:txBody>
      </p:sp>
      <p:sp>
        <p:nvSpPr>
          <p:cNvPr id="35" name="Text Box 36">
            <a:extLst>
              <a:ext uri="{FF2B5EF4-FFF2-40B4-BE49-F238E27FC236}">
                <a16:creationId xmlns:a16="http://schemas.microsoft.com/office/drawing/2014/main" id="{5EB2CC24-0491-4AEE-8B4A-322F63337035}"/>
              </a:ext>
            </a:extLst>
          </p:cNvPr>
          <p:cNvSpPr txBox="1">
            <a:spLocks noChangeArrowheads="1"/>
          </p:cNvSpPr>
          <p:nvPr/>
        </p:nvSpPr>
        <p:spPr bwMode="auto">
          <a:xfrm>
            <a:off x="9809481" y="3500952"/>
            <a:ext cx="143957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6" name="Text Box 37">
            <a:extLst>
              <a:ext uri="{FF2B5EF4-FFF2-40B4-BE49-F238E27FC236}">
                <a16:creationId xmlns:a16="http://schemas.microsoft.com/office/drawing/2014/main" id="{5690E697-FBAD-4D0A-B17D-335A0B09DC35}"/>
              </a:ext>
            </a:extLst>
          </p:cNvPr>
          <p:cNvSpPr txBox="1">
            <a:spLocks noChangeArrowheads="1"/>
          </p:cNvSpPr>
          <p:nvPr/>
        </p:nvSpPr>
        <p:spPr bwMode="auto">
          <a:xfrm>
            <a:off x="10114234" y="5370265"/>
            <a:ext cx="15697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i="1" dirty="0">
                <a:solidFill>
                  <a:srgbClr val="FF3300"/>
                </a:solidFill>
              </a:rPr>
              <a:t>… more</a:t>
            </a:r>
          </a:p>
        </p:txBody>
      </p:sp>
      <p:sp>
        <p:nvSpPr>
          <p:cNvPr id="37" name="Text Box 38">
            <a:extLst>
              <a:ext uri="{FF2B5EF4-FFF2-40B4-BE49-F238E27FC236}">
                <a16:creationId xmlns:a16="http://schemas.microsoft.com/office/drawing/2014/main" id="{70625C88-E267-4620-B68A-03CC720D679C}"/>
              </a:ext>
            </a:extLst>
          </p:cNvPr>
          <p:cNvSpPr txBox="1">
            <a:spLocks noChangeArrowheads="1"/>
          </p:cNvSpPr>
          <p:nvPr/>
        </p:nvSpPr>
        <p:spPr bwMode="auto">
          <a:xfrm>
            <a:off x="955039" y="2670819"/>
            <a:ext cx="1465115"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Janet</a:t>
            </a:r>
          </a:p>
          <a:p>
            <a:pPr eaLnBrk="1" hangingPunct="1">
              <a:spcBef>
                <a:spcPct val="20000"/>
              </a:spcBef>
            </a:pPr>
            <a:r>
              <a:rPr lang="en-US" sz="2133" i="1" dirty="0">
                <a:solidFill>
                  <a:schemeClr val="accent2"/>
                </a:solidFill>
              </a:rPr>
              <a:t>Italy</a:t>
            </a:r>
          </a:p>
        </p:txBody>
      </p:sp>
      <p:sp>
        <p:nvSpPr>
          <p:cNvPr id="38" name="Text Box 39">
            <a:extLst>
              <a:ext uri="{FF2B5EF4-FFF2-40B4-BE49-F238E27FC236}">
                <a16:creationId xmlns:a16="http://schemas.microsoft.com/office/drawing/2014/main" id="{C170A156-65C2-45AB-B27A-20DF77091CE9}"/>
              </a:ext>
            </a:extLst>
          </p:cNvPr>
          <p:cNvSpPr txBox="1">
            <a:spLocks noChangeArrowheads="1"/>
          </p:cNvSpPr>
          <p:nvPr/>
        </p:nvSpPr>
        <p:spPr bwMode="auto">
          <a:xfrm>
            <a:off x="2682239" y="2670820"/>
            <a:ext cx="1465115"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cat,  cats</a:t>
            </a:r>
          </a:p>
          <a:p>
            <a:pPr eaLnBrk="1" hangingPunct="1">
              <a:spcBef>
                <a:spcPct val="20000"/>
              </a:spcBef>
            </a:pPr>
            <a:r>
              <a:rPr lang="en-US" sz="2133" i="1" dirty="0">
                <a:solidFill>
                  <a:schemeClr val="accent2"/>
                </a:solidFill>
              </a:rPr>
              <a:t>mango</a:t>
            </a:r>
          </a:p>
        </p:txBody>
      </p:sp>
      <p:sp>
        <p:nvSpPr>
          <p:cNvPr id="39" name="Text Box 40">
            <a:extLst>
              <a:ext uri="{FF2B5EF4-FFF2-40B4-BE49-F238E27FC236}">
                <a16:creationId xmlns:a16="http://schemas.microsoft.com/office/drawing/2014/main" id="{C5BA2F8C-A7B7-4B6E-AEC5-11AB9B3D89D8}"/>
              </a:ext>
            </a:extLst>
          </p:cNvPr>
          <p:cNvSpPr txBox="1">
            <a:spLocks noChangeArrowheads="1"/>
          </p:cNvSpPr>
          <p:nvPr/>
        </p:nvSpPr>
        <p:spPr bwMode="auto">
          <a:xfrm>
            <a:off x="4696813" y="2452824"/>
            <a:ext cx="1569766"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eat</a:t>
            </a:r>
          </a:p>
          <a:p>
            <a:pPr eaLnBrk="1" hangingPunct="1">
              <a:spcBef>
                <a:spcPct val="20000"/>
              </a:spcBef>
            </a:pPr>
            <a:r>
              <a:rPr lang="en-US" sz="2133" i="1" dirty="0">
                <a:solidFill>
                  <a:schemeClr val="accent2"/>
                </a:solidFill>
              </a:rPr>
              <a:t>went</a:t>
            </a:r>
          </a:p>
        </p:txBody>
      </p:sp>
      <p:sp>
        <p:nvSpPr>
          <p:cNvPr id="40" name="Text Box 41">
            <a:extLst>
              <a:ext uri="{FF2B5EF4-FFF2-40B4-BE49-F238E27FC236}">
                <a16:creationId xmlns:a16="http://schemas.microsoft.com/office/drawing/2014/main" id="{EE0A5019-98BC-4C34-ABA5-8FB3B5CA0691}"/>
              </a:ext>
            </a:extLst>
          </p:cNvPr>
          <p:cNvSpPr txBox="1">
            <a:spLocks noChangeArrowheads="1"/>
          </p:cNvSpPr>
          <p:nvPr/>
        </p:nvSpPr>
        <p:spPr bwMode="auto">
          <a:xfrm>
            <a:off x="4818432" y="4773636"/>
            <a:ext cx="1569766"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can, </a:t>
            </a:r>
            <a:r>
              <a:rPr lang="en-US" altLang="zh-CN" sz="2133" i="1" dirty="0">
                <a:solidFill>
                  <a:schemeClr val="accent2"/>
                </a:solidFill>
              </a:rPr>
              <a:t>will</a:t>
            </a:r>
            <a:endParaRPr lang="en-US" sz="2133" i="1" dirty="0">
              <a:solidFill>
                <a:schemeClr val="accent2"/>
              </a:solidFill>
            </a:endParaRPr>
          </a:p>
          <a:p>
            <a:pPr eaLnBrk="1" hangingPunct="1">
              <a:spcBef>
                <a:spcPct val="20000"/>
              </a:spcBef>
            </a:pPr>
            <a:r>
              <a:rPr lang="en-US" sz="2133" i="1" dirty="0">
                <a:solidFill>
                  <a:schemeClr val="accent2"/>
                </a:solidFill>
              </a:rPr>
              <a:t>had</a:t>
            </a:r>
          </a:p>
        </p:txBody>
      </p:sp>
      <p:sp>
        <p:nvSpPr>
          <p:cNvPr id="41" name="Text Box 42">
            <a:extLst>
              <a:ext uri="{FF2B5EF4-FFF2-40B4-BE49-F238E27FC236}">
                <a16:creationId xmlns:a16="http://schemas.microsoft.com/office/drawing/2014/main" id="{0C6F7D14-84D6-4290-BDD2-6CBD911D1F2C}"/>
              </a:ext>
            </a:extLst>
          </p:cNvPr>
          <p:cNvSpPr txBox="1">
            <a:spLocks noChangeArrowheads="1"/>
          </p:cNvSpPr>
          <p:nvPr/>
        </p:nvSpPr>
        <p:spPr bwMode="auto">
          <a:xfrm>
            <a:off x="8569816" y="1578150"/>
            <a:ext cx="2720927"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old   green   tasty</a:t>
            </a:r>
          </a:p>
        </p:txBody>
      </p:sp>
      <p:sp>
        <p:nvSpPr>
          <p:cNvPr id="42" name="Text Box 43">
            <a:extLst>
              <a:ext uri="{FF2B5EF4-FFF2-40B4-BE49-F238E27FC236}">
                <a16:creationId xmlns:a16="http://schemas.microsoft.com/office/drawing/2014/main" id="{D02DA65B-DAFD-48D9-8CFA-FFD2633905FF}"/>
              </a:ext>
            </a:extLst>
          </p:cNvPr>
          <p:cNvSpPr txBox="1">
            <a:spLocks noChangeArrowheads="1"/>
          </p:cNvSpPr>
          <p:nvPr/>
        </p:nvSpPr>
        <p:spPr bwMode="auto">
          <a:xfrm>
            <a:off x="8569815" y="2237155"/>
            <a:ext cx="2511625"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slowly yesterday</a:t>
            </a:r>
          </a:p>
        </p:txBody>
      </p:sp>
      <p:sp>
        <p:nvSpPr>
          <p:cNvPr id="43" name="Text Box 44">
            <a:extLst>
              <a:ext uri="{FF2B5EF4-FFF2-40B4-BE49-F238E27FC236}">
                <a16:creationId xmlns:a16="http://schemas.microsoft.com/office/drawing/2014/main" id="{676AC20A-301C-457D-B848-36C49B10A699}"/>
              </a:ext>
            </a:extLst>
          </p:cNvPr>
          <p:cNvSpPr txBox="1">
            <a:spLocks noChangeArrowheads="1"/>
          </p:cNvSpPr>
          <p:nvPr/>
        </p:nvSpPr>
        <p:spPr bwMode="auto">
          <a:xfrm>
            <a:off x="8751623" y="4596652"/>
            <a:ext cx="1569766"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to with</a:t>
            </a:r>
          </a:p>
        </p:txBody>
      </p:sp>
      <p:sp>
        <p:nvSpPr>
          <p:cNvPr id="44" name="Text Box 45">
            <a:extLst>
              <a:ext uri="{FF2B5EF4-FFF2-40B4-BE49-F238E27FC236}">
                <a16:creationId xmlns:a16="http://schemas.microsoft.com/office/drawing/2014/main" id="{8D16FBA2-75F1-4330-9CB5-D2289BCA68A3}"/>
              </a:ext>
            </a:extLst>
          </p:cNvPr>
          <p:cNvSpPr txBox="1">
            <a:spLocks noChangeArrowheads="1"/>
          </p:cNvSpPr>
          <p:nvPr/>
        </p:nvSpPr>
        <p:spPr bwMode="auto">
          <a:xfrm>
            <a:off x="8773016" y="5344665"/>
            <a:ext cx="1569766"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off   up</a:t>
            </a:r>
          </a:p>
        </p:txBody>
      </p:sp>
      <p:sp>
        <p:nvSpPr>
          <p:cNvPr id="45" name="Text Box 46">
            <a:extLst>
              <a:ext uri="{FF2B5EF4-FFF2-40B4-BE49-F238E27FC236}">
                <a16:creationId xmlns:a16="http://schemas.microsoft.com/office/drawing/2014/main" id="{96A25A68-B1C2-481C-86FB-8E0A5B3DCF30}"/>
              </a:ext>
            </a:extLst>
          </p:cNvPr>
          <p:cNvSpPr txBox="1">
            <a:spLocks noChangeArrowheads="1"/>
          </p:cNvSpPr>
          <p:nvPr/>
        </p:nvSpPr>
        <p:spPr bwMode="auto">
          <a:xfrm>
            <a:off x="2580640" y="4537146"/>
            <a:ext cx="1569766"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 some</a:t>
            </a:r>
          </a:p>
        </p:txBody>
      </p:sp>
      <p:sp>
        <p:nvSpPr>
          <p:cNvPr id="46" name="Text Box 47">
            <a:extLst>
              <a:ext uri="{FF2B5EF4-FFF2-40B4-BE49-F238E27FC236}">
                <a16:creationId xmlns:a16="http://schemas.microsoft.com/office/drawing/2014/main" id="{D07113AA-A18E-4BE2-9BEB-E6C35CB7F282}"/>
              </a:ext>
            </a:extLst>
          </p:cNvPr>
          <p:cNvSpPr txBox="1">
            <a:spLocks noChangeArrowheads="1"/>
          </p:cNvSpPr>
          <p:nvPr/>
        </p:nvSpPr>
        <p:spPr bwMode="auto">
          <a:xfrm>
            <a:off x="2783840" y="5248345"/>
            <a:ext cx="1569766"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a:solidFill>
                  <a:schemeClr val="accent2"/>
                </a:solidFill>
              </a:rPr>
              <a:t>and or</a:t>
            </a:r>
          </a:p>
        </p:txBody>
      </p:sp>
      <p:sp>
        <p:nvSpPr>
          <p:cNvPr id="47" name="Text Box 48">
            <a:extLst>
              <a:ext uri="{FF2B5EF4-FFF2-40B4-BE49-F238E27FC236}">
                <a16:creationId xmlns:a16="http://schemas.microsoft.com/office/drawing/2014/main" id="{E20C0B4A-2426-42B7-A540-A082C089D57A}"/>
              </a:ext>
            </a:extLst>
          </p:cNvPr>
          <p:cNvSpPr txBox="1">
            <a:spLocks noChangeArrowheads="1"/>
          </p:cNvSpPr>
          <p:nvPr/>
        </p:nvSpPr>
        <p:spPr bwMode="auto">
          <a:xfrm>
            <a:off x="2783840" y="5959545"/>
            <a:ext cx="1569766"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they its</a:t>
            </a:r>
          </a:p>
        </p:txBody>
      </p:sp>
      <p:sp>
        <p:nvSpPr>
          <p:cNvPr id="48" name="Rectangle 49">
            <a:extLst>
              <a:ext uri="{FF2B5EF4-FFF2-40B4-BE49-F238E27FC236}">
                <a16:creationId xmlns:a16="http://schemas.microsoft.com/office/drawing/2014/main" id="{F877D854-8068-4BEC-98FC-286599D0B218}"/>
              </a:ext>
            </a:extLst>
          </p:cNvPr>
          <p:cNvSpPr>
            <a:spLocks noChangeArrowheads="1"/>
          </p:cNvSpPr>
          <p:nvPr/>
        </p:nvSpPr>
        <p:spPr bwMode="auto">
          <a:xfrm>
            <a:off x="6821222" y="2845884"/>
            <a:ext cx="1674417" cy="1577058"/>
          </a:xfrm>
          <a:prstGeom prst="rect">
            <a:avLst/>
          </a:prstGeom>
          <a:solidFill>
            <a:srgbClr val="EAFFF5"/>
          </a:solidFill>
          <a:ln w="9525">
            <a:solidFill>
              <a:schemeClr val="tx1"/>
            </a:solidFill>
            <a:miter lim="800000"/>
            <a:headEnd/>
            <a:tailEnd/>
          </a:ln>
        </p:spPr>
        <p:txBody>
          <a:bodyPr wrap="none" anchor="ctr"/>
          <a:lstStyle/>
          <a:p>
            <a:endParaRPr lang="en-US" sz="2400"/>
          </a:p>
        </p:txBody>
      </p:sp>
      <p:sp>
        <p:nvSpPr>
          <p:cNvPr id="49" name="Text Box 50">
            <a:extLst>
              <a:ext uri="{FF2B5EF4-FFF2-40B4-BE49-F238E27FC236}">
                <a16:creationId xmlns:a16="http://schemas.microsoft.com/office/drawing/2014/main" id="{E93D4EE4-0B84-48A6-8791-A8E00C4FED11}"/>
              </a:ext>
            </a:extLst>
          </p:cNvPr>
          <p:cNvSpPr txBox="1">
            <a:spLocks noChangeArrowheads="1"/>
          </p:cNvSpPr>
          <p:nvPr/>
        </p:nvSpPr>
        <p:spPr bwMode="auto">
          <a:xfrm>
            <a:off x="6821222" y="2882038"/>
            <a:ext cx="156976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t>Numbers</a:t>
            </a:r>
          </a:p>
        </p:txBody>
      </p:sp>
      <p:sp>
        <p:nvSpPr>
          <p:cNvPr id="50" name="Text Box 51">
            <a:extLst>
              <a:ext uri="{FF2B5EF4-FFF2-40B4-BE49-F238E27FC236}">
                <a16:creationId xmlns:a16="http://schemas.microsoft.com/office/drawing/2014/main" id="{415C66B7-C908-4750-A74F-20CAF0CFD592}"/>
              </a:ext>
            </a:extLst>
          </p:cNvPr>
          <p:cNvSpPr txBox="1">
            <a:spLocks noChangeArrowheads="1"/>
          </p:cNvSpPr>
          <p:nvPr/>
        </p:nvSpPr>
        <p:spPr bwMode="auto">
          <a:xfrm>
            <a:off x="6922823" y="3403747"/>
            <a:ext cx="1569766" cy="814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122,312</a:t>
            </a:r>
          </a:p>
          <a:p>
            <a:pPr eaLnBrk="1" hangingPunct="1">
              <a:spcBef>
                <a:spcPct val="20000"/>
              </a:spcBef>
            </a:pPr>
            <a:r>
              <a:rPr lang="en-US" sz="2133" i="1" dirty="0">
                <a:solidFill>
                  <a:schemeClr val="accent2"/>
                </a:solidFill>
              </a:rPr>
              <a:t>one</a:t>
            </a:r>
          </a:p>
        </p:txBody>
      </p:sp>
      <p:sp>
        <p:nvSpPr>
          <p:cNvPr id="51" name="Rectangle 28">
            <a:extLst>
              <a:ext uri="{FF2B5EF4-FFF2-40B4-BE49-F238E27FC236}">
                <a16:creationId xmlns:a16="http://schemas.microsoft.com/office/drawing/2014/main" id="{6345BE4D-AEE5-4B31-8260-EA11A9C3192E}"/>
              </a:ext>
            </a:extLst>
          </p:cNvPr>
          <p:cNvSpPr>
            <a:spLocks noChangeArrowheads="1"/>
          </p:cNvSpPr>
          <p:nvPr/>
        </p:nvSpPr>
        <p:spPr bwMode="auto">
          <a:xfrm>
            <a:off x="8534017" y="2855932"/>
            <a:ext cx="3048383" cy="591397"/>
          </a:xfrm>
          <a:prstGeom prst="rect">
            <a:avLst/>
          </a:prstGeom>
          <a:solidFill>
            <a:srgbClr val="DDF0FF"/>
          </a:solidFill>
          <a:ln w="9525">
            <a:solidFill>
              <a:schemeClr val="tx1"/>
            </a:solidFill>
            <a:miter lim="800000"/>
            <a:headEnd/>
            <a:tailEnd/>
          </a:ln>
        </p:spPr>
        <p:txBody>
          <a:bodyPr wrap="none" anchor="ctr"/>
          <a:lstStyle/>
          <a:p>
            <a:r>
              <a:rPr lang="en-US" sz="2400" dirty="0">
                <a:latin typeface="Arial"/>
                <a:cs typeface="Arial"/>
              </a:rPr>
              <a:t>Interjections</a:t>
            </a:r>
          </a:p>
        </p:txBody>
      </p:sp>
      <p:sp>
        <p:nvSpPr>
          <p:cNvPr id="52" name="Text Box 45">
            <a:extLst>
              <a:ext uri="{FF2B5EF4-FFF2-40B4-BE49-F238E27FC236}">
                <a16:creationId xmlns:a16="http://schemas.microsoft.com/office/drawing/2014/main" id="{008EB84A-3C59-41D1-B1DB-F8CC31EAA02F}"/>
              </a:ext>
            </a:extLst>
          </p:cNvPr>
          <p:cNvSpPr txBox="1">
            <a:spLocks noChangeArrowheads="1"/>
          </p:cNvSpPr>
          <p:nvPr/>
        </p:nvSpPr>
        <p:spPr bwMode="auto">
          <a:xfrm>
            <a:off x="10235597" y="2951888"/>
            <a:ext cx="1481643"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133" i="1" dirty="0">
                <a:solidFill>
                  <a:schemeClr val="accent2"/>
                </a:solidFill>
              </a:rPr>
              <a:t>Ow  hello</a:t>
            </a:r>
          </a:p>
        </p:txBody>
      </p:sp>
    </p:spTree>
    <p:extLst>
      <p:ext uri="{BB962C8B-B14F-4D97-AF65-F5344CB8AC3E}">
        <p14:creationId xmlns:p14="http://schemas.microsoft.com/office/powerpoint/2010/main" val="2557057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BD6C-796F-0D47-95E8-1CAC8C971C58}"/>
              </a:ext>
            </a:extLst>
          </p:cNvPr>
          <p:cNvSpPr>
            <a:spLocks noGrp="1"/>
          </p:cNvSpPr>
          <p:nvPr>
            <p:ph type="title"/>
          </p:nvPr>
        </p:nvSpPr>
        <p:spPr/>
        <p:txBody>
          <a:bodyPr/>
          <a:lstStyle/>
          <a:p>
            <a:r>
              <a:rPr lang="en-US" altLang="zh-CN" dirty="0"/>
              <a:t>Weather prediction example</a:t>
            </a:r>
            <a:endParaRPr lang="en-CN" dirty="0"/>
          </a:p>
        </p:txBody>
      </p:sp>
      <p:sp>
        <p:nvSpPr>
          <p:cNvPr id="4" name="Slide Number Placeholder 3">
            <a:extLst>
              <a:ext uri="{FF2B5EF4-FFF2-40B4-BE49-F238E27FC236}">
                <a16:creationId xmlns:a16="http://schemas.microsoft.com/office/drawing/2014/main" id="{FBBC16CB-DDB4-D247-A797-232122271988}"/>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椭圆 3">
            <a:extLst>
              <a:ext uri="{FF2B5EF4-FFF2-40B4-BE49-F238E27FC236}">
                <a16:creationId xmlns:a16="http://schemas.microsoft.com/office/drawing/2014/main" id="{24C8FC0F-91C7-C346-930F-466014789231}"/>
              </a:ext>
            </a:extLst>
          </p:cNvPr>
          <p:cNvSpPr/>
          <p:nvPr/>
        </p:nvSpPr>
        <p:spPr>
          <a:xfrm>
            <a:off x="7015411" y="3092482"/>
            <a:ext cx="941561" cy="94156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E187947-D1B4-4440-B6DE-CA303C3B55FB}"/>
                  </a:ext>
                </a:extLst>
              </p:cNvPr>
              <p:cNvSpPr txBox="1"/>
              <p:nvPr/>
            </p:nvSpPr>
            <p:spPr>
              <a:xfrm>
                <a:off x="6927384" y="3332429"/>
                <a:ext cx="104054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𝐂𝐎𝐋𝐃</m:t>
                          </m:r>
                        </m:e>
                        <m:sub>
                          <m:r>
                            <a:rPr lang="en-US" altLang="zh-CN" sz="2000" b="0" i="1" smtClean="0">
                              <a:latin typeface="Cambria Math" panose="02040503050406030204" pitchFamily="18" charset="0"/>
                            </a:rPr>
                            <m:t>1</m:t>
                          </m:r>
                        </m:sub>
                      </m:sSub>
                    </m:oMath>
                  </m:oMathPara>
                </a14:m>
                <a:endParaRPr lang="zh-CN" altLang="en-US" sz="2000" dirty="0"/>
              </a:p>
            </p:txBody>
          </p:sp>
        </mc:Choice>
        <mc:Fallback xmlns="">
          <p:sp>
            <p:nvSpPr>
              <p:cNvPr id="6" name="文本框 4">
                <a:extLst>
                  <a:ext uri="{FF2B5EF4-FFF2-40B4-BE49-F238E27FC236}">
                    <a16:creationId xmlns:a16="http://schemas.microsoft.com/office/drawing/2014/main" id="{1E187947-D1B4-4440-B6DE-CA303C3B55FB}"/>
                  </a:ext>
                </a:extLst>
              </p:cNvPr>
              <p:cNvSpPr txBox="1">
                <a:spLocks noRot="1" noChangeAspect="1" noMove="1" noResize="1" noEditPoints="1" noAdjustHandles="1" noChangeArrowheads="1" noChangeShapeType="1" noTextEdit="1"/>
              </p:cNvSpPr>
              <p:nvPr/>
            </p:nvSpPr>
            <p:spPr>
              <a:xfrm>
                <a:off x="6927384" y="3332429"/>
                <a:ext cx="1040541" cy="400110"/>
              </a:xfrm>
              <a:prstGeom prst="rect">
                <a:avLst/>
              </a:prstGeom>
              <a:blipFill>
                <a:blip r:embed="rId3"/>
                <a:stretch>
                  <a:fillRect b="-3125"/>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B6751484-2A13-F449-8104-0B1FA23FAD3F}"/>
              </a:ext>
            </a:extLst>
          </p:cNvPr>
          <p:cNvSpPr/>
          <p:nvPr/>
        </p:nvSpPr>
        <p:spPr>
          <a:xfrm>
            <a:off x="10146401" y="3092482"/>
            <a:ext cx="941561" cy="94156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4A7A5D72-B20B-AB4F-9F6F-4C7FD20226A0}"/>
                  </a:ext>
                </a:extLst>
              </p:cNvPr>
              <p:cNvSpPr txBox="1"/>
              <p:nvPr/>
            </p:nvSpPr>
            <p:spPr>
              <a:xfrm>
                <a:off x="10126085" y="3332428"/>
                <a:ext cx="9021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𝐇𝐎𝐓</m:t>
                          </m:r>
                        </m:e>
                        <m:sub>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8" name="文本框 6">
                <a:extLst>
                  <a:ext uri="{FF2B5EF4-FFF2-40B4-BE49-F238E27FC236}">
                    <a16:creationId xmlns:a16="http://schemas.microsoft.com/office/drawing/2014/main" id="{4A7A5D72-B20B-AB4F-9F6F-4C7FD20226A0}"/>
                  </a:ext>
                </a:extLst>
              </p:cNvPr>
              <p:cNvSpPr txBox="1">
                <a:spLocks noRot="1" noChangeAspect="1" noMove="1" noResize="1" noEditPoints="1" noAdjustHandles="1" noChangeArrowheads="1" noChangeShapeType="1" noTextEdit="1"/>
              </p:cNvSpPr>
              <p:nvPr/>
            </p:nvSpPr>
            <p:spPr>
              <a:xfrm>
                <a:off x="10126085" y="3332428"/>
                <a:ext cx="902105" cy="400110"/>
              </a:xfrm>
              <a:prstGeom prst="rect">
                <a:avLst/>
              </a:prstGeom>
              <a:blipFill>
                <a:blip r:embed="rId4"/>
                <a:stretch>
                  <a:fillRect b="-3125"/>
                </a:stretch>
              </a:blipFill>
            </p:spPr>
            <p:txBody>
              <a:bodyPr/>
              <a:lstStyle/>
              <a:p>
                <a:r>
                  <a:rPr lang="en-CN">
                    <a:noFill/>
                  </a:rPr>
                  <a:t> </a:t>
                </a:r>
              </a:p>
            </p:txBody>
          </p:sp>
        </mc:Fallback>
      </mc:AlternateContent>
      <p:cxnSp>
        <p:nvCxnSpPr>
          <p:cNvPr id="9" name="连接符: 曲线 8">
            <a:extLst>
              <a:ext uri="{FF2B5EF4-FFF2-40B4-BE49-F238E27FC236}">
                <a16:creationId xmlns:a16="http://schemas.microsoft.com/office/drawing/2014/main" id="{CEF67867-0F6E-B44A-9DB2-51AB040279E5}"/>
              </a:ext>
            </a:extLst>
          </p:cNvPr>
          <p:cNvCxnSpPr>
            <a:stCxn id="5" idx="7"/>
            <a:endCxn id="7" idx="1"/>
          </p:cNvCxnSpPr>
          <p:nvPr/>
        </p:nvCxnSpPr>
        <p:spPr>
          <a:xfrm rot="5400000" flipH="1" flipV="1">
            <a:off x="9051686" y="1997768"/>
            <a:ext cx="12700" cy="2465205"/>
          </a:xfrm>
          <a:prstGeom prst="curvedConnector3">
            <a:avLst>
              <a:gd name="adj1" fmla="val 288573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8EE07309-F6B9-4549-B040-4223719ED458}"/>
              </a:ext>
            </a:extLst>
          </p:cNvPr>
          <p:cNvCxnSpPr>
            <a:cxnSpLocks/>
            <a:stCxn id="5" idx="5"/>
            <a:endCxn id="7" idx="3"/>
          </p:cNvCxnSpPr>
          <p:nvPr/>
        </p:nvCxnSpPr>
        <p:spPr>
          <a:xfrm rot="16200000" flipH="1">
            <a:off x="9051686" y="2663552"/>
            <a:ext cx="12700" cy="2465205"/>
          </a:xfrm>
          <a:prstGeom prst="curvedConnector3">
            <a:avLst>
              <a:gd name="adj1" fmla="val 2885732"/>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文本框 12">
            <a:extLst>
              <a:ext uri="{FF2B5EF4-FFF2-40B4-BE49-F238E27FC236}">
                <a16:creationId xmlns:a16="http://schemas.microsoft.com/office/drawing/2014/main" id="{7F47C090-621D-314B-B812-6AC15CB72378}"/>
              </a:ext>
            </a:extLst>
          </p:cNvPr>
          <p:cNvSpPr txBox="1"/>
          <p:nvPr/>
        </p:nvSpPr>
        <p:spPr>
          <a:xfrm>
            <a:off x="8813418" y="2309327"/>
            <a:ext cx="489236" cy="523220"/>
          </a:xfrm>
          <a:prstGeom prst="rect">
            <a:avLst/>
          </a:prstGeom>
          <a:noFill/>
        </p:spPr>
        <p:txBody>
          <a:bodyPr wrap="none" rtlCol="0">
            <a:spAutoFit/>
          </a:bodyPr>
          <a:lstStyle/>
          <a:p>
            <a:r>
              <a:rPr lang="en-US" altLang="zh-CN" sz="2800" dirty="0"/>
              <a:t>.5</a:t>
            </a:r>
            <a:endParaRPr lang="zh-CN" altLang="en-US" sz="2800" dirty="0"/>
          </a:p>
        </p:txBody>
      </p:sp>
      <p:sp>
        <p:nvSpPr>
          <p:cNvPr id="12" name="文本框 13">
            <a:extLst>
              <a:ext uri="{FF2B5EF4-FFF2-40B4-BE49-F238E27FC236}">
                <a16:creationId xmlns:a16="http://schemas.microsoft.com/office/drawing/2014/main" id="{F946919C-4270-2F45-949E-C1CE10324610}"/>
              </a:ext>
            </a:extLst>
          </p:cNvPr>
          <p:cNvSpPr txBox="1"/>
          <p:nvPr/>
        </p:nvSpPr>
        <p:spPr>
          <a:xfrm>
            <a:off x="8813418" y="4154464"/>
            <a:ext cx="489236" cy="523220"/>
          </a:xfrm>
          <a:prstGeom prst="rect">
            <a:avLst/>
          </a:prstGeom>
          <a:noFill/>
        </p:spPr>
        <p:txBody>
          <a:bodyPr wrap="none" rtlCol="0">
            <a:spAutoFit/>
          </a:bodyPr>
          <a:lstStyle/>
          <a:p>
            <a:r>
              <a:rPr lang="en-US" altLang="zh-CN" sz="2800" dirty="0"/>
              <a:t>.4</a:t>
            </a:r>
            <a:endParaRPr lang="zh-CN" altLang="en-US" sz="2800" dirty="0"/>
          </a:p>
        </p:txBody>
      </p:sp>
      <p:cxnSp>
        <p:nvCxnSpPr>
          <p:cNvPr id="13" name="连接符: 曲线 21">
            <a:extLst>
              <a:ext uri="{FF2B5EF4-FFF2-40B4-BE49-F238E27FC236}">
                <a16:creationId xmlns:a16="http://schemas.microsoft.com/office/drawing/2014/main" id="{4D6B8F76-560A-4C4F-BD59-AA7FF4B2C910}"/>
              </a:ext>
            </a:extLst>
          </p:cNvPr>
          <p:cNvCxnSpPr>
            <a:cxnSpLocks/>
            <a:stCxn id="7" idx="7"/>
            <a:endCxn id="7" idx="5"/>
          </p:cNvCxnSpPr>
          <p:nvPr/>
        </p:nvCxnSpPr>
        <p:spPr>
          <a:xfrm rot="16200000" flipH="1">
            <a:off x="10617181" y="3563262"/>
            <a:ext cx="665785" cy="12700"/>
          </a:xfrm>
          <a:prstGeom prst="curvedConnector5">
            <a:avLst>
              <a:gd name="adj1" fmla="val -34335"/>
              <a:gd name="adj2" fmla="val 5800866"/>
              <a:gd name="adj3" fmla="val 13433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连接符: 曲线 23">
            <a:extLst>
              <a:ext uri="{FF2B5EF4-FFF2-40B4-BE49-F238E27FC236}">
                <a16:creationId xmlns:a16="http://schemas.microsoft.com/office/drawing/2014/main" id="{CC09B0C8-3D91-CC4B-9B32-508F2D06154C}"/>
              </a:ext>
            </a:extLst>
          </p:cNvPr>
          <p:cNvCxnSpPr>
            <a:cxnSpLocks/>
            <a:stCxn id="5" idx="1"/>
            <a:endCxn id="5" idx="3"/>
          </p:cNvCxnSpPr>
          <p:nvPr/>
        </p:nvCxnSpPr>
        <p:spPr>
          <a:xfrm rot="16200000" flipH="1">
            <a:off x="6820406" y="3563262"/>
            <a:ext cx="665785" cy="12700"/>
          </a:xfrm>
          <a:prstGeom prst="curvedConnector5">
            <a:avLst>
              <a:gd name="adj1" fmla="val -34335"/>
              <a:gd name="adj2" fmla="val -5792567"/>
              <a:gd name="adj3" fmla="val 13433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27">
            <a:extLst>
              <a:ext uri="{FF2B5EF4-FFF2-40B4-BE49-F238E27FC236}">
                <a16:creationId xmlns:a16="http://schemas.microsoft.com/office/drawing/2014/main" id="{7B088F70-994A-5F45-BEE1-97D4DC43338C}"/>
              </a:ext>
            </a:extLst>
          </p:cNvPr>
          <p:cNvSpPr txBox="1"/>
          <p:nvPr/>
        </p:nvSpPr>
        <p:spPr>
          <a:xfrm>
            <a:off x="11609508" y="3224020"/>
            <a:ext cx="489236" cy="523220"/>
          </a:xfrm>
          <a:prstGeom prst="rect">
            <a:avLst/>
          </a:prstGeom>
          <a:noFill/>
        </p:spPr>
        <p:txBody>
          <a:bodyPr wrap="none" rtlCol="0">
            <a:spAutoFit/>
          </a:bodyPr>
          <a:lstStyle/>
          <a:p>
            <a:r>
              <a:rPr lang="en-US" altLang="zh-CN" sz="2800" dirty="0"/>
              <a:t>.6</a:t>
            </a:r>
            <a:endParaRPr lang="zh-CN" altLang="en-US" sz="2800" dirty="0"/>
          </a:p>
        </p:txBody>
      </p:sp>
      <p:sp>
        <p:nvSpPr>
          <p:cNvPr id="16" name="文本框 28">
            <a:extLst>
              <a:ext uri="{FF2B5EF4-FFF2-40B4-BE49-F238E27FC236}">
                <a16:creationId xmlns:a16="http://schemas.microsoft.com/office/drawing/2014/main" id="{A800C328-6F35-AA41-86A3-BC7796B2DBBD}"/>
              </a:ext>
            </a:extLst>
          </p:cNvPr>
          <p:cNvSpPr txBox="1"/>
          <p:nvPr/>
        </p:nvSpPr>
        <p:spPr>
          <a:xfrm>
            <a:off x="5955015" y="3301650"/>
            <a:ext cx="489236" cy="523220"/>
          </a:xfrm>
          <a:prstGeom prst="rect">
            <a:avLst/>
          </a:prstGeom>
          <a:noFill/>
        </p:spPr>
        <p:txBody>
          <a:bodyPr wrap="none" rtlCol="0">
            <a:spAutoFit/>
          </a:bodyPr>
          <a:lstStyle/>
          <a:p>
            <a:r>
              <a:rPr lang="en-US" altLang="zh-CN" sz="2800" dirty="0"/>
              <a:t>.5</a:t>
            </a:r>
            <a:endParaRPr lang="zh-CN" altLang="en-US" sz="2800" dirty="0"/>
          </a:p>
        </p:txBody>
      </p:sp>
      <p:sp>
        <p:nvSpPr>
          <p:cNvPr id="17" name="六边形 32">
            <a:extLst>
              <a:ext uri="{FF2B5EF4-FFF2-40B4-BE49-F238E27FC236}">
                <a16:creationId xmlns:a16="http://schemas.microsoft.com/office/drawing/2014/main" id="{882A112C-73C7-DB4C-9C4C-DD726FE53BF1}"/>
              </a:ext>
            </a:extLst>
          </p:cNvPr>
          <p:cNvSpPr/>
          <p:nvPr/>
        </p:nvSpPr>
        <p:spPr>
          <a:xfrm>
            <a:off x="9942216" y="1970754"/>
            <a:ext cx="1551709" cy="855517"/>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8" name="文本框 34">
                <a:extLst>
                  <a:ext uri="{FF2B5EF4-FFF2-40B4-BE49-F238E27FC236}">
                    <a16:creationId xmlns:a16="http://schemas.microsoft.com/office/drawing/2014/main" id="{37B846DD-2D7C-0E48-A187-F249C476DDB7}"/>
                  </a:ext>
                </a:extLst>
              </p:cNvPr>
              <p:cNvSpPr txBox="1"/>
              <p:nvPr/>
            </p:nvSpPr>
            <p:spPr>
              <a:xfrm>
                <a:off x="9984292" y="2146540"/>
                <a:ext cx="1625216"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=[.2, .8]</m:t>
                      </m:r>
                    </m:oMath>
                  </m:oMathPara>
                </a14:m>
                <a:endParaRPr lang="zh-CN" altLang="en-US" sz="2400" dirty="0"/>
              </a:p>
            </p:txBody>
          </p:sp>
        </mc:Choice>
        <mc:Fallback>
          <p:sp>
            <p:nvSpPr>
              <p:cNvPr id="18" name="文本框 34">
                <a:extLst>
                  <a:ext uri="{FF2B5EF4-FFF2-40B4-BE49-F238E27FC236}">
                    <a16:creationId xmlns:a16="http://schemas.microsoft.com/office/drawing/2014/main" id="{37B846DD-2D7C-0E48-A187-F249C476DDB7}"/>
                  </a:ext>
                </a:extLst>
              </p:cNvPr>
              <p:cNvSpPr txBox="1">
                <a:spLocks noRot="1" noChangeAspect="1" noMove="1" noResize="1" noEditPoints="1" noAdjustHandles="1" noChangeArrowheads="1" noChangeShapeType="1" noTextEdit="1"/>
              </p:cNvSpPr>
              <p:nvPr/>
            </p:nvSpPr>
            <p:spPr>
              <a:xfrm>
                <a:off x="9984292" y="2146540"/>
                <a:ext cx="1625216" cy="461665"/>
              </a:xfrm>
              <a:prstGeom prst="rect">
                <a:avLst/>
              </a:prstGeom>
              <a:blipFill>
                <a:blip r:embed="rId5"/>
                <a:stretch>
                  <a:fillRect b="-1842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35">
                <a:extLst>
                  <a:ext uri="{FF2B5EF4-FFF2-40B4-BE49-F238E27FC236}">
                    <a16:creationId xmlns:a16="http://schemas.microsoft.com/office/drawing/2014/main" id="{B7A7B8BD-D2B5-BA4D-9D16-19D15B923BC5}"/>
                  </a:ext>
                </a:extLst>
              </p:cNvPr>
              <p:cNvSpPr txBox="1"/>
              <p:nvPr/>
            </p:nvSpPr>
            <p:spPr>
              <a:xfrm>
                <a:off x="6091239" y="4935589"/>
                <a:ext cx="2787494" cy="1557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1</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i="1">
                                  <a:latin typeface="Cambria Math" panose="02040503050406030204" pitchFamily="18" charset="0"/>
                                </a:rPr>
                                <m:t>COLD</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.5</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.1</m:t>
                              </m:r>
                            </m:e>
                          </m:eqArr>
                        </m:e>
                      </m:d>
                    </m:oMath>
                  </m:oMathPara>
                </a14:m>
                <a:endParaRPr lang="zh-CN" altLang="en-US" sz="2400" dirty="0"/>
              </a:p>
            </p:txBody>
          </p:sp>
        </mc:Choice>
        <mc:Fallback xmlns="">
          <p:sp>
            <p:nvSpPr>
              <p:cNvPr id="19" name="文本框 35">
                <a:extLst>
                  <a:ext uri="{FF2B5EF4-FFF2-40B4-BE49-F238E27FC236}">
                    <a16:creationId xmlns:a16="http://schemas.microsoft.com/office/drawing/2014/main" id="{B7A7B8BD-D2B5-BA4D-9D16-19D15B923BC5}"/>
                  </a:ext>
                </a:extLst>
              </p:cNvPr>
              <p:cNvSpPr txBox="1">
                <a:spLocks noRot="1" noChangeAspect="1" noMove="1" noResize="1" noEditPoints="1" noAdjustHandles="1" noChangeArrowheads="1" noChangeShapeType="1" noTextEdit="1"/>
              </p:cNvSpPr>
              <p:nvPr/>
            </p:nvSpPr>
            <p:spPr>
              <a:xfrm>
                <a:off x="6091239" y="4935589"/>
                <a:ext cx="2787494" cy="1557286"/>
              </a:xfrm>
              <a:prstGeom prst="rect">
                <a:avLst/>
              </a:prstGeom>
              <a:blipFill>
                <a:blip r:embed="rId6"/>
                <a:stretch>
                  <a:fillRect b="-5645"/>
                </a:stretch>
              </a:blipFill>
            </p:spPr>
            <p:txBody>
              <a:bodyPr/>
              <a:lstStyle/>
              <a:p>
                <a:r>
                  <a:rPr lang="en-CN">
                    <a:noFill/>
                  </a:rPr>
                  <a:t> </a:t>
                </a:r>
              </a:p>
            </p:txBody>
          </p:sp>
        </mc:Fallback>
      </mc:AlternateContent>
      <p:cxnSp>
        <p:nvCxnSpPr>
          <p:cNvPr id="20" name="直接箭头连接符 37">
            <a:extLst>
              <a:ext uri="{FF2B5EF4-FFF2-40B4-BE49-F238E27FC236}">
                <a16:creationId xmlns:a16="http://schemas.microsoft.com/office/drawing/2014/main" id="{D9F4E3CE-E6FC-9D40-B84C-BEB679F3ED2D}"/>
              </a:ext>
            </a:extLst>
          </p:cNvPr>
          <p:cNvCxnSpPr>
            <a:stCxn id="5" idx="4"/>
            <a:endCxn id="19" idx="0"/>
          </p:cNvCxnSpPr>
          <p:nvPr/>
        </p:nvCxnSpPr>
        <p:spPr>
          <a:xfrm flipH="1">
            <a:off x="7484986" y="4034043"/>
            <a:ext cx="1206" cy="90154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39">
                <a:extLst>
                  <a:ext uri="{FF2B5EF4-FFF2-40B4-BE49-F238E27FC236}">
                    <a16:creationId xmlns:a16="http://schemas.microsoft.com/office/drawing/2014/main" id="{48E12C9A-035A-7248-9BB5-52FAD838EF54}"/>
                  </a:ext>
                </a:extLst>
              </p:cNvPr>
              <p:cNvSpPr txBox="1"/>
              <p:nvPr/>
            </p:nvSpPr>
            <p:spPr>
              <a:xfrm>
                <a:off x="9373108" y="4879651"/>
                <a:ext cx="2542747" cy="155356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2</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i="1">
                                  <a:latin typeface="Cambria Math" panose="02040503050406030204" pitchFamily="18" charset="0"/>
                                </a:rPr>
                                <m:t>HOT</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.4</m:t>
                              </m:r>
                            </m:e>
                          </m:eqArr>
                        </m:e>
                      </m:d>
                    </m:oMath>
                  </m:oMathPara>
                </a14:m>
                <a:endParaRPr lang="zh-CN" altLang="en-US" sz="2400" dirty="0"/>
              </a:p>
            </p:txBody>
          </p:sp>
        </mc:Choice>
        <mc:Fallback xmlns="">
          <p:sp>
            <p:nvSpPr>
              <p:cNvPr id="21" name="文本框 39">
                <a:extLst>
                  <a:ext uri="{FF2B5EF4-FFF2-40B4-BE49-F238E27FC236}">
                    <a16:creationId xmlns:a16="http://schemas.microsoft.com/office/drawing/2014/main" id="{48E12C9A-035A-7248-9BB5-52FAD838EF54}"/>
                  </a:ext>
                </a:extLst>
              </p:cNvPr>
              <p:cNvSpPr txBox="1">
                <a:spLocks noRot="1" noChangeAspect="1" noMove="1" noResize="1" noEditPoints="1" noAdjustHandles="1" noChangeArrowheads="1" noChangeShapeType="1" noTextEdit="1"/>
              </p:cNvSpPr>
              <p:nvPr/>
            </p:nvSpPr>
            <p:spPr>
              <a:xfrm>
                <a:off x="9373108" y="4879651"/>
                <a:ext cx="2542747" cy="1553567"/>
              </a:xfrm>
              <a:prstGeom prst="rect">
                <a:avLst/>
              </a:prstGeom>
              <a:blipFill>
                <a:blip r:embed="rId7"/>
                <a:stretch>
                  <a:fillRect b="-6504"/>
                </a:stretch>
              </a:blipFill>
            </p:spPr>
            <p:txBody>
              <a:bodyPr/>
              <a:lstStyle/>
              <a:p>
                <a:r>
                  <a:rPr lang="en-CN">
                    <a:noFill/>
                  </a:rPr>
                  <a:t> </a:t>
                </a:r>
              </a:p>
            </p:txBody>
          </p:sp>
        </mc:Fallback>
      </mc:AlternateContent>
      <p:cxnSp>
        <p:nvCxnSpPr>
          <p:cNvPr id="22" name="直接箭头连接符 40">
            <a:extLst>
              <a:ext uri="{FF2B5EF4-FFF2-40B4-BE49-F238E27FC236}">
                <a16:creationId xmlns:a16="http://schemas.microsoft.com/office/drawing/2014/main" id="{59F9BB1F-67A6-074B-AA3A-0E8F30475152}"/>
              </a:ext>
            </a:extLst>
          </p:cNvPr>
          <p:cNvCxnSpPr>
            <a:cxnSpLocks/>
            <a:stCxn id="7" idx="4"/>
            <a:endCxn id="21" idx="0"/>
          </p:cNvCxnSpPr>
          <p:nvPr/>
        </p:nvCxnSpPr>
        <p:spPr>
          <a:xfrm>
            <a:off x="10617182" y="4034043"/>
            <a:ext cx="27300" cy="845608"/>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本框 49">
                <a:extLst>
                  <a:ext uri="{FF2B5EF4-FFF2-40B4-BE49-F238E27FC236}">
                    <a16:creationId xmlns:a16="http://schemas.microsoft.com/office/drawing/2014/main" id="{8453883A-2182-884B-9BC3-F1FB7BE3B34F}"/>
                  </a:ext>
                </a:extLst>
              </p:cNvPr>
              <p:cNvSpPr txBox="1"/>
              <p:nvPr/>
            </p:nvSpPr>
            <p:spPr>
              <a:xfrm>
                <a:off x="658813" y="2318306"/>
                <a:ext cx="5288624" cy="1938992"/>
              </a:xfrm>
              <a:prstGeom prst="rect">
                <a:avLst/>
              </a:prstGeom>
              <a:noFill/>
            </p:spPr>
            <p:txBody>
              <a:bodyPr wrap="square" rtlCol="0">
                <a:spAutoFit/>
              </a:bodyPr>
              <a:lstStyle/>
              <a:p>
                <a:r>
                  <a:rPr lang="en-US" altLang="zh-CN" sz="2400" dirty="0"/>
                  <a:t>Given a</a:t>
                </a:r>
                <a:r>
                  <a:rPr lang="zh-CN" altLang="en-US" sz="2400" dirty="0"/>
                  <a:t> </a:t>
                </a:r>
                <a:r>
                  <a:rPr lang="en-US" altLang="zh-CN" sz="2400" dirty="0"/>
                  <a:t>sequence of observations </a:t>
                </a:r>
                <a14:m>
                  <m:oMath xmlns:m="http://schemas.openxmlformats.org/officeDocument/2006/math">
                    <m:r>
                      <a:rPr lang="en-US" altLang="zh-CN" sz="2400" i="1" dirty="0" smtClean="0">
                        <a:latin typeface="Cambria Math" panose="02040503050406030204" pitchFamily="18" charset="0"/>
                      </a:rPr>
                      <m:t>𝑂</m:t>
                    </m:r>
                  </m:oMath>
                </a14:m>
                <a:r>
                  <a:rPr lang="en-US" altLang="zh-CN" sz="2400" dirty="0"/>
                  <a:t> (the number of ice creams eaten on a given day) find the ‘hidden’ sequence </a:t>
                </a:r>
                <a14:m>
                  <m:oMath xmlns:m="http://schemas.openxmlformats.org/officeDocument/2006/math">
                    <m:r>
                      <a:rPr lang="en-US" altLang="zh-CN" sz="2400" i="1" dirty="0" smtClean="0">
                        <a:latin typeface="Cambria Math" panose="02040503050406030204" pitchFamily="18" charset="0"/>
                      </a:rPr>
                      <m:t>𝑄</m:t>
                    </m:r>
                  </m:oMath>
                </a14:m>
                <a:r>
                  <a:rPr lang="en-US" altLang="zh-CN" sz="2400" dirty="0"/>
                  <a:t> of weather states (</a:t>
                </a:r>
                <a14:m>
                  <m:oMath xmlns:m="http://schemas.openxmlformats.org/officeDocument/2006/math">
                    <m:r>
                      <a:rPr lang="en-US" altLang="zh-CN" sz="2400" i="1" dirty="0" smtClean="0">
                        <a:latin typeface="Cambria Math" panose="02040503050406030204" pitchFamily="18" charset="0"/>
                      </a:rPr>
                      <m:t>𝐻</m:t>
                    </m:r>
                  </m:oMath>
                </a14:m>
                <a:r>
                  <a:rPr lang="en-US" altLang="zh-CN" sz="2400" dirty="0"/>
                  <a:t> or </a:t>
                </a:r>
                <a14:m>
                  <m:oMath xmlns:m="http://schemas.openxmlformats.org/officeDocument/2006/math">
                    <m:r>
                      <a:rPr lang="en-US" altLang="zh-CN" sz="2400" i="1" dirty="0" smtClean="0">
                        <a:latin typeface="Cambria Math" panose="02040503050406030204" pitchFamily="18" charset="0"/>
                      </a:rPr>
                      <m:t>𝐶</m:t>
                    </m:r>
                  </m:oMath>
                </a14:m>
                <a:r>
                  <a:rPr lang="en-US" altLang="zh-CN" sz="2400" dirty="0"/>
                  <a:t>) which caused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to eat the ice cream.</a:t>
                </a:r>
                <a:endParaRPr lang="zh-CN" altLang="en-US" sz="2400" dirty="0"/>
              </a:p>
            </p:txBody>
          </p:sp>
        </mc:Choice>
        <mc:Fallback>
          <p:sp>
            <p:nvSpPr>
              <p:cNvPr id="23" name="文本框 49">
                <a:extLst>
                  <a:ext uri="{FF2B5EF4-FFF2-40B4-BE49-F238E27FC236}">
                    <a16:creationId xmlns:a16="http://schemas.microsoft.com/office/drawing/2014/main" id="{8453883A-2182-884B-9BC3-F1FB7BE3B34F}"/>
                  </a:ext>
                </a:extLst>
              </p:cNvPr>
              <p:cNvSpPr txBox="1">
                <a:spLocks noRot="1" noChangeAspect="1" noMove="1" noResize="1" noEditPoints="1" noAdjustHandles="1" noChangeArrowheads="1" noChangeShapeType="1" noTextEdit="1"/>
              </p:cNvSpPr>
              <p:nvPr/>
            </p:nvSpPr>
            <p:spPr>
              <a:xfrm>
                <a:off x="658813" y="2318306"/>
                <a:ext cx="5288624" cy="1938992"/>
              </a:xfrm>
              <a:prstGeom prst="rect">
                <a:avLst/>
              </a:prstGeom>
              <a:blipFill>
                <a:blip r:embed="rId8"/>
                <a:stretch>
                  <a:fillRect l="-1675" t="-2597" r="-3349" b="-649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4" name="文本框 50">
                <a:extLst>
                  <a:ext uri="{FF2B5EF4-FFF2-40B4-BE49-F238E27FC236}">
                    <a16:creationId xmlns:a16="http://schemas.microsoft.com/office/drawing/2014/main" id="{1AE05C27-2B5E-784C-A40B-C0EAB82C61F6}"/>
                  </a:ext>
                </a:extLst>
              </p:cNvPr>
              <p:cNvSpPr txBox="1"/>
              <p:nvPr/>
            </p:nvSpPr>
            <p:spPr>
              <a:xfrm>
                <a:off x="658813" y="1118844"/>
                <a:ext cx="7450866" cy="1015663"/>
              </a:xfrm>
              <a:prstGeom prst="rect">
                <a:avLst/>
              </a:prstGeom>
              <a:noFill/>
            </p:spPr>
            <p:txBody>
              <a:bodyPr wrap="square" rtlCol="0">
                <a:spAutoFit/>
              </a:bodyPr>
              <a:lstStyle/>
              <a:p>
                <a:r>
                  <a:rPr lang="en-US" altLang="zh-CN" sz="2000" b="1" dirty="0"/>
                  <a:t>Weather States</a:t>
                </a:r>
                <a:r>
                  <a:rPr lang="en-US" altLang="zh-CN" sz="2000" dirty="0"/>
                  <a:t>: cold (</a:t>
                </a:r>
                <a14:m>
                  <m:oMath xmlns:m="http://schemas.openxmlformats.org/officeDocument/2006/math">
                    <m:r>
                      <a:rPr lang="en-US" altLang="zh-CN" sz="2000" i="1" dirty="0" smtClean="0">
                        <a:latin typeface="Cambria Math" panose="02040503050406030204" pitchFamily="18" charset="0"/>
                      </a:rPr>
                      <m:t>𝐶</m:t>
                    </m:r>
                  </m:oMath>
                </a14:m>
                <a:r>
                  <a:rPr lang="en-US" altLang="zh-CN" sz="2000" dirty="0"/>
                  <a:t>) and hot (</a:t>
                </a:r>
                <a14:m>
                  <m:oMath xmlns:m="http://schemas.openxmlformats.org/officeDocument/2006/math">
                    <m:r>
                      <a:rPr lang="en-US" altLang="zh-CN" sz="2000" i="1" dirty="0" smtClean="0">
                        <a:latin typeface="Cambria Math" panose="02040503050406030204" pitchFamily="18" charset="0"/>
                      </a:rPr>
                      <m:t>𝐻</m:t>
                    </m:r>
                  </m:oMath>
                </a14:m>
                <a:r>
                  <a:rPr lang="en-US" altLang="zh-CN" sz="2000" dirty="0"/>
                  <a:t>)</a:t>
                </a:r>
              </a:p>
              <a:p>
                <a:r>
                  <a:rPr lang="en-US" altLang="zh-CN" sz="2000" b="1" dirty="0"/>
                  <a:t>Observations</a:t>
                </a:r>
                <a:r>
                  <a:rPr lang="en-US" altLang="zh-CN" sz="2000" dirty="0"/>
                  <a:t>: number of ice creams a person </a:t>
                </a:r>
                <a14:m>
                  <m:oMath xmlns:m="http://schemas.openxmlformats.org/officeDocument/2006/math">
                    <m:r>
                      <a:rPr lang="en-US" altLang="zh-CN" sz="2000" i="1" dirty="0" smtClean="0">
                        <a:latin typeface="Cambria Math" panose="02040503050406030204" pitchFamily="18" charset="0"/>
                      </a:rPr>
                      <m:t>𝐴</m:t>
                    </m:r>
                  </m:oMath>
                </a14:m>
                <a:r>
                  <a:rPr lang="en-US" altLang="zh-CN" sz="2000" dirty="0"/>
                  <a:t> ate every day</a:t>
                </a:r>
              </a:p>
              <a:p>
                <a:r>
                  <a:rPr lang="en-US" altLang="zh-CN" sz="2000" b="1" dirty="0"/>
                  <a:t>Goal</a:t>
                </a:r>
                <a:r>
                  <a:rPr lang="en-US" altLang="zh-CN" sz="2000" dirty="0"/>
                  <a:t>: Estimate the temperature every day of that city</a:t>
                </a:r>
                <a:endParaRPr lang="zh-CN" altLang="en-US" sz="2000" dirty="0"/>
              </a:p>
            </p:txBody>
          </p:sp>
        </mc:Choice>
        <mc:Fallback>
          <p:sp>
            <p:nvSpPr>
              <p:cNvPr id="24" name="文本框 50">
                <a:extLst>
                  <a:ext uri="{FF2B5EF4-FFF2-40B4-BE49-F238E27FC236}">
                    <a16:creationId xmlns:a16="http://schemas.microsoft.com/office/drawing/2014/main" id="{1AE05C27-2B5E-784C-A40B-C0EAB82C61F6}"/>
                  </a:ext>
                </a:extLst>
              </p:cNvPr>
              <p:cNvSpPr txBox="1">
                <a:spLocks noRot="1" noChangeAspect="1" noMove="1" noResize="1" noEditPoints="1" noAdjustHandles="1" noChangeArrowheads="1" noChangeShapeType="1" noTextEdit="1"/>
              </p:cNvSpPr>
              <p:nvPr/>
            </p:nvSpPr>
            <p:spPr>
              <a:xfrm>
                <a:off x="658813" y="1118844"/>
                <a:ext cx="7450866" cy="1015663"/>
              </a:xfrm>
              <a:prstGeom prst="rect">
                <a:avLst/>
              </a:prstGeom>
              <a:blipFill>
                <a:blip r:embed="rId9"/>
                <a:stretch>
                  <a:fillRect l="-680" t="-3750" b="-1125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graphicFrame>
            <p:nvGraphicFramePr>
              <p:cNvPr id="25" name="表格 9">
                <a:extLst>
                  <a:ext uri="{FF2B5EF4-FFF2-40B4-BE49-F238E27FC236}">
                    <a16:creationId xmlns:a16="http://schemas.microsoft.com/office/drawing/2014/main" id="{E5B1FEB8-2CD7-9941-988A-0B8CEDACF2E2}"/>
                  </a:ext>
                </a:extLst>
              </p:cNvPr>
              <p:cNvGraphicFramePr>
                <a:graphicFrameLocks noGrp="1"/>
              </p:cNvGraphicFramePr>
              <p:nvPr>
                <p:extLst>
                  <p:ext uri="{D42A27DB-BD31-4B8C-83A1-F6EECF244321}">
                    <p14:modId xmlns:p14="http://schemas.microsoft.com/office/powerpoint/2010/main" val="3710498309"/>
                  </p:ext>
                </p:extLst>
              </p:nvPr>
            </p:nvGraphicFramePr>
            <p:xfrm>
              <a:off x="2557618" y="4935589"/>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280454">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latin typeface="+mn-lt"/>
                          </a:endParaRPr>
                        </a:p>
                      </a:txBody>
                      <a:tcPr/>
                    </a:tc>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latin typeface="+mn-lt"/>
                          </a:endParaRPr>
                        </a:p>
                      </a:txBody>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Choice>
        <mc:Fallback>
          <p:graphicFrame>
            <p:nvGraphicFramePr>
              <p:cNvPr id="25" name="表格 9">
                <a:extLst>
                  <a:ext uri="{FF2B5EF4-FFF2-40B4-BE49-F238E27FC236}">
                    <a16:creationId xmlns:a16="http://schemas.microsoft.com/office/drawing/2014/main" id="{E5B1FEB8-2CD7-9941-988A-0B8CEDACF2E2}"/>
                  </a:ext>
                </a:extLst>
              </p:cNvPr>
              <p:cNvGraphicFramePr>
                <a:graphicFrameLocks noGrp="1"/>
              </p:cNvGraphicFramePr>
              <p:nvPr>
                <p:extLst>
                  <p:ext uri="{D42A27DB-BD31-4B8C-83A1-F6EECF244321}">
                    <p14:modId xmlns:p14="http://schemas.microsoft.com/office/powerpoint/2010/main" val="3710498309"/>
                  </p:ext>
                </p:extLst>
              </p:nvPr>
            </p:nvGraphicFramePr>
            <p:xfrm>
              <a:off x="2557618" y="4935589"/>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365760">
                    <a:tc>
                      <a:txBody>
                        <a:bodyPr/>
                        <a:lstStyle/>
                        <a:p>
                          <a:endParaRPr lang="en-CN"/>
                        </a:p>
                      </a:txBody>
                      <a:tcPr>
                        <a:blipFill>
                          <a:blip r:embed="rId10"/>
                          <a:stretch>
                            <a:fillRect l="-1250" t="-6897" r="-203750" b="-427586"/>
                          </a:stretch>
                        </a:blipFill>
                      </a:tcPr>
                    </a:tc>
                    <a:tc>
                      <a:txBody>
                        <a:bodyPr/>
                        <a:lstStyle/>
                        <a:p>
                          <a:endParaRPr lang="en-CN"/>
                        </a:p>
                      </a:txBody>
                      <a:tcPr>
                        <a:blipFill>
                          <a:blip r:embed="rId10"/>
                          <a:stretch>
                            <a:fillRect l="-101250" t="-6897" r="-103750" b="-427586"/>
                          </a:stretch>
                        </a:blipFill>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Fallback>
      </mc:AlternateContent>
      <p:cxnSp>
        <p:nvCxnSpPr>
          <p:cNvPr id="26" name="直接箭头连接符 37">
            <a:extLst>
              <a:ext uri="{FF2B5EF4-FFF2-40B4-BE49-F238E27FC236}">
                <a16:creationId xmlns:a16="http://schemas.microsoft.com/office/drawing/2014/main" id="{AB1A2B79-2683-864C-BF81-B0B3C8762F96}"/>
              </a:ext>
            </a:extLst>
          </p:cNvPr>
          <p:cNvCxnSpPr>
            <a:cxnSpLocks/>
          </p:cNvCxnSpPr>
          <p:nvPr/>
        </p:nvCxnSpPr>
        <p:spPr>
          <a:xfrm flipH="1">
            <a:off x="5663381" y="4034043"/>
            <a:ext cx="753631" cy="979181"/>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5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11" grpId="0"/>
      <p:bldP spid="12" grpId="0"/>
      <p:bldP spid="15" grpId="0"/>
      <p:bldP spid="16" grpId="0"/>
      <p:bldP spid="17" grpId="0" animBg="1"/>
      <p:bldP spid="18" grpId="0"/>
      <p:bldP spid="19"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b="1" dirty="0"/>
              <a:t>Likelihood computation</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41</a:t>
            </a:fld>
            <a:endParaRPr lang="zh-CN" altLang="en-US"/>
          </a:p>
        </p:txBody>
      </p:sp>
    </p:spTree>
    <p:extLst>
      <p:ext uri="{BB962C8B-B14F-4D97-AF65-F5344CB8AC3E}">
        <p14:creationId xmlns:p14="http://schemas.microsoft.com/office/powerpoint/2010/main" val="131014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CC782-EA1D-CA41-A903-D5635215ED1B}"/>
              </a:ext>
            </a:extLst>
          </p:cNvPr>
          <p:cNvSpPr>
            <a:spLocks noGrp="1"/>
          </p:cNvSpPr>
          <p:nvPr>
            <p:ph type="title"/>
          </p:nvPr>
        </p:nvSpPr>
        <p:spPr/>
        <p:txBody>
          <a:bodyPr/>
          <a:lstStyle/>
          <a:p>
            <a:r>
              <a:rPr lang="en-US" altLang="zh-CN" dirty="0"/>
              <a:t>Likelihood </a:t>
            </a:r>
            <a:r>
              <a:rPr lang="en-US" altLang="zh-CN" sz="4000" b="1" dirty="0"/>
              <a:t>computation</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54F824-B647-F444-92D2-CDDD90BB6555}"/>
                  </a:ext>
                </a:extLst>
              </p:cNvPr>
              <p:cNvSpPr>
                <a:spLocks noGrp="1"/>
              </p:cNvSpPr>
              <p:nvPr>
                <p:ph idx="1"/>
              </p:nvPr>
            </p:nvSpPr>
            <p:spPr/>
            <p:txBody>
              <a:bodyPr>
                <a:normAutofit fontScale="85000" lnSpcReduction="20000"/>
              </a:bodyPr>
              <a:lstStyle/>
              <a:p>
                <a:r>
                  <a:rPr lang="en-US" altLang="zh-CN" sz="2800" b="1" dirty="0"/>
                  <a:t>Likelihood computation</a:t>
                </a:r>
                <a:r>
                  <a:rPr lang="en-US" altLang="zh-CN" sz="2800" dirty="0"/>
                  <a:t>: Given an HMM model </a:t>
                </a:r>
                <a14:m>
                  <m:oMath xmlns:m="http://schemas.openxmlformats.org/officeDocument/2006/math">
                    <m:r>
                      <a:rPr lang="en-US" altLang="zh-CN" sz="2800" b="0" i="1" smtClean="0">
                        <a:latin typeface="Cambria Math" panose="02040503050406030204" pitchFamily="18" charset="0"/>
                      </a:rPr>
                      <m:t>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m:t>
                    </m:r>
                  </m:oMath>
                </a14:m>
                <a:r>
                  <a:rPr lang="zh-CN" altLang="en-US" sz="2800" dirty="0"/>
                  <a:t> </a:t>
                </a:r>
                <a:r>
                  <a:rPr lang="en-US" altLang="zh-CN" sz="2800" dirty="0"/>
                  <a:t>and an observation sequence </a:t>
                </a:r>
                <a14:m>
                  <m:oMath xmlns:m="http://schemas.openxmlformats.org/officeDocument/2006/math">
                    <m:r>
                      <a:rPr lang="en-US" altLang="zh-CN" sz="2800" b="0" i="1" smtClean="0">
                        <a:latin typeface="Cambria Math" panose="02040503050406030204" pitchFamily="18" charset="0"/>
                      </a:rPr>
                      <m:t>𝑂</m:t>
                    </m:r>
                  </m:oMath>
                </a14:m>
                <a:r>
                  <a:rPr lang="en-US" altLang="zh-CN" sz="2800" dirty="0"/>
                  <a:t>, determine the likelihood </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𝜆</m:t>
                    </m:r>
                    <m:r>
                      <a:rPr lang="en-US" altLang="zh-CN" sz="2800" b="0" i="1" smtClean="0">
                        <a:latin typeface="Cambria Math" panose="02040503050406030204" pitchFamily="18" charset="0"/>
                      </a:rPr>
                      <m:t>)</m:t>
                    </m:r>
                  </m:oMath>
                </a14:m>
                <a:r>
                  <a:rPr lang="en-US" altLang="zh-CN" sz="2800" dirty="0"/>
                  <a:t>.</a:t>
                </a:r>
              </a:p>
              <a:p>
                <a:endParaRPr lang="en-US" altLang="zh-CN" sz="2800" dirty="0"/>
              </a:p>
              <a:p>
                <a:endParaRPr lang="en-US" altLang="zh-CN" sz="2800" dirty="0"/>
              </a:p>
              <a:p>
                <a:pPr marL="0" indent="0">
                  <a:spcAft>
                    <a:spcPts val="1200"/>
                  </a:spcAft>
                  <a:buNone/>
                </a:pPr>
                <a:r>
                  <a:rPr lang="en-US" altLang="zh-CN" sz="2800" dirty="0"/>
                  <a:t>The likelihood of the observation sequence is:</a:t>
                </a:r>
                <a:endParaRPr lang="en-US" altLang="zh-CN" sz="2800" b="0" i="1" dirty="0">
                  <a:latin typeface="Cambria Math" panose="02040503050406030204" pitchFamily="18" charset="0"/>
                </a:endParaRPr>
              </a:p>
              <a:p>
                <a:pPr marL="0" indent="0">
                  <a:spcAft>
                    <a:spcPts val="1200"/>
                  </a:spcAft>
                  <a:buNone/>
                </a:pPr>
                <a14:m>
                  <m:oMathPara xmlns:m="http://schemas.openxmlformats.org/officeDocument/2006/math">
                    <m:oMathParaPr>
                      <m:jc m:val="left"/>
                    </m:oMathParaPr>
                    <m:oMath xmlns:m="http://schemas.openxmlformats.org/officeDocument/2006/math">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𝑂</m:t>
                              </m:r>
                            </m:e>
                            <m:sub>
                              <m:r>
                                <a:rPr lang="en-US" altLang="zh-CN" sz="2800" b="0" i="1" smtClean="0">
                                  <a:solidFill>
                                    <a:srgbClr val="FF0000"/>
                                  </a:solidFill>
                                  <a:latin typeface="Cambria Math" panose="02040503050406030204" pitchFamily="18" charset="0"/>
                                </a:rPr>
                                <m:t>𝑇</m:t>
                              </m:r>
                            </m:sub>
                          </m:sSub>
                        </m:e>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m:oMathPara>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r>
                              <a:rPr lang="en-US" altLang="zh-CN" sz="2800" b="0" i="1" smtClean="0">
                                <a:latin typeface="Cambria Math" panose="02040503050406030204" pitchFamily="18" charset="0"/>
                              </a:rPr>
                              <m:t>−1</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r>
                          <a:rPr lang="en-US" altLang="zh-CN" sz="2800" i="1"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𝑇</m:t>
                            </m:r>
                            <m:r>
                              <a:rPr lang="en-US" altLang="zh-CN" sz="2800" b="0" i="1" smtClean="0">
                                <a:latin typeface="Cambria Math" panose="02040503050406030204" pitchFamily="18" charset="0"/>
                              </a:rPr>
                              <m:t>−1</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e>
                    </m:d>
                  </m:oMath>
                </a14:m>
                <a:endParaRPr lang="en-US" altLang="zh-CN" sz="280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oMath>
                </a14:m>
                <a:endParaRPr lang="en-US" altLang="zh-CN" sz="2800" b="0" i="1" dirty="0">
                  <a:latin typeface="Cambria Math" panose="02040503050406030204" pitchFamily="18" charset="0"/>
                </a:endParaRPr>
              </a:p>
              <a:p>
                <a:pPr marL="0" indent="0">
                  <a:spcAft>
                    <a:spcPts val="1200"/>
                  </a:spcAft>
                  <a:buNone/>
                </a:pPr>
                <a:r>
                  <a:rPr lang="en-US" altLang="zh-CN" sz="2800" b="0"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𝑇</m:t>
                        </m:r>
                      </m:sup>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𝑖</m:t>
                                </m:r>
                              </m:sub>
                            </m:sSub>
                          </m:e>
                        </m:d>
                      </m:e>
                    </m:nary>
                  </m:oMath>
                </a14:m>
                <a:r>
                  <a:rPr lang="en-US" altLang="zh-CN" sz="2800" dirty="0"/>
                  <a:t>.</a:t>
                </a:r>
                <a:endParaRPr lang="en-CN" dirty="0"/>
              </a:p>
            </p:txBody>
          </p:sp>
        </mc:Choice>
        <mc:Fallback>
          <p:sp>
            <p:nvSpPr>
              <p:cNvPr id="3" name="Content Placeholder 2">
                <a:extLst>
                  <a:ext uri="{FF2B5EF4-FFF2-40B4-BE49-F238E27FC236}">
                    <a16:creationId xmlns:a16="http://schemas.microsoft.com/office/drawing/2014/main" id="{7D54F824-B647-F444-92D2-CDDD90BB6555}"/>
                  </a:ext>
                </a:extLst>
              </p:cNvPr>
              <p:cNvSpPr>
                <a:spLocks noGrp="1" noRot="1" noChangeAspect="1" noMove="1" noResize="1" noEditPoints="1" noAdjustHandles="1" noChangeArrowheads="1" noChangeShapeType="1" noTextEdit="1"/>
              </p:cNvSpPr>
              <p:nvPr>
                <p:ph idx="1"/>
              </p:nvPr>
            </p:nvSpPr>
            <p:spPr>
              <a:blipFill>
                <a:blip r:embed="rId3"/>
                <a:stretch>
                  <a:fillRect l="-802" t="-2304" b="-1543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5AFC425-E491-814E-9980-5470FD08EB68}"/>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mc:AlternateContent xmlns:mc="http://schemas.openxmlformats.org/markup-compatibility/2006">
        <mc:Choice xmlns:a14="http://schemas.microsoft.com/office/drawing/2010/main" Requires="a14">
          <p:sp>
            <p:nvSpPr>
              <p:cNvPr id="5" name="文本框 8">
                <a:extLst>
                  <a:ext uri="{FF2B5EF4-FFF2-40B4-BE49-F238E27FC236}">
                    <a16:creationId xmlns:a16="http://schemas.microsoft.com/office/drawing/2014/main" id="{0925B696-A094-E840-A3EA-1CCCBEB0E7F4}"/>
                  </a:ext>
                </a:extLst>
              </p:cNvPr>
              <p:cNvSpPr txBox="1"/>
              <p:nvPr/>
            </p:nvSpPr>
            <p:spPr>
              <a:xfrm>
                <a:off x="1158949" y="1930538"/>
                <a:ext cx="9367284" cy="118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i="1">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i="1">
                                  <a:latin typeface="Cambria Math" panose="02040503050406030204" pitchFamily="18" charset="0"/>
                                </a:rPr>
                                <m:t>𝑇</m:t>
                              </m:r>
                            </m:sub>
                          </m:sSub>
                        </m:sub>
                        <m:sup/>
                        <m:e>
                          <m:r>
                            <a:rPr lang="en-US" altLang="zh-CN" sz="2800" i="1" smtClean="0">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𝑂</m:t>
                                  </m:r>
                                </m:e>
                                <m:sub>
                                  <m:r>
                                    <a:rPr lang="en-US" altLang="zh-CN" sz="2800" i="1">
                                      <a:solidFill>
                                        <a:srgbClr val="FF0000"/>
                                      </a:solidFill>
                                      <a:latin typeface="Cambria Math" panose="02040503050406030204" pitchFamily="18" charset="0"/>
                                    </a:rPr>
                                    <m:t>𝑇</m:t>
                                  </m:r>
                                </m:sub>
                              </m:sSub>
                            </m:e>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𝑄</m:t>
                                  </m:r>
                                </m:e>
                                <m:sub>
                                  <m:r>
                                    <a:rPr lang="en-US" altLang="zh-CN" sz="2800" i="1">
                                      <a:solidFill>
                                        <a:srgbClr val="FF0000"/>
                                      </a:solidFill>
                                      <a:latin typeface="Cambria Math" panose="02040503050406030204" pitchFamily="18" charset="0"/>
                                    </a:rPr>
                                    <m:t>𝑇</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𝑇</m:t>
                                  </m:r>
                                </m:sub>
                              </m:sSub>
                            </m:e>
                          </m:d>
                        </m:e>
                      </m:nary>
                    </m:oMath>
                  </m:oMathPara>
                </a14:m>
                <a:endParaRPr lang="zh-CN" altLang="en-US" sz="2800" dirty="0"/>
              </a:p>
            </p:txBody>
          </p:sp>
        </mc:Choice>
        <mc:Fallback>
          <p:sp>
            <p:nvSpPr>
              <p:cNvPr id="5" name="文本框 8">
                <a:extLst>
                  <a:ext uri="{FF2B5EF4-FFF2-40B4-BE49-F238E27FC236}">
                    <a16:creationId xmlns:a16="http://schemas.microsoft.com/office/drawing/2014/main" id="{0925B696-A094-E840-A3EA-1CCCBEB0E7F4}"/>
                  </a:ext>
                </a:extLst>
              </p:cNvPr>
              <p:cNvSpPr txBox="1">
                <a:spLocks noRot="1" noChangeAspect="1" noMove="1" noResize="1" noEditPoints="1" noAdjustHandles="1" noChangeArrowheads="1" noChangeShapeType="1" noTextEdit="1"/>
              </p:cNvSpPr>
              <p:nvPr/>
            </p:nvSpPr>
            <p:spPr>
              <a:xfrm>
                <a:off x="1158949" y="1930538"/>
                <a:ext cx="9367284" cy="1188980"/>
              </a:xfrm>
              <a:prstGeom prst="rect">
                <a:avLst/>
              </a:prstGeom>
              <a:blipFill>
                <a:blip r:embed="rId4"/>
                <a:stretch>
                  <a:fillRect t="-125532" b="-171277"/>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009417B6-FE10-F14A-AEB1-C5C7554D2ED1}"/>
              </a:ext>
            </a:extLst>
          </p:cNvPr>
          <p:cNvSpPr txBox="1"/>
          <p:nvPr/>
        </p:nvSpPr>
        <p:spPr>
          <a:xfrm>
            <a:off x="5018568" y="5917958"/>
            <a:ext cx="5810218" cy="523220"/>
          </a:xfrm>
          <a:prstGeom prst="rect">
            <a:avLst/>
          </a:prstGeom>
          <a:noFill/>
        </p:spPr>
        <p:txBody>
          <a:bodyPr wrap="square">
            <a:spAutoFit/>
          </a:bodyPr>
          <a:lstStyle/>
          <a:p>
            <a:pPr>
              <a:spcAft>
                <a:spcPts val="2400"/>
              </a:spcAft>
            </a:pPr>
            <a:r>
              <a:rPr lang="en-US" altLang="zh-CN" sz="2800" dirty="0">
                <a:solidFill>
                  <a:srgbClr val="FF0000"/>
                </a:solidFill>
              </a:rPr>
              <a:t>Output</a:t>
            </a:r>
            <a:r>
              <a:rPr lang="zh-CN" altLang="en-US" sz="2800" dirty="0">
                <a:solidFill>
                  <a:srgbClr val="FF0000"/>
                </a:solidFill>
              </a:rPr>
              <a:t> </a:t>
            </a:r>
            <a:r>
              <a:rPr lang="en-US" altLang="zh-CN" sz="2800" dirty="0">
                <a:solidFill>
                  <a:srgbClr val="FF0000"/>
                </a:solidFill>
              </a:rPr>
              <a:t>Independence Assumption!</a:t>
            </a:r>
            <a:endParaRPr lang="zh-CN" altLang="en-US" sz="2800" dirty="0">
              <a:solidFill>
                <a:srgbClr val="FF0000"/>
              </a:solidFill>
            </a:endParaRPr>
          </a:p>
        </p:txBody>
      </p:sp>
    </p:spTree>
    <p:extLst>
      <p:ext uri="{BB962C8B-B14F-4D97-AF65-F5344CB8AC3E}">
        <p14:creationId xmlns:p14="http://schemas.microsoft.com/office/powerpoint/2010/main" val="1875396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probability </a:t>
                </a:r>
                <a14:m>
                  <m:oMath xmlns:m="http://schemas.openxmlformats.org/officeDocument/2006/math">
                    <m:r>
                      <a:rPr lang="en-US" altLang="zh-CN" b="1" i="1" smtClean="0">
                        <a:latin typeface="Cambria Math" panose="02040503050406030204" pitchFamily="18" charset="0"/>
                      </a:rPr>
                      <m:t>𝑷</m:t>
                    </m:r>
                    <m:r>
                      <a:rPr lang="en-US" altLang="zh-CN" b="1" i="1" smtClean="0">
                        <a:latin typeface="Cambria Math" panose="02040503050406030204" pitchFamily="18" charset="0"/>
                      </a:rPr>
                      <m:t>(</m:t>
                    </m:r>
                    <m:r>
                      <a:rPr lang="en-US" altLang="zh-CN" b="1" i="1" smtClean="0">
                        <a:latin typeface="Cambria Math" panose="02040503050406030204" pitchFamily="18" charset="0"/>
                      </a:rPr>
                      <m:t>𝑶</m:t>
                    </m:r>
                    <m:r>
                      <a:rPr lang="en-US" altLang="zh-CN" b="1" i="1" smtClean="0">
                        <a:latin typeface="Cambria Math" panose="02040503050406030204" pitchFamily="18" charset="0"/>
                      </a:rPr>
                      <m:t>|</m:t>
                    </m:r>
                    <m:r>
                      <a:rPr lang="en-US" altLang="zh-CN" b="1" i="1" smtClean="0">
                        <a:latin typeface="Cambria Math" panose="02040503050406030204" pitchFamily="18" charset="0"/>
                      </a:rPr>
                      <m:t>𝑸</m:t>
                    </m:r>
                    <m:r>
                      <a:rPr lang="en-US" altLang="zh-CN" b="1" i="1" smtClean="0">
                        <a:latin typeface="Cambria Math" panose="02040503050406030204" pitchFamily="18" charset="0"/>
                      </a:rPr>
                      <m:t>)</m:t>
                    </m:r>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267928"/>
            <a:ext cx="10883538" cy="951861"/>
          </a:xfrm>
        </p:spPr>
        <p:txBody>
          <a:bodyPr lIns="90000">
            <a:noAutofit/>
          </a:bodyPr>
          <a:lstStyle/>
          <a:p>
            <a:pPr>
              <a:spcBef>
                <a:spcPts val="0"/>
              </a:spcBef>
              <a:spcAft>
                <a:spcPts val="0"/>
              </a:spcAft>
            </a:pPr>
            <a:r>
              <a:rPr lang="en-US" altLang="zh-CN" dirty="0"/>
              <a:t>Computation of the forward probability for ice-cream observation [</a:t>
            </a:r>
            <a:r>
              <a:rPr lang="en-US" altLang="zh-CN" i="1" dirty="0">
                <a:solidFill>
                  <a:schemeClr val="accent2"/>
                </a:solidFill>
              </a:rPr>
              <a:t>3 1 3</a:t>
            </a:r>
            <a:r>
              <a:rPr lang="en-US" altLang="zh-CN" dirty="0"/>
              <a:t> ] from one possible hidden sequence [</a:t>
            </a:r>
            <a:r>
              <a:rPr lang="en-US" altLang="zh-CN" dirty="0">
                <a:solidFill>
                  <a:srgbClr val="00B050"/>
                </a:solidFill>
              </a:rPr>
              <a:t>hot hot cold</a:t>
            </a:r>
            <a:r>
              <a:rPr lang="en-US" altLang="zh-CN" dirty="0"/>
              <a:t>]. </a:t>
            </a:r>
            <a:endParaRPr lang="zh-CN" altLang="en-US" dirty="0"/>
          </a:p>
          <a:p>
            <a:endParaRPr lang="en-CN" sz="3200"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101AB67-B995-FF47-9BA4-1546037F51C1}"/>
                  </a:ext>
                </a:extLst>
              </p:cNvPr>
              <p:cNvSpPr txBox="1"/>
              <p:nvPr/>
            </p:nvSpPr>
            <p:spPr>
              <a:xfrm>
                <a:off x="945368" y="2427692"/>
                <a:ext cx="10583057" cy="430887"/>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𝑃</m:t>
                    </m:r>
                    <m:d>
                      <m:dPr>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d>
                          <m:dPr>
                            <m:begChr m:val="["/>
                            <m:endChr m:val="]"/>
                            <m:ctrlPr>
                              <a:rPr lang="en-US" altLang="zh-CN" sz="2800" b="0" i="1" smtClean="0">
                                <a:solidFill>
                                  <a:schemeClr val="tx1"/>
                                </a:solidFill>
                                <a:latin typeface="Cambria Math" panose="02040503050406030204" pitchFamily="18" charset="0"/>
                              </a:rPr>
                            </m:ctrlPr>
                          </m:dPr>
                          <m:e>
                            <m:r>
                              <a:rPr lang="en-US" altLang="zh-CN" sz="2800" i="1" smtClean="0">
                                <a:solidFill>
                                  <a:schemeClr val="accent2"/>
                                </a:solidFill>
                                <a:latin typeface="Cambria Math" panose="02040503050406030204" pitchFamily="18" charset="0"/>
                              </a:rPr>
                              <m:t>3 1 3</m:t>
                            </m:r>
                          </m:e>
                        </m:d>
                        <m:r>
                          <a:rPr lang="en-US" altLang="zh-CN" sz="2800" b="0" i="1" smtClean="0">
                            <a:solidFill>
                              <a:schemeClr val="tx1"/>
                            </a:solidFill>
                            <a:latin typeface="Cambria Math" panose="02040503050406030204" pitchFamily="18" charset="0"/>
                          </a:rPr>
                          <m:t> </m:t>
                        </m:r>
                      </m:e>
                    </m:d>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r>
                      <m:rPr>
                        <m:sty m:val="p"/>
                      </m:rPr>
                      <a:rPr lang="en-US" altLang="zh-CN" sz="2800" i="0" smtClean="0">
                        <a:solidFill>
                          <a:srgbClr val="00B050"/>
                        </a:solidFill>
                        <a:latin typeface="Cambria Math" panose="02040503050406030204" pitchFamily="18" charset="0"/>
                      </a:rPr>
                      <m:t>hot</m:t>
                    </m:r>
                    <m:r>
                      <a:rPr lang="en-US" altLang="zh-CN" sz="2800" i="0">
                        <a:solidFill>
                          <a:srgbClr val="00B050"/>
                        </a:solidFill>
                        <a:latin typeface="Cambria Math" panose="02040503050406030204" pitchFamily="18" charset="0"/>
                      </a:rPr>
                      <m:t> </m:t>
                    </m:r>
                    <m:r>
                      <m:rPr>
                        <m:sty m:val="p"/>
                      </m:rPr>
                      <a:rPr lang="en-US" altLang="zh-CN" sz="2800" i="0">
                        <a:solidFill>
                          <a:srgbClr val="00B050"/>
                        </a:solidFill>
                        <a:latin typeface="Cambria Math" panose="02040503050406030204" pitchFamily="18" charset="0"/>
                      </a:rPr>
                      <m:t>hot</m:t>
                    </m:r>
                    <m:r>
                      <a:rPr lang="en-US" altLang="zh-CN" sz="2800" i="0">
                        <a:solidFill>
                          <a:srgbClr val="00B050"/>
                        </a:solidFill>
                        <a:latin typeface="Cambria Math" panose="02040503050406030204" pitchFamily="18" charset="0"/>
                      </a:rPr>
                      <m:t> </m:t>
                    </m:r>
                    <m:r>
                      <m:rPr>
                        <m:sty m:val="p"/>
                      </m:rPr>
                      <a:rPr lang="en-US" altLang="zh-CN" sz="2800" i="0">
                        <a:solidFill>
                          <a:srgbClr val="00B050"/>
                        </a:solidFill>
                        <a:latin typeface="Cambria Math" panose="02040503050406030204" pitchFamily="18" charset="0"/>
                      </a:rPr>
                      <m:t>cold</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(3</m:t>
                    </m:r>
                    <m:d>
                      <m:dPr>
                        <m:begChr m:val="|"/>
                        <m:ctrlPr>
                          <a:rPr lang="en-US" altLang="zh-CN" sz="2800" b="0" i="1" smtClean="0">
                            <a:latin typeface="Cambria Math" panose="02040503050406030204" pitchFamily="18" charset="0"/>
                          </a:rPr>
                        </m:ctrlPr>
                      </m:dPr>
                      <m:e>
                        <m:r>
                          <m:rPr>
                            <m:sty m:val="p"/>
                          </m:rPr>
                          <a:rPr lang="en-US" altLang="zh-CN" sz="2800" i="1" smtClean="0">
                            <a:latin typeface="Cambria Math" panose="02040503050406030204" pitchFamily="18" charset="0"/>
                          </a:rPr>
                          <m:t>hot</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(1</m:t>
                    </m:r>
                    <m:d>
                      <m:dPr>
                        <m:begChr m:val="|"/>
                        <m:ctrlPr>
                          <a:rPr lang="en-US" altLang="zh-CN" sz="2800" i="1">
                            <a:latin typeface="Cambria Math" panose="02040503050406030204" pitchFamily="18" charset="0"/>
                          </a:rPr>
                        </m:ctrlPr>
                      </m:dPr>
                      <m:e>
                        <m:r>
                          <m:rPr>
                            <m:sty m:val="p"/>
                          </m:rPr>
                          <a:rPr lang="en-US" altLang="zh-CN" sz="2800" i="1" smtClean="0">
                            <a:latin typeface="Cambria Math" panose="02040503050406030204" pitchFamily="18" charset="0"/>
                          </a:rPr>
                          <m:t>hot</m:t>
                        </m:r>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smtClean="0">
                            <a:latin typeface="Cambria Math" panose="02040503050406030204" pitchFamily="18" charset="0"/>
                          </a:rPr>
                          <m:t>cold</m:t>
                        </m:r>
                      </m:e>
                    </m:d>
                  </m:oMath>
                </a14:m>
                <a:endParaRPr lang="zh-CN" altLang="en-US" sz="2800" dirty="0"/>
              </a:p>
            </p:txBody>
          </p:sp>
        </mc:Choice>
        <mc:Fallback>
          <p:sp>
            <p:nvSpPr>
              <p:cNvPr id="5" name="文本框 4">
                <a:extLst>
                  <a:ext uri="{FF2B5EF4-FFF2-40B4-BE49-F238E27FC236}">
                    <a16:creationId xmlns:a16="http://schemas.microsoft.com/office/drawing/2014/main" id="{5101AB67-B995-FF47-9BA4-1546037F51C1}"/>
                  </a:ext>
                </a:extLst>
              </p:cNvPr>
              <p:cNvSpPr txBox="1">
                <a:spLocks noRot="1" noChangeAspect="1" noMove="1" noResize="1" noEditPoints="1" noAdjustHandles="1" noChangeArrowheads="1" noChangeShapeType="1" noTextEdit="1"/>
              </p:cNvSpPr>
              <p:nvPr/>
            </p:nvSpPr>
            <p:spPr>
              <a:xfrm>
                <a:off x="945368" y="2427692"/>
                <a:ext cx="10583057" cy="430887"/>
              </a:xfrm>
              <a:prstGeom prst="rect">
                <a:avLst/>
              </a:prstGeom>
              <a:blipFill>
                <a:blip r:embed="rId4"/>
                <a:stretch>
                  <a:fillRect l="-1199" t="-5714" b="-3714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25">
                <a:extLst>
                  <a:ext uri="{FF2B5EF4-FFF2-40B4-BE49-F238E27FC236}">
                    <a16:creationId xmlns:a16="http://schemas.microsoft.com/office/drawing/2014/main" id="{AB981F6F-392D-2342-931A-1C04AC16A6A3}"/>
                  </a:ext>
                </a:extLst>
              </p:cNvPr>
              <p:cNvSpPr txBox="1"/>
              <p:nvPr/>
            </p:nvSpPr>
            <p:spPr>
              <a:xfrm>
                <a:off x="658813" y="3817534"/>
                <a:ext cx="5915607"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oMath>
                </a14:m>
                <a:r>
                  <a:rPr lang="en-US" altLang="zh-CN" sz="2800" dirty="0"/>
                  <a:t> [                                    </a:t>
                </a:r>
                <a:r>
                  <a:rPr lang="zh-CN" altLang="en-US" sz="2800" dirty="0"/>
                  <a:t> </a:t>
                </a:r>
                <a:r>
                  <a:rPr lang="en-US" altLang="zh-CN" sz="2800" dirty="0">
                    <a:solidFill>
                      <a:srgbClr val="00B050"/>
                    </a:solidFill>
                  </a:rPr>
                  <a:t>…</a:t>
                </a:r>
                <a:r>
                  <a:rPr lang="en-US" altLang="zh-CN" sz="2800" dirty="0"/>
                  <a:t> ]</a:t>
                </a:r>
                <a:endParaRPr lang="zh-CN" altLang="en-US" sz="2800" dirty="0"/>
              </a:p>
            </p:txBody>
          </p:sp>
        </mc:Choice>
        <mc:Fallback>
          <p:sp>
            <p:nvSpPr>
              <p:cNvPr id="6" name="文本框 25">
                <a:extLst>
                  <a:ext uri="{FF2B5EF4-FFF2-40B4-BE49-F238E27FC236}">
                    <a16:creationId xmlns:a16="http://schemas.microsoft.com/office/drawing/2014/main" id="{AB981F6F-392D-2342-931A-1C04AC16A6A3}"/>
                  </a:ext>
                </a:extLst>
              </p:cNvPr>
              <p:cNvSpPr txBox="1">
                <a:spLocks noRot="1" noChangeAspect="1" noMove="1" noResize="1" noEditPoints="1" noAdjustHandles="1" noChangeArrowheads="1" noChangeShapeType="1" noTextEdit="1"/>
              </p:cNvSpPr>
              <p:nvPr/>
            </p:nvSpPr>
            <p:spPr>
              <a:xfrm>
                <a:off x="658813" y="3817534"/>
                <a:ext cx="5915607" cy="523220"/>
              </a:xfrm>
              <a:prstGeom prst="rect">
                <a:avLst/>
              </a:prstGeom>
              <a:blipFill>
                <a:blip r:embed="rId5"/>
                <a:stretch>
                  <a:fillRect l="-857" t="-14286" b="-30952"/>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8EDD40F6-ECD9-0F45-8785-173363F852E2}"/>
              </a:ext>
            </a:extLst>
          </p:cNvPr>
          <p:cNvSpPr/>
          <p:nvPr/>
        </p:nvSpPr>
        <p:spPr>
          <a:xfrm>
            <a:off x="1748526" y="3649035"/>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6">
            <a:extLst>
              <a:ext uri="{FF2B5EF4-FFF2-40B4-BE49-F238E27FC236}">
                <a16:creationId xmlns:a16="http://schemas.microsoft.com/office/drawing/2014/main" id="{F52BC865-9622-4740-8BEC-AFF51831D10F}"/>
              </a:ext>
            </a:extLst>
          </p:cNvPr>
          <p:cNvSpPr/>
          <p:nvPr/>
        </p:nvSpPr>
        <p:spPr>
          <a:xfrm>
            <a:off x="3112662" y="3657086"/>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mc:Choice xmlns:a14="http://schemas.microsoft.com/office/drawing/2010/main" Requires="a14">
          <p:sp>
            <p:nvSpPr>
              <p:cNvPr id="9" name="文本框 7">
                <a:extLst>
                  <a:ext uri="{FF2B5EF4-FFF2-40B4-BE49-F238E27FC236}">
                    <a16:creationId xmlns:a16="http://schemas.microsoft.com/office/drawing/2014/main" id="{8066D66B-28C8-6F49-A4D0-AD26D390CEC6}"/>
                  </a:ext>
                </a:extLst>
              </p:cNvPr>
              <p:cNvSpPr txBox="1"/>
              <p:nvPr/>
            </p:nvSpPr>
            <p:spPr>
              <a:xfrm>
                <a:off x="3112662" y="3897033"/>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p:sp>
            <p:nvSpPr>
              <p:cNvPr id="9" name="文本框 7">
                <a:extLst>
                  <a:ext uri="{FF2B5EF4-FFF2-40B4-BE49-F238E27FC236}">
                    <a16:creationId xmlns:a16="http://schemas.microsoft.com/office/drawing/2014/main" id="{8066D66B-28C8-6F49-A4D0-AD26D390CEC6}"/>
                  </a:ext>
                </a:extLst>
              </p:cNvPr>
              <p:cNvSpPr txBox="1">
                <a:spLocks noRot="1" noChangeAspect="1" noMove="1" noResize="1" noEditPoints="1" noAdjustHandles="1" noChangeArrowheads="1" noChangeShapeType="1" noTextEdit="1"/>
              </p:cNvSpPr>
              <p:nvPr/>
            </p:nvSpPr>
            <p:spPr>
              <a:xfrm>
                <a:off x="3112662" y="3897033"/>
                <a:ext cx="745204" cy="461665"/>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0" name="文本框 8">
                <a:extLst>
                  <a:ext uri="{FF2B5EF4-FFF2-40B4-BE49-F238E27FC236}">
                    <a16:creationId xmlns:a16="http://schemas.microsoft.com/office/drawing/2014/main" id="{E84B894F-92A1-F44D-A401-F1836DC3DC42}"/>
                  </a:ext>
                </a:extLst>
              </p:cNvPr>
              <p:cNvSpPr txBox="1"/>
              <p:nvPr/>
            </p:nvSpPr>
            <p:spPr>
              <a:xfrm>
                <a:off x="1748526" y="3888981"/>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p:sp>
            <p:nvSpPr>
              <p:cNvPr id="10" name="文本框 8">
                <a:extLst>
                  <a:ext uri="{FF2B5EF4-FFF2-40B4-BE49-F238E27FC236}">
                    <a16:creationId xmlns:a16="http://schemas.microsoft.com/office/drawing/2014/main" id="{E84B894F-92A1-F44D-A401-F1836DC3DC42}"/>
                  </a:ext>
                </a:extLst>
              </p:cNvPr>
              <p:cNvSpPr txBox="1">
                <a:spLocks noRot="1" noChangeAspect="1" noMove="1" noResize="1" noEditPoints="1" noAdjustHandles="1" noChangeArrowheads="1" noChangeShapeType="1" noTextEdit="1"/>
              </p:cNvSpPr>
              <p:nvPr/>
            </p:nvSpPr>
            <p:spPr>
              <a:xfrm>
                <a:off x="1748526" y="3888981"/>
                <a:ext cx="745204" cy="461665"/>
              </a:xfrm>
              <a:prstGeom prst="rect">
                <a:avLst/>
              </a:prstGeom>
              <a:blipFill>
                <a:blip r:embed="rId7"/>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D2479325-DB54-8F4B-925F-9928544DA801}"/>
              </a:ext>
            </a:extLst>
          </p:cNvPr>
          <p:cNvSpPr/>
          <p:nvPr/>
        </p:nvSpPr>
        <p:spPr>
          <a:xfrm>
            <a:off x="4476798" y="3657257"/>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mc:Choice xmlns:a14="http://schemas.microsoft.com/office/drawing/2010/main" Requires="a14">
          <p:sp>
            <p:nvSpPr>
              <p:cNvPr id="12" name="文本框 10">
                <a:extLst>
                  <a:ext uri="{FF2B5EF4-FFF2-40B4-BE49-F238E27FC236}">
                    <a16:creationId xmlns:a16="http://schemas.microsoft.com/office/drawing/2014/main" id="{D90E0BCE-7DD5-D14B-BF46-B58694DFD6C8}"/>
                  </a:ext>
                </a:extLst>
              </p:cNvPr>
              <p:cNvSpPr txBox="1"/>
              <p:nvPr/>
            </p:nvSpPr>
            <p:spPr>
              <a:xfrm>
                <a:off x="4476798" y="3897204"/>
                <a:ext cx="8354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cold</m:t>
                      </m:r>
                    </m:oMath>
                  </m:oMathPara>
                </a14:m>
                <a:endParaRPr lang="zh-CN" altLang="en-US" sz="2400" dirty="0"/>
              </a:p>
            </p:txBody>
          </p:sp>
        </mc:Choice>
        <mc:Fallback>
          <p:sp>
            <p:nvSpPr>
              <p:cNvPr id="12" name="文本框 10">
                <a:extLst>
                  <a:ext uri="{FF2B5EF4-FFF2-40B4-BE49-F238E27FC236}">
                    <a16:creationId xmlns:a16="http://schemas.microsoft.com/office/drawing/2014/main" id="{D90E0BCE-7DD5-D14B-BF46-B58694DFD6C8}"/>
                  </a:ext>
                </a:extLst>
              </p:cNvPr>
              <p:cNvSpPr txBox="1">
                <a:spLocks noRot="1" noChangeAspect="1" noMove="1" noResize="1" noEditPoints="1" noAdjustHandles="1" noChangeArrowheads="1" noChangeShapeType="1" noTextEdit="1"/>
              </p:cNvSpPr>
              <p:nvPr/>
            </p:nvSpPr>
            <p:spPr>
              <a:xfrm>
                <a:off x="4476798" y="3897204"/>
                <a:ext cx="835485"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 name="文本框 11">
                <a:extLst>
                  <a:ext uri="{FF2B5EF4-FFF2-40B4-BE49-F238E27FC236}">
                    <a16:creationId xmlns:a16="http://schemas.microsoft.com/office/drawing/2014/main" id="{6D050F59-259E-AB44-80D4-24695707F12A}"/>
                  </a:ext>
                </a:extLst>
              </p:cNvPr>
              <p:cNvSpPr txBox="1"/>
              <p:nvPr/>
            </p:nvSpPr>
            <p:spPr>
              <a:xfrm>
                <a:off x="658813" y="5522265"/>
                <a:ext cx="5915603"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oMath>
                </a14:m>
                <a:r>
                  <a:rPr lang="en-US" altLang="zh-CN" sz="2800" dirty="0"/>
                  <a:t> [    </a:t>
                </a:r>
                <a:r>
                  <a:rPr lang="en-US" altLang="zh-CN" sz="2800" dirty="0">
                    <a:solidFill>
                      <a:schemeClr val="accent2"/>
                    </a:solidFill>
                  </a:rPr>
                  <a:t>3           1           3</a:t>
                </a:r>
                <a:r>
                  <a:rPr lang="en-US" altLang="zh-CN" sz="2800" dirty="0"/>
                  <a:t>    </a:t>
                </a:r>
                <a:r>
                  <a:rPr lang="zh-CN" altLang="en-US" sz="2800" dirty="0"/>
                  <a:t>  </a:t>
                </a:r>
                <a:r>
                  <a:rPr lang="en-US" altLang="zh-CN" sz="2800" dirty="0">
                    <a:solidFill>
                      <a:schemeClr val="accent2"/>
                    </a:solidFill>
                  </a:rPr>
                  <a:t>…</a:t>
                </a:r>
                <a:r>
                  <a:rPr lang="en-US" altLang="zh-CN" sz="2800" dirty="0"/>
                  <a:t> ]</a:t>
                </a:r>
                <a:endParaRPr lang="zh-CN" altLang="en-US" sz="2800" dirty="0"/>
              </a:p>
            </p:txBody>
          </p:sp>
        </mc:Choice>
        <mc:Fallback>
          <p:sp>
            <p:nvSpPr>
              <p:cNvPr id="13" name="文本框 11">
                <a:extLst>
                  <a:ext uri="{FF2B5EF4-FFF2-40B4-BE49-F238E27FC236}">
                    <a16:creationId xmlns:a16="http://schemas.microsoft.com/office/drawing/2014/main" id="{6D050F59-259E-AB44-80D4-24695707F12A}"/>
                  </a:ext>
                </a:extLst>
              </p:cNvPr>
              <p:cNvSpPr txBox="1">
                <a:spLocks noRot="1" noChangeAspect="1" noMove="1" noResize="1" noEditPoints="1" noAdjustHandles="1" noChangeArrowheads="1" noChangeShapeType="1" noTextEdit="1"/>
              </p:cNvSpPr>
              <p:nvPr/>
            </p:nvSpPr>
            <p:spPr>
              <a:xfrm>
                <a:off x="658813" y="5522265"/>
                <a:ext cx="5915603" cy="523220"/>
              </a:xfrm>
              <a:prstGeom prst="rect">
                <a:avLst/>
              </a:prstGeom>
              <a:blipFill>
                <a:blip r:embed="rId9"/>
                <a:stretch>
                  <a:fillRect l="-428" t="-13953" b="-27907"/>
                </a:stretch>
              </a:blipFill>
            </p:spPr>
            <p:txBody>
              <a:bodyPr/>
              <a:lstStyle/>
              <a:p>
                <a:r>
                  <a:rPr lang="en-CN">
                    <a:noFill/>
                  </a:rPr>
                  <a:t> </a:t>
                </a:r>
              </a:p>
            </p:txBody>
          </p:sp>
        </mc:Fallback>
      </mc:AlternateContent>
      <p:cxnSp>
        <p:nvCxnSpPr>
          <p:cNvPr id="14" name="直接箭头连接符 12">
            <a:extLst>
              <a:ext uri="{FF2B5EF4-FFF2-40B4-BE49-F238E27FC236}">
                <a16:creationId xmlns:a16="http://schemas.microsoft.com/office/drawing/2014/main" id="{2A30A7B7-DBC7-D14F-BCA8-B65A2A3E8DBF}"/>
              </a:ext>
            </a:extLst>
          </p:cNvPr>
          <p:cNvCxnSpPr>
            <a:cxnSpLocks/>
            <a:stCxn id="7" idx="4"/>
          </p:cNvCxnSpPr>
          <p:nvPr/>
        </p:nvCxnSpPr>
        <p:spPr>
          <a:xfrm flipH="1">
            <a:off x="2219306" y="4590596"/>
            <a:ext cx="1"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5">
            <a:extLst>
              <a:ext uri="{FF2B5EF4-FFF2-40B4-BE49-F238E27FC236}">
                <a16:creationId xmlns:a16="http://schemas.microsoft.com/office/drawing/2014/main" id="{EFFB786C-5E17-6841-BD49-D4454FF4DBF1}"/>
              </a:ext>
            </a:extLst>
          </p:cNvPr>
          <p:cNvCxnSpPr>
            <a:cxnSpLocks/>
            <a:stCxn id="8" idx="4"/>
          </p:cNvCxnSpPr>
          <p:nvPr/>
        </p:nvCxnSpPr>
        <p:spPr>
          <a:xfrm>
            <a:off x="3583443" y="4598647"/>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7">
            <a:extLst>
              <a:ext uri="{FF2B5EF4-FFF2-40B4-BE49-F238E27FC236}">
                <a16:creationId xmlns:a16="http://schemas.microsoft.com/office/drawing/2014/main" id="{90D62521-D6F1-744C-9D70-B55B4DCFCA69}"/>
              </a:ext>
            </a:extLst>
          </p:cNvPr>
          <p:cNvCxnSpPr>
            <a:cxnSpLocks/>
            <a:stCxn id="11" idx="4"/>
          </p:cNvCxnSpPr>
          <p:nvPr/>
        </p:nvCxnSpPr>
        <p:spPr>
          <a:xfrm>
            <a:off x="4947579" y="4598818"/>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3">
            <a:extLst>
              <a:ext uri="{FF2B5EF4-FFF2-40B4-BE49-F238E27FC236}">
                <a16:creationId xmlns:a16="http://schemas.microsoft.com/office/drawing/2014/main" id="{D2849E2A-AF34-CE40-A249-A4CC86E2D669}"/>
              </a:ext>
            </a:extLst>
          </p:cNvPr>
          <p:cNvCxnSpPr>
            <a:cxnSpLocks/>
          </p:cNvCxnSpPr>
          <p:nvPr/>
        </p:nvCxnSpPr>
        <p:spPr>
          <a:xfrm>
            <a:off x="658812" y="6447517"/>
            <a:ext cx="60776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24">
                <a:extLst>
                  <a:ext uri="{FF2B5EF4-FFF2-40B4-BE49-F238E27FC236}">
                    <a16:creationId xmlns:a16="http://schemas.microsoft.com/office/drawing/2014/main" id="{C9946D2E-A457-F54D-8B3B-7D0F0F17A08A}"/>
                  </a:ext>
                </a:extLst>
              </p:cNvPr>
              <p:cNvSpPr txBox="1"/>
              <p:nvPr/>
            </p:nvSpPr>
            <p:spPr>
              <a:xfrm>
                <a:off x="6443386" y="6045485"/>
                <a:ext cx="2620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oMath>
                  </m:oMathPara>
                </a14:m>
                <a:endParaRPr lang="zh-CN" altLang="en-US" sz="2800" dirty="0"/>
              </a:p>
            </p:txBody>
          </p:sp>
        </mc:Choice>
        <mc:Fallback>
          <p:sp>
            <p:nvSpPr>
              <p:cNvPr id="18" name="文本框 24">
                <a:extLst>
                  <a:ext uri="{FF2B5EF4-FFF2-40B4-BE49-F238E27FC236}">
                    <a16:creationId xmlns:a16="http://schemas.microsoft.com/office/drawing/2014/main" id="{C9946D2E-A457-F54D-8B3B-7D0F0F17A08A}"/>
                  </a:ext>
                </a:extLst>
              </p:cNvPr>
              <p:cNvSpPr txBox="1">
                <a:spLocks noRot="1" noChangeAspect="1" noMove="1" noResize="1" noEditPoints="1" noAdjustHandles="1" noChangeArrowheads="1" noChangeShapeType="1" noTextEdit="1"/>
              </p:cNvSpPr>
              <p:nvPr/>
            </p:nvSpPr>
            <p:spPr>
              <a:xfrm>
                <a:off x="6443386" y="6045485"/>
                <a:ext cx="262059" cy="430887"/>
              </a:xfrm>
              <a:prstGeom prst="rect">
                <a:avLst/>
              </a:prstGeom>
              <a:blipFill>
                <a:blip r:embed="rId10"/>
                <a:stretch>
                  <a:fillRect l="-19048" r="-14286" b="-5882"/>
                </a:stretch>
              </a:blipFill>
            </p:spPr>
            <p:txBody>
              <a:bodyPr/>
              <a:lstStyle/>
              <a:p>
                <a:r>
                  <a:rPr lang="en-CN">
                    <a:noFill/>
                  </a:rPr>
                  <a:t> </a:t>
                </a:r>
              </a:p>
            </p:txBody>
          </p:sp>
        </mc:Fallback>
      </mc:AlternateContent>
      <p:sp>
        <p:nvSpPr>
          <p:cNvPr id="19" name="文本框 27">
            <a:extLst>
              <a:ext uri="{FF2B5EF4-FFF2-40B4-BE49-F238E27FC236}">
                <a16:creationId xmlns:a16="http://schemas.microsoft.com/office/drawing/2014/main" id="{3D3F30B4-895A-E84E-9D64-9BB23C2E1676}"/>
              </a:ext>
            </a:extLst>
          </p:cNvPr>
          <p:cNvSpPr txBox="1"/>
          <p:nvPr/>
        </p:nvSpPr>
        <p:spPr>
          <a:xfrm>
            <a:off x="2200851" y="4749203"/>
            <a:ext cx="489236" cy="523220"/>
          </a:xfrm>
          <a:prstGeom prst="rect">
            <a:avLst/>
          </a:prstGeom>
          <a:noFill/>
        </p:spPr>
        <p:txBody>
          <a:bodyPr wrap="none" rtlCol="0">
            <a:spAutoFit/>
          </a:bodyPr>
          <a:lstStyle/>
          <a:p>
            <a:r>
              <a:rPr lang="en-US" altLang="zh-CN" sz="2800" dirty="0"/>
              <a:t>.4</a:t>
            </a:r>
            <a:endParaRPr lang="zh-CN" altLang="en-US" sz="2800" dirty="0"/>
          </a:p>
        </p:txBody>
      </p:sp>
      <p:sp>
        <p:nvSpPr>
          <p:cNvPr id="20" name="文本框 28">
            <a:extLst>
              <a:ext uri="{FF2B5EF4-FFF2-40B4-BE49-F238E27FC236}">
                <a16:creationId xmlns:a16="http://schemas.microsoft.com/office/drawing/2014/main" id="{0DDAA60F-746E-0446-AF2C-65D90887D8F2}"/>
              </a:ext>
            </a:extLst>
          </p:cNvPr>
          <p:cNvSpPr txBox="1"/>
          <p:nvPr/>
        </p:nvSpPr>
        <p:spPr>
          <a:xfrm>
            <a:off x="3583442" y="4802724"/>
            <a:ext cx="489236" cy="523220"/>
          </a:xfrm>
          <a:prstGeom prst="rect">
            <a:avLst/>
          </a:prstGeom>
          <a:noFill/>
        </p:spPr>
        <p:txBody>
          <a:bodyPr wrap="none" rtlCol="0">
            <a:spAutoFit/>
          </a:bodyPr>
          <a:lstStyle/>
          <a:p>
            <a:r>
              <a:rPr lang="en-US" altLang="zh-CN" sz="2800" dirty="0"/>
              <a:t>.2</a:t>
            </a:r>
            <a:endParaRPr lang="zh-CN" altLang="en-US" sz="2800" dirty="0"/>
          </a:p>
        </p:txBody>
      </p:sp>
      <p:sp>
        <p:nvSpPr>
          <p:cNvPr id="21" name="文本框 29">
            <a:extLst>
              <a:ext uri="{FF2B5EF4-FFF2-40B4-BE49-F238E27FC236}">
                <a16:creationId xmlns:a16="http://schemas.microsoft.com/office/drawing/2014/main" id="{7F8A1742-A85B-F449-ADFA-5597788E2CE6}"/>
              </a:ext>
            </a:extLst>
          </p:cNvPr>
          <p:cNvSpPr txBox="1"/>
          <p:nvPr/>
        </p:nvSpPr>
        <p:spPr>
          <a:xfrm>
            <a:off x="4910137" y="4808398"/>
            <a:ext cx="489236" cy="523220"/>
          </a:xfrm>
          <a:prstGeom prst="rect">
            <a:avLst/>
          </a:prstGeom>
          <a:noFill/>
        </p:spPr>
        <p:txBody>
          <a:bodyPr wrap="none" rtlCol="0">
            <a:spAutoFit/>
          </a:bodyPr>
          <a:lstStyle/>
          <a:p>
            <a:r>
              <a:rPr lang="en-US" altLang="zh-CN" sz="2800" dirty="0"/>
              <a:t>.1</a:t>
            </a:r>
            <a:endParaRPr lang="zh-CN" altLang="en-US" sz="2800" dirty="0"/>
          </a:p>
        </p:txBody>
      </p:sp>
      <mc:AlternateContent xmlns:mc="http://schemas.openxmlformats.org/markup-compatibility/2006">
        <mc:Choice xmlns:a14="http://schemas.microsoft.com/office/drawing/2010/main" Requires="a14">
          <p:sp>
            <p:nvSpPr>
              <p:cNvPr id="22" name="文本框 30">
                <a:extLst>
                  <a:ext uri="{FF2B5EF4-FFF2-40B4-BE49-F238E27FC236}">
                    <a16:creationId xmlns:a16="http://schemas.microsoft.com/office/drawing/2014/main" id="{05E4CCDC-B72F-F94E-BFBF-BC050E1E9A2D}"/>
                  </a:ext>
                </a:extLst>
              </p:cNvPr>
              <p:cNvSpPr txBox="1"/>
              <p:nvPr/>
            </p:nvSpPr>
            <p:spPr>
              <a:xfrm>
                <a:off x="6500561" y="3964979"/>
                <a:ext cx="2502673" cy="1557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1</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m:rPr>
                                      <m:sty m:val="p"/>
                                    </m:rPr>
                                    <a:rPr lang="en-US" altLang="zh-CN" sz="2400" b="0" i="0" smtClean="0">
                                      <a:latin typeface="Cambria Math" panose="02040503050406030204" pitchFamily="18" charset="0"/>
                                    </a:rPr>
                                    <m:t>cold</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m:rPr>
                                      <m:sty m:val="p"/>
                                    </m:rPr>
                                    <a:rPr lang="en-US" altLang="zh-CN" sz="2400">
                                      <a:latin typeface="Cambria Math" panose="02040503050406030204" pitchFamily="18" charset="0"/>
                                    </a:rPr>
                                    <m:t>cold</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m:rPr>
                                  <m:sty m:val="p"/>
                                </m:rPr>
                                <a:rPr lang="en-US" altLang="zh-CN" sz="2400">
                                  <a:latin typeface="Cambria Math" panose="02040503050406030204" pitchFamily="18" charset="0"/>
                                </a:rPr>
                                <m:t>cold</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.5</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.1</m:t>
                              </m:r>
                            </m:e>
                          </m:eqArr>
                        </m:e>
                      </m:d>
                    </m:oMath>
                  </m:oMathPara>
                </a14:m>
                <a:endParaRPr lang="zh-CN" altLang="en-US" sz="2400" dirty="0"/>
              </a:p>
            </p:txBody>
          </p:sp>
        </mc:Choice>
        <mc:Fallback>
          <p:sp>
            <p:nvSpPr>
              <p:cNvPr id="22" name="文本框 30">
                <a:extLst>
                  <a:ext uri="{FF2B5EF4-FFF2-40B4-BE49-F238E27FC236}">
                    <a16:creationId xmlns:a16="http://schemas.microsoft.com/office/drawing/2014/main" id="{05E4CCDC-B72F-F94E-BFBF-BC050E1E9A2D}"/>
                  </a:ext>
                </a:extLst>
              </p:cNvPr>
              <p:cNvSpPr txBox="1">
                <a:spLocks noRot="1" noChangeAspect="1" noMove="1" noResize="1" noEditPoints="1" noAdjustHandles="1" noChangeArrowheads="1" noChangeShapeType="1" noTextEdit="1"/>
              </p:cNvSpPr>
              <p:nvPr/>
            </p:nvSpPr>
            <p:spPr>
              <a:xfrm>
                <a:off x="6500561" y="3964979"/>
                <a:ext cx="2502673" cy="1557286"/>
              </a:xfrm>
              <a:prstGeom prst="rect">
                <a:avLst/>
              </a:prstGeom>
              <a:blipFill>
                <a:blip r:embed="rId11"/>
                <a:stretch>
                  <a:fillRect b="-650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3" name="文本框 31">
                <a:extLst>
                  <a:ext uri="{FF2B5EF4-FFF2-40B4-BE49-F238E27FC236}">
                    <a16:creationId xmlns:a16="http://schemas.microsoft.com/office/drawing/2014/main" id="{DE70A4DC-A971-794A-A768-363D867EEE93}"/>
                  </a:ext>
                </a:extLst>
              </p:cNvPr>
              <p:cNvSpPr txBox="1"/>
              <p:nvPr/>
            </p:nvSpPr>
            <p:spPr>
              <a:xfrm>
                <a:off x="9116034" y="3976749"/>
                <a:ext cx="2412391" cy="155356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𝑩</m:t>
                          </m:r>
                        </m:e>
                        <m:sub>
                          <m:r>
                            <a:rPr lang="en-US" altLang="zh-CN" sz="2400" b="0" i="1" smtClean="0">
                              <a:latin typeface="Cambria Math" panose="02040503050406030204" pitchFamily="18" charset="0"/>
                            </a:rPr>
                            <m:t>2</m:t>
                          </m:r>
                        </m:sub>
                      </m:sSub>
                    </m:oMath>
                  </m:oMathPara>
                </a14:m>
                <a:endParaRPr lang="en-US" altLang="zh-CN"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f>
                            <m:fPr>
                              <m:type m:val="noBar"/>
                              <m:ctrlPr>
                                <a:rPr lang="en-US" altLang="zh-CN" sz="2400" i="1" smtClean="0">
                                  <a:latin typeface="Cambria Math" panose="02040503050406030204" pitchFamily="18" charset="0"/>
                                </a:rPr>
                              </m:ctrlPr>
                            </m:fPr>
                            <m:num>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h𝑜𝑡</m:t>
                                  </m:r>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(2|</m:t>
                                  </m:r>
                                  <m:r>
                                    <a:rPr lang="en-US" altLang="zh-CN" sz="2400" i="1">
                                      <a:latin typeface="Cambria Math" panose="02040503050406030204" pitchFamily="18" charset="0"/>
                                    </a:rPr>
                                    <m:t>h𝑜𝑡</m:t>
                                  </m:r>
                                  <m:r>
                                    <a:rPr lang="en-US" altLang="zh-CN" sz="2400" b="0" i="1" smtClean="0">
                                      <a:latin typeface="Cambria Math" panose="02040503050406030204" pitchFamily="18" charset="0"/>
                                    </a:rPr>
                                    <m:t>)</m:t>
                                  </m:r>
                                </m:e>
                              </m:eqArr>
                            </m:num>
                            <m:den>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(3|</m:t>
                              </m:r>
                              <m:r>
                                <a:rPr lang="en-US" altLang="zh-CN" sz="2400" i="1">
                                  <a:latin typeface="Cambria Math" panose="02040503050406030204" pitchFamily="18" charset="0"/>
                                </a:rPr>
                                <m:t>h𝑜𝑡</m:t>
                              </m:r>
                              <m:r>
                                <a:rPr lang="en-US" altLang="zh-CN" sz="2400" b="0" i="1" smtClean="0">
                                  <a:latin typeface="Cambria Math" panose="02040503050406030204" pitchFamily="18" charset="0"/>
                                </a:rPr>
                                <m:t>)</m:t>
                              </m:r>
                            </m:den>
                          </m:f>
                        </m:e>
                      </m:d>
                      <m:r>
                        <a:rPr lang="en-US" altLang="zh-CN" sz="2400" b="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.2</m:t>
                              </m:r>
                            </m:e>
                            <m:e>
                              <m:r>
                                <a:rPr lang="en-US" altLang="zh-CN" sz="2400" b="0" i="1" smtClean="0">
                                  <a:latin typeface="Cambria Math" panose="02040503050406030204" pitchFamily="18" charset="0"/>
                                </a:rPr>
                                <m:t>.4</m:t>
                              </m:r>
                            </m:e>
                            <m:e>
                              <m:r>
                                <a:rPr lang="en-US" altLang="zh-CN" sz="2400" b="0" i="1" smtClean="0">
                                  <a:latin typeface="Cambria Math" panose="02040503050406030204" pitchFamily="18" charset="0"/>
                                </a:rPr>
                                <m:t>.4</m:t>
                              </m:r>
                            </m:e>
                          </m:eqArr>
                        </m:e>
                      </m:d>
                    </m:oMath>
                  </m:oMathPara>
                </a14:m>
                <a:endParaRPr lang="zh-CN" altLang="en-US" sz="2400" dirty="0"/>
              </a:p>
            </p:txBody>
          </p:sp>
        </mc:Choice>
        <mc:Fallback>
          <p:sp>
            <p:nvSpPr>
              <p:cNvPr id="23" name="文本框 31">
                <a:extLst>
                  <a:ext uri="{FF2B5EF4-FFF2-40B4-BE49-F238E27FC236}">
                    <a16:creationId xmlns:a16="http://schemas.microsoft.com/office/drawing/2014/main" id="{DE70A4DC-A971-794A-A768-363D867EEE93}"/>
                  </a:ext>
                </a:extLst>
              </p:cNvPr>
              <p:cNvSpPr txBox="1">
                <a:spLocks noRot="1" noChangeAspect="1" noMove="1" noResize="1" noEditPoints="1" noAdjustHandles="1" noChangeArrowheads="1" noChangeShapeType="1" noTextEdit="1"/>
              </p:cNvSpPr>
              <p:nvPr/>
            </p:nvSpPr>
            <p:spPr>
              <a:xfrm>
                <a:off x="9116034" y="3976749"/>
                <a:ext cx="2412391" cy="1553567"/>
              </a:xfrm>
              <a:prstGeom prst="rect">
                <a:avLst/>
              </a:prstGeom>
              <a:blipFill>
                <a:blip r:embed="rId12"/>
                <a:stretch>
                  <a:fillRect b="-6452"/>
                </a:stretch>
              </a:blipFill>
            </p:spPr>
            <p:txBody>
              <a:bodyPr/>
              <a:lstStyle/>
              <a:p>
                <a:r>
                  <a:rPr lang="en-CN">
                    <a:noFill/>
                  </a:rPr>
                  <a:t> </a:t>
                </a:r>
              </a:p>
            </p:txBody>
          </p:sp>
        </mc:Fallback>
      </mc:AlternateContent>
    </p:spTree>
    <p:extLst>
      <p:ext uri="{BB962C8B-B14F-4D97-AF65-F5344CB8AC3E}">
        <p14:creationId xmlns:p14="http://schemas.microsoft.com/office/powerpoint/2010/main" val="3447610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Joint </a:t>
                </a:r>
                <a:r>
                  <a:rPr lang="en-US" altLang="zh-CN" sz="4000" dirty="0"/>
                  <a:t>probability </a:t>
                </a:r>
                <a14:m>
                  <m:oMath xmlns:m="http://schemas.openxmlformats.org/officeDocument/2006/math">
                    <m:r>
                      <a:rPr lang="en-US" altLang="zh-CN" sz="4000" b="1" i="1" smtClean="0">
                        <a:latin typeface="Cambria Math" panose="02040503050406030204" pitchFamily="18" charset="0"/>
                      </a:rPr>
                      <m:t>𝑷</m:t>
                    </m:r>
                    <m:d>
                      <m:dPr>
                        <m:ctrlPr>
                          <a:rPr lang="en-US" altLang="zh-CN" sz="4000" i="1" smtClean="0">
                            <a:latin typeface="Cambria Math" panose="02040503050406030204" pitchFamily="18" charset="0"/>
                          </a:rPr>
                        </m:ctrlPr>
                      </m:dPr>
                      <m:e>
                        <m:r>
                          <a:rPr lang="en-US" altLang="zh-CN" sz="4000" b="1" i="1" smtClean="0">
                            <a:latin typeface="Cambria Math" panose="02040503050406030204" pitchFamily="18" charset="0"/>
                          </a:rPr>
                          <m:t>𝑶</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𝑸</m:t>
                        </m:r>
                      </m:e>
                    </m:d>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6" y="2403884"/>
                <a:ext cx="10508438" cy="3568974"/>
              </a:xfrm>
            </p:spPr>
            <p:txBody>
              <a:bodyPr>
                <a:normAutofit/>
              </a:bodyPr>
              <a:lstStyle/>
              <a:p>
                <a:r>
                  <a:rPr lang="en-US" altLang="zh-CN" sz="2800" dirty="0"/>
                  <a:t>Joint probability of being in a particular weather sequence </a:t>
                </a:r>
                <a14:m>
                  <m:oMath xmlns:m="http://schemas.openxmlformats.org/officeDocument/2006/math">
                    <m:r>
                      <a:rPr lang="en-US" altLang="zh-CN" sz="2800" i="1" dirty="0" smtClean="0">
                        <a:latin typeface="Cambria Math" panose="02040503050406030204" pitchFamily="18" charset="0"/>
                      </a:rPr>
                      <m:t>𝑄</m:t>
                    </m:r>
                  </m:oMath>
                </a14:m>
                <a:r>
                  <a:rPr lang="en-US" altLang="zh-CN" sz="2800" dirty="0"/>
                  <a:t> and generating a particular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of ice-cream events.</a:t>
                </a:r>
                <a:endParaRPr lang="en-US" altLang="zh-CN" dirty="0"/>
              </a:p>
              <a:p>
                <a:pPr marL="0" indent="0">
                  <a:buNone/>
                </a:pPr>
                <a:r>
                  <a:rPr lang="en-US" altLang="zh-CN" sz="2800" b="0"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oMath>
                </a14:m>
                <a:endParaRPr lang="en-US" altLang="zh-CN" sz="2800" b="0" i="1" dirty="0">
                  <a:latin typeface="Cambria Math" panose="02040503050406030204" pitchFamily="18" charset="0"/>
                </a:endParaRPr>
              </a:p>
              <a:p>
                <a:pPr marL="0" indent="0">
                  <a:spcAft>
                    <a:spcPts val="2400"/>
                  </a:spcAft>
                  <a:buNone/>
                </a:pPr>
                <a:r>
                  <a:rPr lang="en-US" altLang="zh-CN" dirty="0"/>
                  <a:t>				</a:t>
                </a:r>
                <a14:m>
                  <m:oMath xmlns:m="http://schemas.openxmlformats.org/officeDocument/2006/math">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𝑖</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𝑖</m:t>
                                </m:r>
                              </m:sub>
                            </m:sSub>
                          </m:e>
                        </m:d>
                      </m:e>
                    </m:nary>
                    <m:r>
                      <a:rPr lang="en-US" altLang="zh-CN" sz="2800" b="0" i="1" smtClean="0">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b="0" i="1" smtClean="0">
                            <a:solidFill>
                              <a:srgbClr val="FF0000"/>
                            </a:solidFill>
                            <a:latin typeface="Cambria Math" panose="02040503050406030204" pitchFamily="18" charset="0"/>
                          </a:rPr>
                        </m:ctrlPr>
                      </m:dPr>
                      <m:e>
                        <m:sSub>
                          <m:sSubPr>
                            <m:ctrlPr>
                              <a:rPr lang="en-US" altLang="zh-CN" sz="2800" b="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𝑄</m:t>
                            </m:r>
                          </m:e>
                          <m:sub>
                            <m:r>
                              <a:rPr lang="en-US" altLang="zh-CN" sz="2800" b="0" i="1" smtClean="0">
                                <a:solidFill>
                                  <a:srgbClr val="FF0000"/>
                                </a:solidFill>
                                <a:latin typeface="Cambria Math" panose="02040503050406030204" pitchFamily="18" charset="0"/>
                              </a:rPr>
                              <m:t>𝑇</m:t>
                            </m:r>
                          </m:sub>
                        </m:sSub>
                      </m:e>
                    </m:d>
                  </m:oMath>
                </a14:m>
                <a:endParaRPr lang="en-US" altLang="zh-CN" sz="2800" b="0" i="1" dirty="0">
                  <a:latin typeface="Cambria Math" panose="02040503050406030204" pitchFamily="18" charset="0"/>
                </a:endParaRPr>
              </a:p>
              <a:p>
                <a:pPr marL="0" indent="0">
                  <a:spcAft>
                    <a:spcPts val="2400"/>
                  </a:spcAft>
                  <a:buNone/>
                </a:pPr>
                <a:r>
                  <a:rPr lang="en-US" altLang="zh-CN" sz="2800" dirty="0"/>
                  <a:t>				</a:t>
                </a:r>
                <a14:m>
                  <m:oMath xmlns:m="http://schemas.openxmlformats.org/officeDocument/2006/math">
                    <m:r>
                      <a:rPr lang="en-US" altLang="zh-CN" sz="2800" i="1">
                        <a:latin typeface="Cambria Math" panose="02040503050406030204" pitchFamily="18" charset="0"/>
                      </a:rPr>
                      <m:t>=</m:t>
                    </m:r>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𝑇</m:t>
                        </m:r>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𝑖</m:t>
                                </m:r>
                              </m:sub>
                            </m:sSub>
                          </m:e>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𝑖</m:t>
                                </m:r>
                              </m:sub>
                            </m:sSub>
                          </m:e>
                        </m:d>
                      </m:e>
                    </m:nary>
                    <m:r>
                      <a:rPr lang="en-US" altLang="zh-CN" sz="2800" i="1">
                        <a:latin typeface="Cambria Math" panose="02040503050406030204" pitchFamily="18" charset="0"/>
                      </a:rPr>
                      <m:t>⋅</m:t>
                    </m:r>
                    <m:nary>
                      <m:naryPr>
                        <m:chr m:val="∏"/>
                        <m:ctrlPr>
                          <a:rPr lang="en-US" altLang="zh-CN" sz="2800" i="1" smtClean="0">
                            <a:solidFill>
                              <a:srgbClr val="FF0000"/>
                            </a:solidFill>
                            <a:latin typeface="Cambria Math" panose="02040503050406030204" pitchFamily="18" charset="0"/>
                          </a:rPr>
                        </m:ctrlPr>
                      </m:naryPr>
                      <m:sub>
                        <m: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𝑇</m:t>
                        </m:r>
                      </m:sup>
                      <m:e>
                        <m:r>
                          <a:rPr lang="en-US" altLang="zh-CN" sz="2800" i="1">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r>
                                  <a:rPr lang="en-US" altLang="zh-CN" sz="2800" i="1">
                                    <a:solidFill>
                                      <a:srgbClr val="FF0000"/>
                                    </a:solidFill>
                                    <a:latin typeface="Cambria Math" panose="02040503050406030204" pitchFamily="18" charset="0"/>
                                  </a:rPr>
                                  <m:t>𝑗</m:t>
                                </m:r>
                              </m:sub>
                            </m:sSub>
                          </m:e>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𝑞</m:t>
                                </m:r>
                              </m:e>
                              <m:sub>
                                <m:r>
                                  <a:rPr lang="en-US" altLang="zh-CN" sz="2800" i="1">
                                    <a:solidFill>
                                      <a:srgbClr val="FF0000"/>
                                    </a:solidFill>
                                    <a:latin typeface="Cambria Math" panose="02040503050406030204" pitchFamily="18" charset="0"/>
                                  </a:rPr>
                                  <m:t>𝑗</m:t>
                                </m:r>
                                <m:r>
                                  <a:rPr lang="en-US" altLang="zh-CN" sz="2800" i="1">
                                    <a:solidFill>
                                      <a:srgbClr val="FF0000"/>
                                    </a:solidFill>
                                    <a:latin typeface="Cambria Math" panose="02040503050406030204" pitchFamily="18" charset="0"/>
                                  </a:rPr>
                                  <m:t>−1</m:t>
                                </m:r>
                              </m:sub>
                            </m:sSub>
                          </m:e>
                        </m:d>
                      </m:e>
                    </m:nary>
                  </m:oMath>
                </a14:m>
                <a:endParaRPr lang="en-CN" dirty="0"/>
              </a:p>
            </p:txBody>
          </p:sp>
        </mc:Choice>
        <mc:Fallback>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6" y="2403884"/>
                <a:ext cx="10508438" cy="3568974"/>
              </a:xfrm>
              <a:blipFill>
                <a:blip r:embed="rId4"/>
                <a:stretch>
                  <a:fillRect l="-965" t="-2128" b="-2446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sp>
        <p:nvSpPr>
          <p:cNvPr id="6" name="TextBox 5">
            <a:extLst>
              <a:ext uri="{FF2B5EF4-FFF2-40B4-BE49-F238E27FC236}">
                <a16:creationId xmlns:a16="http://schemas.microsoft.com/office/drawing/2014/main" id="{DD433A8A-037E-344A-BF2D-0E71DF81087D}"/>
              </a:ext>
            </a:extLst>
          </p:cNvPr>
          <p:cNvSpPr txBox="1"/>
          <p:nvPr/>
        </p:nvSpPr>
        <p:spPr>
          <a:xfrm>
            <a:off x="4003711" y="6033393"/>
            <a:ext cx="3536067" cy="523220"/>
          </a:xfrm>
          <a:prstGeom prst="rect">
            <a:avLst/>
          </a:prstGeom>
          <a:noFill/>
        </p:spPr>
        <p:txBody>
          <a:bodyPr wrap="square">
            <a:spAutoFit/>
          </a:bodyPr>
          <a:lstStyle/>
          <a:p>
            <a:pPr>
              <a:spcAft>
                <a:spcPts val="2400"/>
              </a:spcAft>
            </a:pPr>
            <a:r>
              <a:rPr lang="en-US" altLang="zh-CN" sz="2800" dirty="0">
                <a:solidFill>
                  <a:srgbClr val="FF0000"/>
                </a:solidFill>
              </a:rPr>
              <a:t>Markov Assumption!</a:t>
            </a:r>
            <a:endParaRPr lang="zh-CN" altLang="en-US" sz="2800" dirty="0">
              <a:solidFill>
                <a:srgbClr val="FF0000"/>
              </a:solidFill>
            </a:endParaRPr>
          </a:p>
        </p:txBody>
      </p:sp>
      <mc:AlternateContent xmlns:mc="http://schemas.openxmlformats.org/markup-compatibility/2006">
        <mc:Choice xmlns:a14="http://schemas.microsoft.com/office/drawing/2010/main" Requires="a14">
          <p:sp>
            <p:nvSpPr>
              <p:cNvPr id="7" name="文本框 8">
                <a:extLst>
                  <a:ext uri="{FF2B5EF4-FFF2-40B4-BE49-F238E27FC236}">
                    <a16:creationId xmlns:a16="http://schemas.microsoft.com/office/drawing/2014/main" id="{AE877F57-00BC-114E-B0BE-85EED70399DF}"/>
                  </a:ext>
                </a:extLst>
              </p:cNvPr>
              <p:cNvSpPr txBox="1"/>
              <p:nvPr/>
            </p:nvSpPr>
            <p:spPr>
              <a:xfrm>
                <a:off x="1366320" y="1154369"/>
                <a:ext cx="9367284" cy="118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i="1">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i="1">
                                  <a:latin typeface="Cambria Math" panose="02040503050406030204" pitchFamily="18" charset="0"/>
                                </a:rPr>
                                <m:t>𝑇</m:t>
                              </m:r>
                            </m:sub>
                          </m:sSub>
                        </m:sub>
                        <m:sup/>
                        <m:e>
                          <m:r>
                            <a:rPr lang="en-US" altLang="zh-CN" sz="2800" i="1" smtClean="0">
                              <a:solidFill>
                                <a:schemeClr val="tx1"/>
                              </a:solidFill>
                              <a:latin typeface="Cambria Math" panose="02040503050406030204" pitchFamily="18" charset="0"/>
                            </a:rPr>
                            <m:t>𝑃</m:t>
                          </m:r>
                          <m:d>
                            <m:dPr>
                              <m:ctrlPr>
                                <a:rPr lang="en-US" altLang="zh-CN" sz="2800" i="1">
                                  <a:solidFill>
                                    <a:schemeClr val="tx1"/>
                                  </a:solidFill>
                                  <a:latin typeface="Cambria Math" panose="02040503050406030204" pitchFamily="18" charset="0"/>
                                </a:rPr>
                              </m:ctrlPr>
                            </m:dPr>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𝑂</m:t>
                                  </m:r>
                                </m:e>
                                <m:sub>
                                  <m:r>
                                    <a:rPr lang="en-US" altLang="zh-CN" sz="2800" i="1">
                                      <a:solidFill>
                                        <a:schemeClr val="tx1"/>
                                      </a:solidFill>
                                      <a:latin typeface="Cambria Math" panose="02040503050406030204" pitchFamily="18" charset="0"/>
                                    </a:rPr>
                                    <m:t>𝑇</m:t>
                                  </m:r>
                                </m:sub>
                              </m:sSub>
                            </m:e>
                            <m:e>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𝑄</m:t>
                                  </m:r>
                                </m:e>
                                <m:sub>
                                  <m:r>
                                    <a:rPr lang="en-US" altLang="zh-CN" sz="2800" i="1">
                                      <a:solidFill>
                                        <a:schemeClr val="tx1"/>
                                      </a:solidFill>
                                      <a:latin typeface="Cambria Math" panose="02040503050406030204" pitchFamily="18" charset="0"/>
                                    </a:rPr>
                                    <m:t>𝑇</m:t>
                                  </m:r>
                                </m:sub>
                              </m:sSub>
                            </m:e>
                          </m:d>
                          <m:r>
                            <a:rPr lang="en-US" altLang="zh-CN" sz="2800" i="1">
                              <a:latin typeface="Cambria Math" panose="02040503050406030204" pitchFamily="18" charset="0"/>
                            </a:rPr>
                            <m:t>⋅</m:t>
                          </m:r>
                          <m:r>
                            <a:rPr lang="en-US" altLang="zh-CN" sz="2800" i="1" smtClean="0">
                              <a:solidFill>
                                <a:srgbClr val="FF0000"/>
                              </a:solidFill>
                              <a:latin typeface="Cambria Math" panose="02040503050406030204" pitchFamily="18" charset="0"/>
                            </a:rPr>
                            <m:t>𝑃</m:t>
                          </m: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𝑄</m:t>
                                  </m:r>
                                </m:e>
                                <m:sub>
                                  <m:r>
                                    <a:rPr lang="en-US" altLang="zh-CN" sz="2800" i="1">
                                      <a:solidFill>
                                        <a:srgbClr val="FF0000"/>
                                      </a:solidFill>
                                      <a:latin typeface="Cambria Math" panose="02040503050406030204" pitchFamily="18" charset="0"/>
                                    </a:rPr>
                                    <m:t>𝑇</m:t>
                                  </m:r>
                                </m:sub>
                              </m:sSub>
                            </m:e>
                          </m:d>
                        </m:e>
                      </m:nary>
                    </m:oMath>
                  </m:oMathPara>
                </a14:m>
                <a:endParaRPr lang="zh-CN" altLang="en-US" sz="2800" dirty="0"/>
              </a:p>
            </p:txBody>
          </p:sp>
        </mc:Choice>
        <mc:Fallback>
          <p:sp>
            <p:nvSpPr>
              <p:cNvPr id="7" name="文本框 8">
                <a:extLst>
                  <a:ext uri="{FF2B5EF4-FFF2-40B4-BE49-F238E27FC236}">
                    <a16:creationId xmlns:a16="http://schemas.microsoft.com/office/drawing/2014/main" id="{AE877F57-00BC-114E-B0BE-85EED70399DF}"/>
                  </a:ext>
                </a:extLst>
              </p:cNvPr>
              <p:cNvSpPr txBox="1">
                <a:spLocks noRot="1" noChangeAspect="1" noMove="1" noResize="1" noEditPoints="1" noAdjustHandles="1" noChangeArrowheads="1" noChangeShapeType="1" noTextEdit="1"/>
              </p:cNvSpPr>
              <p:nvPr/>
            </p:nvSpPr>
            <p:spPr>
              <a:xfrm>
                <a:off x="1366320" y="1154369"/>
                <a:ext cx="9367284" cy="1188980"/>
              </a:xfrm>
              <a:prstGeom prst="rect">
                <a:avLst/>
              </a:prstGeom>
              <a:blipFill>
                <a:blip r:embed="rId5"/>
                <a:stretch>
                  <a:fillRect t="-123158" b="-168421"/>
                </a:stretch>
              </a:blipFill>
            </p:spPr>
            <p:txBody>
              <a:bodyPr/>
              <a:lstStyle/>
              <a:p>
                <a:r>
                  <a:rPr lang="en-CN">
                    <a:noFill/>
                  </a:rPr>
                  <a:t> </a:t>
                </a:r>
              </a:p>
            </p:txBody>
          </p:sp>
        </mc:Fallback>
      </mc:AlternateContent>
    </p:spTree>
    <p:extLst>
      <p:ext uri="{BB962C8B-B14F-4D97-AF65-F5344CB8AC3E}">
        <p14:creationId xmlns:p14="http://schemas.microsoft.com/office/powerpoint/2010/main" val="1099768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Joint </a:t>
                </a:r>
                <a:r>
                  <a:rPr lang="en-US" altLang="zh-CN" sz="4000" dirty="0"/>
                  <a:t>probability </a:t>
                </a:r>
                <a14:m>
                  <m:oMath xmlns:m="http://schemas.openxmlformats.org/officeDocument/2006/math">
                    <m:r>
                      <a:rPr lang="en-US" altLang="zh-CN" sz="4000" b="1" i="1" smtClean="0">
                        <a:latin typeface="Cambria Math" panose="02040503050406030204" pitchFamily="18" charset="0"/>
                      </a:rPr>
                      <m:t>𝑷</m:t>
                    </m:r>
                    <m:d>
                      <m:dPr>
                        <m:ctrlPr>
                          <a:rPr lang="en-US" altLang="zh-CN" sz="4000" i="1" smtClean="0">
                            <a:latin typeface="Cambria Math" panose="02040503050406030204" pitchFamily="18" charset="0"/>
                          </a:rPr>
                        </m:ctrlPr>
                      </m:dPr>
                      <m:e>
                        <m:r>
                          <a:rPr lang="en-US" altLang="zh-CN" sz="4000" b="1" i="1" smtClean="0">
                            <a:latin typeface="Cambria Math" panose="02040503050406030204" pitchFamily="18" charset="0"/>
                          </a:rPr>
                          <m:t>𝑶</m:t>
                        </m:r>
                        <m:r>
                          <a:rPr lang="en-US" altLang="zh-CN" sz="4000" b="1" i="1" smtClean="0">
                            <a:latin typeface="Cambria Math" panose="02040503050406030204" pitchFamily="18" charset="0"/>
                          </a:rPr>
                          <m:t>,</m:t>
                        </m:r>
                        <m:r>
                          <a:rPr lang="en-US" altLang="zh-CN" sz="4000" b="1" i="1" smtClean="0">
                            <a:latin typeface="Cambria Math" panose="02040503050406030204" pitchFamily="18" charset="0"/>
                          </a:rPr>
                          <m:t>𝑸</m:t>
                        </m:r>
                      </m:e>
                    </m:d>
                  </m:oMath>
                </a14:m>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4"/>
                <a:ext cx="11064875" cy="1044458"/>
              </a:xfrm>
            </p:spPr>
            <p:txBody>
              <a:bodyPr>
                <a:normAutofit fontScale="92500" lnSpcReduction="10000"/>
              </a:bodyPr>
              <a:lstStyle/>
              <a:p>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3 1 3, </m:t>
                        </m:r>
                        <m:r>
                          <m:rPr>
                            <m:sty m:val="p"/>
                          </m:rPr>
                          <a:rPr lang="en-US" altLang="zh-CN" sz="2800" b="0" i="0" smtClean="0">
                            <a:latin typeface="Cambria Math" panose="02040503050406030204" pitchFamily="18" charset="0"/>
                          </a:rPr>
                          <m:t>hot</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hot</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cold</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hot</m:t>
                        </m:r>
                      </m:e>
                    </m:d>
                    <m:r>
                      <a:rPr lang="en-US" altLang="zh-CN" sz="2800" i="1">
                        <a:latin typeface="Cambria Math" panose="02040503050406030204" pitchFamily="18" charset="0"/>
                      </a:rPr>
                      <m:t>⋅</m:t>
                    </m:r>
                  </m:oMath>
                </a14:m>
                <a:r>
                  <a:rPr lang="en-US" altLang="zh-CN" sz="2800" i="1"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r>
                      <a:rPr lang="en-US" altLang="zh-CN" sz="2800" i="1">
                        <a:latin typeface="Cambria Math" panose="02040503050406030204" pitchFamily="18" charset="0"/>
                      </a:rPr>
                      <m:t>(1</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hot</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r>
                      <a:rPr lang="en-US" altLang="zh-CN" sz="2800" i="1">
                        <a:latin typeface="Cambria Math" panose="02040503050406030204" pitchFamily="18" charset="0"/>
                      </a:rPr>
                      <m:t>(3</m:t>
                    </m:r>
                    <m:d>
                      <m:dPr>
                        <m:begChr m:val="|"/>
                        <m:ctrlPr>
                          <a:rPr lang="en-US" altLang="zh-CN" sz="2800" i="1">
                            <a:latin typeface="Cambria Math" panose="02040503050406030204" pitchFamily="18" charset="0"/>
                          </a:rPr>
                        </m:ctrlPr>
                      </m:dPr>
                      <m:e>
                        <m:r>
                          <m:rPr>
                            <m:sty m:val="p"/>
                          </m:rPr>
                          <a:rPr lang="en-US" altLang="zh-CN" sz="2800" i="1">
                            <a:latin typeface="Cambria Math" panose="02040503050406030204" pitchFamily="18" charset="0"/>
                          </a:rPr>
                          <m:t>cold</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i="0" smtClean="0">
                            <a:solidFill>
                              <a:srgbClr val="FF0000"/>
                            </a:solidFill>
                            <a:latin typeface="Cambria Math" panose="02040503050406030204" pitchFamily="18" charset="0"/>
                          </a:rPr>
                          <m:t>s</m:t>
                        </m:r>
                        <m:r>
                          <m:rPr>
                            <m:sty m:val="p"/>
                          </m:rPr>
                          <a:rPr lang="en-US" altLang="zh-CN" sz="2800" i="1" smtClean="0">
                            <a:solidFill>
                              <a:srgbClr val="FF0000"/>
                            </a:solidFill>
                            <a:latin typeface="Cambria Math" panose="02040503050406030204" pitchFamily="18" charset="0"/>
                          </a:rPr>
                          <m:t>tart</m:t>
                        </m:r>
                      </m:e>
                    </m:d>
                    <m:r>
                      <a:rPr lang="en-US" altLang="zh-CN" sz="2800" i="1">
                        <a:latin typeface="Cambria Math" panose="02040503050406030204" pitchFamily="18" charset="0"/>
                      </a:rPr>
                      <m:t>⋅</m:t>
                    </m:r>
                  </m:oMath>
                </a14:m>
                <a:r>
                  <a:rPr lang="en-US" altLang="zh-CN" sz="2800" i="1" dirty="0">
                    <a:latin typeface="Cambria Math" panose="02040503050406030204" pitchFamily="18" charset="0"/>
                  </a:rPr>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b="0" i="0" smtClean="0">
                            <a:latin typeface="Cambria Math" panose="02040503050406030204" pitchFamily="18" charset="0"/>
                          </a:rPr>
                          <m:t>hot</m:t>
                        </m:r>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m:rPr>
                            <m:sty m:val="p"/>
                          </m:rPr>
                          <a:rPr lang="en-US" altLang="zh-CN" sz="2800" i="0">
                            <a:latin typeface="Cambria Math" panose="02040503050406030204" pitchFamily="18" charset="0"/>
                          </a:rPr>
                          <m:t>hot</m:t>
                        </m:r>
                      </m:e>
                      <m:e>
                        <m:r>
                          <m:rPr>
                            <m:sty m:val="p"/>
                          </m:rPr>
                          <a:rPr lang="en-US" altLang="zh-CN" sz="2800" b="0" i="0" smtClean="0">
                            <a:latin typeface="Cambria Math" panose="02040503050406030204" pitchFamily="18" charset="0"/>
                          </a:rPr>
                          <m:t>cold</m:t>
                        </m:r>
                      </m:e>
                    </m:d>
                  </m:oMath>
                </a14:m>
                <a:r>
                  <a:rPr lang="zh-CN" altLang="en-US" sz="2800" dirty="0"/>
                  <a:t> </a:t>
                </a:r>
              </a:p>
              <a:p>
                <a:endParaRPr lang="en-CN" dirty="0"/>
              </a:p>
            </p:txBody>
          </p:sp>
        </mc:Choice>
        <mc:Fallback xmlns="">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4"/>
                <a:ext cx="11064875" cy="1044458"/>
              </a:xfrm>
              <a:blipFill>
                <a:blip r:embed="rId4"/>
                <a:stretch>
                  <a:fillRect l="-802" t="-843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mc:AlternateContent xmlns:mc="http://schemas.openxmlformats.org/markup-compatibility/2006" xmlns:a14="http://schemas.microsoft.com/office/drawing/2010/main">
        <mc:Choice Requires="a14">
          <p:sp>
            <p:nvSpPr>
              <p:cNvPr id="5" name="文本框 17">
                <a:extLst>
                  <a:ext uri="{FF2B5EF4-FFF2-40B4-BE49-F238E27FC236}">
                    <a16:creationId xmlns:a16="http://schemas.microsoft.com/office/drawing/2014/main" id="{8BAE7CFA-63DC-7446-B2DC-AFE1CC844A9A}"/>
                  </a:ext>
                </a:extLst>
              </p:cNvPr>
              <p:cNvSpPr txBox="1"/>
              <p:nvPr/>
            </p:nvSpPr>
            <p:spPr>
              <a:xfrm>
                <a:off x="1137649" y="2164277"/>
                <a:ext cx="8277907" cy="523220"/>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m:t>
                    </m:r>
                  </m:oMath>
                </a14:m>
                <a:r>
                  <a:rPr lang="en-US" altLang="zh-CN" sz="2800" dirty="0"/>
                  <a:t> [                                                          </a:t>
                </a:r>
                <a:r>
                  <a:rPr lang="en-US" altLang="zh-CN" sz="2800" dirty="0">
                    <a:solidFill>
                      <a:srgbClr val="00B050"/>
                    </a:solidFill>
                  </a:rPr>
                  <a:t>…</a:t>
                </a:r>
                <a:r>
                  <a:rPr lang="en-US" altLang="zh-CN" sz="2800" dirty="0"/>
                  <a:t>  ]</a:t>
                </a:r>
                <a:endParaRPr lang="zh-CN" altLang="en-US" sz="2800" dirty="0"/>
              </a:p>
            </p:txBody>
          </p:sp>
        </mc:Choice>
        <mc:Fallback xmlns="">
          <p:sp>
            <p:nvSpPr>
              <p:cNvPr id="5" name="文本框 17">
                <a:extLst>
                  <a:ext uri="{FF2B5EF4-FFF2-40B4-BE49-F238E27FC236}">
                    <a16:creationId xmlns:a16="http://schemas.microsoft.com/office/drawing/2014/main" id="{8BAE7CFA-63DC-7446-B2DC-AFE1CC844A9A}"/>
                  </a:ext>
                </a:extLst>
              </p:cNvPr>
              <p:cNvSpPr txBox="1">
                <a:spLocks noRot="1" noChangeAspect="1" noMove="1" noResize="1" noEditPoints="1" noAdjustHandles="1" noChangeArrowheads="1" noChangeShapeType="1" noTextEdit="1"/>
              </p:cNvSpPr>
              <p:nvPr/>
            </p:nvSpPr>
            <p:spPr>
              <a:xfrm>
                <a:off x="1137649" y="2164277"/>
                <a:ext cx="8277907" cy="523220"/>
              </a:xfrm>
              <a:prstGeom prst="rect">
                <a:avLst/>
              </a:prstGeom>
              <a:blipFill>
                <a:blip r:embed="rId5"/>
                <a:stretch>
                  <a:fillRect l="-766" t="-14286" b="-30952"/>
                </a:stretch>
              </a:blipFill>
            </p:spPr>
            <p:txBody>
              <a:bodyPr/>
              <a:lstStyle/>
              <a:p>
                <a:r>
                  <a:rPr lang="en-CN">
                    <a:noFill/>
                  </a:rPr>
                  <a:t> </a:t>
                </a:r>
              </a:p>
            </p:txBody>
          </p:sp>
        </mc:Fallback>
      </mc:AlternateContent>
      <p:sp>
        <p:nvSpPr>
          <p:cNvPr id="6" name="椭圆 5">
            <a:extLst>
              <a:ext uri="{FF2B5EF4-FFF2-40B4-BE49-F238E27FC236}">
                <a16:creationId xmlns:a16="http://schemas.microsoft.com/office/drawing/2014/main" id="{59D2D46E-9685-C948-B40F-576C7CCFE556}"/>
              </a:ext>
            </a:extLst>
          </p:cNvPr>
          <p:cNvSpPr/>
          <p:nvPr/>
        </p:nvSpPr>
        <p:spPr>
          <a:xfrm>
            <a:off x="2650569"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6">
            <a:extLst>
              <a:ext uri="{FF2B5EF4-FFF2-40B4-BE49-F238E27FC236}">
                <a16:creationId xmlns:a16="http://schemas.microsoft.com/office/drawing/2014/main" id="{BD5E5061-395E-F743-9AEA-937ADAF409F6}"/>
              </a:ext>
            </a:extLst>
          </p:cNvPr>
          <p:cNvSpPr/>
          <p:nvPr/>
        </p:nvSpPr>
        <p:spPr>
          <a:xfrm>
            <a:off x="5044974"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EF48061-6862-914A-84E9-F4835491DA1B}"/>
                  </a:ext>
                </a:extLst>
              </p:cNvPr>
              <p:cNvSpPr txBox="1"/>
              <p:nvPr/>
            </p:nvSpPr>
            <p:spPr>
              <a:xfrm>
                <a:off x="5044974" y="2235725"/>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8" name="文本框 7">
                <a:extLst>
                  <a:ext uri="{FF2B5EF4-FFF2-40B4-BE49-F238E27FC236}">
                    <a16:creationId xmlns:a16="http://schemas.microsoft.com/office/drawing/2014/main" id="{FEF48061-6862-914A-84E9-F4835491DA1B}"/>
                  </a:ext>
                </a:extLst>
              </p:cNvPr>
              <p:cNvSpPr txBox="1">
                <a:spLocks noRot="1" noChangeAspect="1" noMove="1" noResize="1" noEditPoints="1" noAdjustHandles="1" noChangeArrowheads="1" noChangeShapeType="1" noTextEdit="1"/>
              </p:cNvSpPr>
              <p:nvPr/>
            </p:nvSpPr>
            <p:spPr>
              <a:xfrm>
                <a:off x="5044974" y="2235725"/>
                <a:ext cx="745204" cy="461665"/>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831ADA-046E-CA49-9283-8F4360F0ECC0}"/>
                  </a:ext>
                </a:extLst>
              </p:cNvPr>
              <p:cNvSpPr txBox="1"/>
              <p:nvPr/>
            </p:nvSpPr>
            <p:spPr>
              <a:xfrm>
                <a:off x="2650569" y="2235724"/>
                <a:ext cx="7452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hot</m:t>
                      </m:r>
                    </m:oMath>
                  </m:oMathPara>
                </a14:m>
                <a:endParaRPr lang="zh-CN" altLang="en-US" sz="2400" dirty="0"/>
              </a:p>
            </p:txBody>
          </p:sp>
        </mc:Choice>
        <mc:Fallback xmlns="">
          <p:sp>
            <p:nvSpPr>
              <p:cNvPr id="9" name="文本框 8">
                <a:extLst>
                  <a:ext uri="{FF2B5EF4-FFF2-40B4-BE49-F238E27FC236}">
                    <a16:creationId xmlns:a16="http://schemas.microsoft.com/office/drawing/2014/main" id="{CC831ADA-046E-CA49-9283-8F4360F0ECC0}"/>
                  </a:ext>
                </a:extLst>
              </p:cNvPr>
              <p:cNvSpPr txBox="1">
                <a:spLocks noRot="1" noChangeAspect="1" noMove="1" noResize="1" noEditPoints="1" noAdjustHandles="1" noChangeArrowheads="1" noChangeShapeType="1" noTextEdit="1"/>
              </p:cNvSpPr>
              <p:nvPr/>
            </p:nvSpPr>
            <p:spPr>
              <a:xfrm>
                <a:off x="2650569" y="2235724"/>
                <a:ext cx="745204" cy="461665"/>
              </a:xfrm>
              <a:prstGeom prst="rect">
                <a:avLst/>
              </a:prstGeom>
              <a:blipFill>
                <a:blip r:embed="rId7"/>
                <a:stretch>
                  <a:fillRect/>
                </a:stretch>
              </a:blipFill>
            </p:spPr>
            <p:txBody>
              <a:bodyPr/>
              <a:lstStyle/>
              <a:p>
                <a:r>
                  <a:rPr lang="en-CN">
                    <a:noFill/>
                  </a:rPr>
                  <a:t> </a:t>
                </a:r>
              </a:p>
            </p:txBody>
          </p:sp>
        </mc:Fallback>
      </mc:AlternateContent>
      <p:sp>
        <p:nvSpPr>
          <p:cNvPr id="10" name="椭圆 9">
            <a:extLst>
              <a:ext uri="{FF2B5EF4-FFF2-40B4-BE49-F238E27FC236}">
                <a16:creationId xmlns:a16="http://schemas.microsoft.com/office/drawing/2014/main" id="{2C0C0222-F5F9-004C-80BB-18BEE16B9804}"/>
              </a:ext>
            </a:extLst>
          </p:cNvPr>
          <p:cNvSpPr/>
          <p:nvPr/>
        </p:nvSpPr>
        <p:spPr>
          <a:xfrm>
            <a:off x="7439380" y="1995778"/>
            <a:ext cx="941561" cy="94156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029BE7A-52E7-DA44-9484-5D3351EE6687}"/>
                  </a:ext>
                </a:extLst>
              </p:cNvPr>
              <p:cNvSpPr txBox="1"/>
              <p:nvPr/>
            </p:nvSpPr>
            <p:spPr>
              <a:xfrm>
                <a:off x="7439380" y="2235725"/>
                <a:ext cx="8354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rgbClr val="00B050"/>
                          </a:solidFill>
                          <a:latin typeface="Cambria Math" panose="02040503050406030204" pitchFamily="18" charset="0"/>
                        </a:rPr>
                        <m:t>cold</m:t>
                      </m:r>
                    </m:oMath>
                  </m:oMathPara>
                </a14:m>
                <a:endParaRPr lang="zh-CN" altLang="en-US" sz="2400" dirty="0"/>
              </a:p>
            </p:txBody>
          </p:sp>
        </mc:Choice>
        <mc:Fallback xmlns="">
          <p:sp>
            <p:nvSpPr>
              <p:cNvPr id="11" name="文本框 10">
                <a:extLst>
                  <a:ext uri="{FF2B5EF4-FFF2-40B4-BE49-F238E27FC236}">
                    <a16:creationId xmlns:a16="http://schemas.microsoft.com/office/drawing/2014/main" id="{2029BE7A-52E7-DA44-9484-5D3351EE6687}"/>
                  </a:ext>
                </a:extLst>
              </p:cNvPr>
              <p:cNvSpPr txBox="1">
                <a:spLocks noRot="1" noChangeAspect="1" noMove="1" noResize="1" noEditPoints="1" noAdjustHandles="1" noChangeArrowheads="1" noChangeShapeType="1" noTextEdit="1"/>
              </p:cNvSpPr>
              <p:nvPr/>
            </p:nvSpPr>
            <p:spPr>
              <a:xfrm>
                <a:off x="7439380" y="2235725"/>
                <a:ext cx="835485" cy="461665"/>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7AE9F3D-53B8-A446-BCE5-BBB6ABF8B7E8}"/>
                  </a:ext>
                </a:extLst>
              </p:cNvPr>
              <p:cNvSpPr txBox="1"/>
              <p:nvPr/>
            </p:nvSpPr>
            <p:spPr>
              <a:xfrm>
                <a:off x="1137650" y="3869008"/>
                <a:ext cx="8478988" cy="523220"/>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oMath>
                </a14:m>
                <a:r>
                  <a:rPr lang="en-US" altLang="zh-CN" sz="2800" dirty="0"/>
                  <a:t> [        </a:t>
                </a:r>
                <a:r>
                  <a:rPr lang="en-US" altLang="zh-CN" sz="2800" dirty="0">
                    <a:solidFill>
                      <a:schemeClr val="accent2"/>
                    </a:solidFill>
                  </a:rPr>
                  <a:t>3                    1                    3 </a:t>
                </a:r>
                <a:r>
                  <a:rPr lang="en-US" altLang="zh-CN" sz="2800" dirty="0"/>
                  <a:t>    </a:t>
                </a:r>
                <a:r>
                  <a:rPr lang="en-US" altLang="zh-CN" sz="2800" dirty="0">
                    <a:solidFill>
                      <a:schemeClr val="accent2"/>
                    </a:solidFill>
                  </a:rPr>
                  <a:t>…</a:t>
                </a:r>
                <a:r>
                  <a:rPr lang="en-US" altLang="zh-CN" sz="2800" dirty="0"/>
                  <a:t>  ]</a:t>
                </a:r>
                <a:endParaRPr lang="zh-CN" altLang="en-US" sz="2800" dirty="0"/>
              </a:p>
            </p:txBody>
          </p:sp>
        </mc:Choice>
        <mc:Fallback xmlns="">
          <p:sp>
            <p:nvSpPr>
              <p:cNvPr id="12" name="文本框 11">
                <a:extLst>
                  <a:ext uri="{FF2B5EF4-FFF2-40B4-BE49-F238E27FC236}">
                    <a16:creationId xmlns:a16="http://schemas.microsoft.com/office/drawing/2014/main" id="{A7AE9F3D-53B8-A446-BCE5-BBB6ABF8B7E8}"/>
                  </a:ext>
                </a:extLst>
              </p:cNvPr>
              <p:cNvSpPr txBox="1">
                <a:spLocks noRot="1" noChangeAspect="1" noMove="1" noResize="1" noEditPoints="1" noAdjustHandles="1" noChangeArrowheads="1" noChangeShapeType="1" noTextEdit="1"/>
              </p:cNvSpPr>
              <p:nvPr/>
            </p:nvSpPr>
            <p:spPr>
              <a:xfrm>
                <a:off x="1137650" y="3869008"/>
                <a:ext cx="8478988" cy="523220"/>
              </a:xfrm>
              <a:prstGeom prst="rect">
                <a:avLst/>
              </a:prstGeom>
              <a:blipFill>
                <a:blip r:embed="rId9"/>
                <a:stretch>
                  <a:fillRect l="-448" t="-13953" b="-27907"/>
                </a:stretch>
              </a:blipFill>
            </p:spPr>
            <p:txBody>
              <a:bodyPr/>
              <a:lstStyle/>
              <a:p>
                <a:r>
                  <a:rPr lang="en-CN">
                    <a:noFill/>
                  </a:rPr>
                  <a:t> </a:t>
                </a:r>
              </a:p>
            </p:txBody>
          </p:sp>
        </mc:Fallback>
      </mc:AlternateContent>
      <p:cxnSp>
        <p:nvCxnSpPr>
          <p:cNvPr id="13" name="直接箭头连接符 12">
            <a:extLst>
              <a:ext uri="{FF2B5EF4-FFF2-40B4-BE49-F238E27FC236}">
                <a16:creationId xmlns:a16="http://schemas.microsoft.com/office/drawing/2014/main" id="{21A786AF-FFF6-7A4C-8854-7932349AE1DF}"/>
              </a:ext>
            </a:extLst>
          </p:cNvPr>
          <p:cNvCxnSpPr>
            <a:cxnSpLocks/>
            <a:stCxn id="6" idx="4"/>
          </p:cNvCxnSpPr>
          <p:nvPr/>
        </p:nvCxnSpPr>
        <p:spPr>
          <a:xfrm flipH="1">
            <a:off x="3121349" y="2937339"/>
            <a:ext cx="1"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068D38A-2D19-AD4E-BD6F-366723F6050F}"/>
              </a:ext>
            </a:extLst>
          </p:cNvPr>
          <p:cNvCxnSpPr>
            <a:cxnSpLocks/>
            <a:stCxn id="7" idx="4"/>
          </p:cNvCxnSpPr>
          <p:nvPr/>
        </p:nvCxnSpPr>
        <p:spPr>
          <a:xfrm>
            <a:off x="5515755" y="2937339"/>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A2A9362-72C2-1A4F-9AAE-FFB50404C123}"/>
              </a:ext>
            </a:extLst>
          </p:cNvPr>
          <p:cNvCxnSpPr>
            <a:cxnSpLocks/>
            <a:stCxn id="10" idx="4"/>
          </p:cNvCxnSpPr>
          <p:nvPr/>
        </p:nvCxnSpPr>
        <p:spPr>
          <a:xfrm>
            <a:off x="7910161" y="2937339"/>
            <a:ext cx="0" cy="931669"/>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7377D6A-3EDB-634A-B787-C51D909C7A49}"/>
              </a:ext>
            </a:extLst>
          </p:cNvPr>
          <p:cNvCxnSpPr>
            <a:cxnSpLocks/>
          </p:cNvCxnSpPr>
          <p:nvPr/>
        </p:nvCxnSpPr>
        <p:spPr>
          <a:xfrm>
            <a:off x="1173243" y="4512630"/>
            <a:ext cx="85025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3EA4D0-03C5-9746-AD92-3C3A41D0DCB8}"/>
                  </a:ext>
                </a:extLst>
              </p:cNvPr>
              <p:cNvSpPr txBox="1"/>
              <p:nvPr/>
            </p:nvSpPr>
            <p:spPr>
              <a:xfrm>
                <a:off x="9415556" y="4025754"/>
                <a:ext cx="16914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𝑡</m:t>
                      </m:r>
                    </m:oMath>
                  </m:oMathPara>
                </a14:m>
                <a:endParaRPr lang="zh-CN" altLang="en-US" sz="2800" dirty="0"/>
              </a:p>
            </p:txBody>
          </p:sp>
        </mc:Choice>
        <mc:Fallback xmlns="">
          <p:sp>
            <p:nvSpPr>
              <p:cNvPr id="17" name="文本框 16">
                <a:extLst>
                  <a:ext uri="{FF2B5EF4-FFF2-40B4-BE49-F238E27FC236}">
                    <a16:creationId xmlns:a16="http://schemas.microsoft.com/office/drawing/2014/main" id="{613EA4D0-03C5-9746-AD92-3C3A41D0DCB8}"/>
                  </a:ext>
                </a:extLst>
              </p:cNvPr>
              <p:cNvSpPr txBox="1">
                <a:spLocks noRot="1" noChangeAspect="1" noMove="1" noResize="1" noEditPoints="1" noAdjustHandles="1" noChangeArrowheads="1" noChangeShapeType="1" noTextEdit="1"/>
              </p:cNvSpPr>
              <p:nvPr/>
            </p:nvSpPr>
            <p:spPr>
              <a:xfrm>
                <a:off x="9415556" y="4025754"/>
                <a:ext cx="169149" cy="430887"/>
              </a:xfrm>
              <a:prstGeom prst="rect">
                <a:avLst/>
              </a:prstGeom>
              <a:blipFill>
                <a:blip r:embed="rId10"/>
                <a:stretch>
                  <a:fillRect l="-57143" r="-50000" b="-5714"/>
                </a:stretch>
              </a:blipFill>
            </p:spPr>
            <p:txBody>
              <a:bodyPr/>
              <a:lstStyle/>
              <a:p>
                <a:r>
                  <a:rPr lang="en-CN">
                    <a:noFill/>
                  </a:rPr>
                  <a:t> </a:t>
                </a:r>
              </a:p>
            </p:txBody>
          </p:sp>
        </mc:Fallback>
      </mc:AlternateContent>
      <p:sp>
        <p:nvSpPr>
          <p:cNvPr id="18" name="文本框 18">
            <a:extLst>
              <a:ext uri="{FF2B5EF4-FFF2-40B4-BE49-F238E27FC236}">
                <a16:creationId xmlns:a16="http://schemas.microsoft.com/office/drawing/2014/main" id="{C5C1EDBD-96A0-4D4A-92E9-827A5ADE00FC}"/>
              </a:ext>
            </a:extLst>
          </p:cNvPr>
          <p:cNvSpPr txBox="1"/>
          <p:nvPr/>
        </p:nvSpPr>
        <p:spPr>
          <a:xfrm>
            <a:off x="3102894" y="3095946"/>
            <a:ext cx="489236" cy="523220"/>
          </a:xfrm>
          <a:prstGeom prst="rect">
            <a:avLst/>
          </a:prstGeom>
          <a:noFill/>
        </p:spPr>
        <p:txBody>
          <a:bodyPr wrap="none" rtlCol="0">
            <a:spAutoFit/>
          </a:bodyPr>
          <a:lstStyle/>
          <a:p>
            <a:r>
              <a:rPr lang="en-US" altLang="zh-CN" sz="2800" dirty="0"/>
              <a:t>.4</a:t>
            </a:r>
            <a:endParaRPr lang="zh-CN" altLang="en-US" sz="2800" dirty="0"/>
          </a:p>
        </p:txBody>
      </p:sp>
      <p:sp>
        <p:nvSpPr>
          <p:cNvPr id="19" name="文本框 19">
            <a:extLst>
              <a:ext uri="{FF2B5EF4-FFF2-40B4-BE49-F238E27FC236}">
                <a16:creationId xmlns:a16="http://schemas.microsoft.com/office/drawing/2014/main" id="{A4FB55E4-59A8-BE41-8A58-707867FFE872}"/>
              </a:ext>
            </a:extLst>
          </p:cNvPr>
          <p:cNvSpPr txBox="1"/>
          <p:nvPr/>
        </p:nvSpPr>
        <p:spPr>
          <a:xfrm>
            <a:off x="5515754" y="3141416"/>
            <a:ext cx="489236" cy="523220"/>
          </a:xfrm>
          <a:prstGeom prst="rect">
            <a:avLst/>
          </a:prstGeom>
          <a:noFill/>
        </p:spPr>
        <p:txBody>
          <a:bodyPr wrap="none" rtlCol="0">
            <a:spAutoFit/>
          </a:bodyPr>
          <a:lstStyle/>
          <a:p>
            <a:r>
              <a:rPr lang="en-US" altLang="zh-CN" sz="2800" dirty="0"/>
              <a:t>.2</a:t>
            </a:r>
            <a:endParaRPr lang="zh-CN" altLang="en-US" sz="2800" dirty="0"/>
          </a:p>
        </p:txBody>
      </p:sp>
      <p:sp>
        <p:nvSpPr>
          <p:cNvPr id="20" name="文本框 20">
            <a:extLst>
              <a:ext uri="{FF2B5EF4-FFF2-40B4-BE49-F238E27FC236}">
                <a16:creationId xmlns:a16="http://schemas.microsoft.com/office/drawing/2014/main" id="{E791DAF0-93FB-C645-A346-CE11ABE03A35}"/>
              </a:ext>
            </a:extLst>
          </p:cNvPr>
          <p:cNvSpPr txBox="1"/>
          <p:nvPr/>
        </p:nvSpPr>
        <p:spPr>
          <a:xfrm>
            <a:off x="7872719" y="3146919"/>
            <a:ext cx="489236" cy="523220"/>
          </a:xfrm>
          <a:prstGeom prst="rect">
            <a:avLst/>
          </a:prstGeom>
          <a:noFill/>
        </p:spPr>
        <p:txBody>
          <a:bodyPr wrap="none" rtlCol="0">
            <a:spAutoFit/>
          </a:bodyPr>
          <a:lstStyle/>
          <a:p>
            <a:r>
              <a:rPr lang="en-US" altLang="zh-CN" sz="2800" dirty="0"/>
              <a:t>.1</a:t>
            </a:r>
            <a:endParaRPr lang="zh-CN" altLang="en-US" sz="2800" dirty="0"/>
          </a:p>
        </p:txBody>
      </p:sp>
      <p:cxnSp>
        <p:nvCxnSpPr>
          <p:cNvPr id="21" name="直接箭头连接符 21">
            <a:extLst>
              <a:ext uri="{FF2B5EF4-FFF2-40B4-BE49-F238E27FC236}">
                <a16:creationId xmlns:a16="http://schemas.microsoft.com/office/drawing/2014/main" id="{B9A059ED-939B-C543-B654-C1DC9A8DF645}"/>
              </a:ext>
            </a:extLst>
          </p:cNvPr>
          <p:cNvCxnSpPr>
            <a:cxnSpLocks/>
          </p:cNvCxnSpPr>
          <p:nvPr/>
        </p:nvCxnSpPr>
        <p:spPr>
          <a:xfrm>
            <a:off x="2178393" y="2470444"/>
            <a:ext cx="472176"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6">
            <a:extLst>
              <a:ext uri="{FF2B5EF4-FFF2-40B4-BE49-F238E27FC236}">
                <a16:creationId xmlns:a16="http://schemas.microsoft.com/office/drawing/2014/main" id="{FCB6B7E5-8275-9F45-87A1-78CEA753F4D9}"/>
              </a:ext>
            </a:extLst>
          </p:cNvPr>
          <p:cNvCxnSpPr>
            <a:cxnSpLocks/>
          </p:cNvCxnSpPr>
          <p:nvPr/>
        </p:nvCxnSpPr>
        <p:spPr>
          <a:xfrm>
            <a:off x="3592131" y="2470444"/>
            <a:ext cx="1452843"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9">
            <a:extLst>
              <a:ext uri="{FF2B5EF4-FFF2-40B4-BE49-F238E27FC236}">
                <a16:creationId xmlns:a16="http://schemas.microsoft.com/office/drawing/2014/main" id="{66BE22C6-5313-F048-AD3A-DD586E040D17}"/>
              </a:ext>
            </a:extLst>
          </p:cNvPr>
          <p:cNvCxnSpPr>
            <a:cxnSpLocks/>
          </p:cNvCxnSpPr>
          <p:nvPr/>
        </p:nvCxnSpPr>
        <p:spPr>
          <a:xfrm>
            <a:off x="6004990" y="2470444"/>
            <a:ext cx="1452843"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文本框 30">
            <a:extLst>
              <a:ext uri="{FF2B5EF4-FFF2-40B4-BE49-F238E27FC236}">
                <a16:creationId xmlns:a16="http://schemas.microsoft.com/office/drawing/2014/main" id="{5B0B9F2B-98EF-6A4C-93B7-2E5DDDFB80B9}"/>
              </a:ext>
            </a:extLst>
          </p:cNvPr>
          <p:cNvSpPr txBox="1"/>
          <p:nvPr/>
        </p:nvSpPr>
        <p:spPr>
          <a:xfrm>
            <a:off x="4029197" y="1943336"/>
            <a:ext cx="489236" cy="523220"/>
          </a:xfrm>
          <a:prstGeom prst="rect">
            <a:avLst/>
          </a:prstGeom>
          <a:noFill/>
        </p:spPr>
        <p:txBody>
          <a:bodyPr wrap="none" rtlCol="0">
            <a:spAutoFit/>
          </a:bodyPr>
          <a:lstStyle/>
          <a:p>
            <a:r>
              <a:rPr lang="en-US" altLang="zh-CN" sz="2800" dirty="0"/>
              <a:t>.6</a:t>
            </a:r>
            <a:endParaRPr lang="zh-CN" altLang="en-US" sz="2800" dirty="0"/>
          </a:p>
        </p:txBody>
      </p:sp>
      <p:sp>
        <p:nvSpPr>
          <p:cNvPr id="25" name="文本框 31">
            <a:extLst>
              <a:ext uri="{FF2B5EF4-FFF2-40B4-BE49-F238E27FC236}">
                <a16:creationId xmlns:a16="http://schemas.microsoft.com/office/drawing/2014/main" id="{471F8E83-2819-DA42-AD88-DB5142F03A4B}"/>
              </a:ext>
            </a:extLst>
          </p:cNvPr>
          <p:cNvSpPr txBox="1"/>
          <p:nvPr/>
        </p:nvSpPr>
        <p:spPr>
          <a:xfrm>
            <a:off x="6553798" y="1960772"/>
            <a:ext cx="489236" cy="523220"/>
          </a:xfrm>
          <a:prstGeom prst="rect">
            <a:avLst/>
          </a:prstGeom>
          <a:noFill/>
        </p:spPr>
        <p:txBody>
          <a:bodyPr wrap="none" rtlCol="0">
            <a:spAutoFit/>
          </a:bodyPr>
          <a:lstStyle/>
          <a:p>
            <a:r>
              <a:rPr lang="en-US" altLang="zh-CN" sz="2800" dirty="0"/>
              <a:t>.4</a:t>
            </a:r>
            <a:endParaRPr lang="zh-CN" altLang="en-US" sz="2800" dirty="0"/>
          </a:p>
        </p:txBody>
      </p:sp>
      <mc:AlternateContent xmlns:mc="http://schemas.openxmlformats.org/markup-compatibility/2006" xmlns:a14="http://schemas.microsoft.com/office/drawing/2010/main">
        <mc:Choice Requires="a14">
          <p:graphicFrame>
            <p:nvGraphicFramePr>
              <p:cNvPr id="26" name="表格 9">
                <a:extLst>
                  <a:ext uri="{FF2B5EF4-FFF2-40B4-BE49-F238E27FC236}">
                    <a16:creationId xmlns:a16="http://schemas.microsoft.com/office/drawing/2014/main" id="{1868D3B6-A3D0-114B-9A0E-969BA4372BE3}"/>
                  </a:ext>
                </a:extLst>
              </p:cNvPr>
              <p:cNvGraphicFramePr>
                <a:graphicFrameLocks noGrp="1"/>
              </p:cNvGraphicFramePr>
              <p:nvPr>
                <p:extLst>
                  <p:ext uri="{D42A27DB-BD31-4B8C-83A1-F6EECF244321}">
                    <p14:modId xmlns:p14="http://schemas.microsoft.com/office/powerpoint/2010/main" val="1356458411"/>
                  </p:ext>
                </p:extLst>
              </p:nvPr>
            </p:nvGraphicFramePr>
            <p:xfrm>
              <a:off x="670354" y="4769277"/>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280454">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latin typeface="+mn-lt"/>
                          </a:endParaRPr>
                        </a:p>
                      </a:txBody>
                      <a:tcPr/>
                    </a:tc>
                    <a:tc>
                      <a:txBody>
                        <a:bodyPr/>
                        <a:lstStyle/>
                        <a:p>
                          <a:pPr algn="ctr"/>
                          <a:r>
                            <a:rPr lang="en-US" altLang="zh-CN" sz="1800" dirty="0">
                              <a:latin typeface="+mn-lt"/>
                            </a:rPr>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latin typeface="+mn-lt"/>
                          </a:endParaRPr>
                        </a:p>
                      </a:txBody>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280454">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280454">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Choice>
        <mc:Fallback xmlns="">
          <p:graphicFrame>
            <p:nvGraphicFramePr>
              <p:cNvPr id="26" name="表格 9">
                <a:extLst>
                  <a:ext uri="{FF2B5EF4-FFF2-40B4-BE49-F238E27FC236}">
                    <a16:creationId xmlns:a16="http://schemas.microsoft.com/office/drawing/2014/main" id="{1868D3B6-A3D0-114B-9A0E-969BA4372BE3}"/>
                  </a:ext>
                </a:extLst>
              </p:cNvPr>
              <p:cNvGraphicFramePr>
                <a:graphicFrameLocks noGrp="1"/>
              </p:cNvGraphicFramePr>
              <p:nvPr>
                <p:extLst>
                  <p:ext uri="{D42A27DB-BD31-4B8C-83A1-F6EECF244321}">
                    <p14:modId xmlns:p14="http://schemas.microsoft.com/office/powerpoint/2010/main" val="1356458411"/>
                  </p:ext>
                </p:extLst>
              </p:nvPr>
            </p:nvGraphicFramePr>
            <p:xfrm>
              <a:off x="670354" y="4769277"/>
              <a:ext cx="3039246" cy="1828800"/>
            </p:xfrm>
            <a:graphic>
              <a:graphicData uri="http://schemas.openxmlformats.org/drawingml/2006/table">
                <a:tbl>
                  <a:tblPr firstRow="1" bandRow="1">
                    <a:tableStyleId>{5C22544A-7EE6-4342-B048-85BDC9FD1C3A}</a:tableStyleId>
                  </a:tblPr>
                  <a:tblGrid>
                    <a:gridCol w="1013082">
                      <a:extLst>
                        <a:ext uri="{9D8B030D-6E8A-4147-A177-3AD203B41FA5}">
                          <a16:colId xmlns:a16="http://schemas.microsoft.com/office/drawing/2014/main" val="94171959"/>
                        </a:ext>
                      </a:extLst>
                    </a:gridCol>
                    <a:gridCol w="1013082">
                      <a:extLst>
                        <a:ext uri="{9D8B030D-6E8A-4147-A177-3AD203B41FA5}">
                          <a16:colId xmlns:a16="http://schemas.microsoft.com/office/drawing/2014/main" val="671091351"/>
                        </a:ext>
                      </a:extLst>
                    </a:gridCol>
                    <a:gridCol w="1013082">
                      <a:extLst>
                        <a:ext uri="{9D8B030D-6E8A-4147-A177-3AD203B41FA5}">
                          <a16:colId xmlns:a16="http://schemas.microsoft.com/office/drawing/2014/main" val="2431974070"/>
                        </a:ext>
                      </a:extLst>
                    </a:gridCol>
                  </a:tblGrid>
                  <a:tr h="365760">
                    <a:tc>
                      <a:txBody>
                        <a:bodyPr/>
                        <a:lstStyle/>
                        <a:p>
                          <a:endParaRPr lang="en-CN"/>
                        </a:p>
                      </a:txBody>
                      <a:tcPr>
                        <a:blipFill>
                          <a:blip r:embed="rId11"/>
                          <a:stretch>
                            <a:fillRect l="-1250" t="-6897" r="-203750" b="-427586"/>
                          </a:stretch>
                        </a:blipFill>
                      </a:tcPr>
                    </a:tc>
                    <a:tc>
                      <a:txBody>
                        <a:bodyPr/>
                        <a:lstStyle/>
                        <a:p>
                          <a:endParaRPr lang="en-CN"/>
                        </a:p>
                      </a:txBody>
                      <a:tcPr>
                        <a:blipFill>
                          <a:blip r:embed="rId11"/>
                          <a:stretch>
                            <a:fillRect l="-100000" t="-6897" r="-101235" b="-427586"/>
                          </a:stretch>
                        </a:blipFill>
                      </a:tcPr>
                    </a:tc>
                    <a:tc>
                      <a:txBody>
                        <a:bodyPr/>
                        <a:lstStyle/>
                        <a:p>
                          <a:pPr algn="ctr"/>
                          <a:r>
                            <a:rPr lang="en-US" altLang="zh-CN" sz="1800" dirty="0">
                              <a:latin typeface="+mn-lt"/>
                            </a:rPr>
                            <a:t>Prob.</a:t>
                          </a:r>
                          <a:endParaRPr lang="zh-CN" altLang="en-US" sz="1800" dirty="0">
                            <a:latin typeface="+mn-lt"/>
                          </a:endParaRPr>
                        </a:p>
                      </a:txBody>
                      <a:tcPr/>
                    </a:tc>
                    <a:extLst>
                      <a:ext uri="{0D108BD9-81ED-4DB2-BD59-A6C34878D82A}">
                        <a16:rowId xmlns:a16="http://schemas.microsoft.com/office/drawing/2014/main" val="1008153405"/>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4053887104"/>
                      </a:ext>
                    </a:extLst>
                  </a:tr>
                  <a:tr h="365760">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.5</a:t>
                          </a:r>
                          <a:endParaRPr lang="zh-CN" altLang="en-US" sz="1800" dirty="0">
                            <a:latin typeface="+mn-lt"/>
                          </a:endParaRPr>
                        </a:p>
                      </a:txBody>
                      <a:tcPr/>
                    </a:tc>
                    <a:extLst>
                      <a:ext uri="{0D108BD9-81ED-4DB2-BD59-A6C34878D82A}">
                        <a16:rowId xmlns:a16="http://schemas.microsoft.com/office/drawing/2014/main" val="3876886776"/>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cold</a:t>
                          </a:r>
                          <a:endParaRPr lang="zh-CN" altLang="en-US" sz="1800" dirty="0">
                            <a:latin typeface="+mn-lt"/>
                          </a:endParaRPr>
                        </a:p>
                      </a:txBody>
                      <a:tcPr/>
                    </a:tc>
                    <a:tc>
                      <a:txBody>
                        <a:bodyPr/>
                        <a:lstStyle/>
                        <a:p>
                          <a:pPr algn="ctr"/>
                          <a:r>
                            <a:rPr lang="en-US" altLang="zh-CN" sz="1800" dirty="0">
                              <a:latin typeface="+mn-lt"/>
                            </a:rPr>
                            <a:t>.4</a:t>
                          </a:r>
                          <a:endParaRPr lang="zh-CN" altLang="en-US" sz="1800" dirty="0">
                            <a:latin typeface="+mn-lt"/>
                          </a:endParaRPr>
                        </a:p>
                      </a:txBody>
                      <a:tcPr/>
                    </a:tc>
                    <a:extLst>
                      <a:ext uri="{0D108BD9-81ED-4DB2-BD59-A6C34878D82A}">
                        <a16:rowId xmlns:a16="http://schemas.microsoft.com/office/drawing/2014/main" val="1817417220"/>
                      </a:ext>
                    </a:extLst>
                  </a:tr>
                  <a:tr h="365760">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hot</a:t>
                          </a:r>
                          <a:endParaRPr lang="zh-CN" altLang="en-US" sz="1800" dirty="0">
                            <a:latin typeface="+mn-lt"/>
                          </a:endParaRPr>
                        </a:p>
                      </a:txBody>
                      <a:tcPr/>
                    </a:tc>
                    <a:tc>
                      <a:txBody>
                        <a:bodyPr/>
                        <a:lstStyle/>
                        <a:p>
                          <a:pPr algn="ctr"/>
                          <a:r>
                            <a:rPr lang="en-US" altLang="zh-CN" sz="1800" dirty="0">
                              <a:latin typeface="+mn-lt"/>
                            </a:rPr>
                            <a:t>.6</a:t>
                          </a:r>
                          <a:endParaRPr lang="zh-CN" altLang="en-US" sz="1800" dirty="0">
                            <a:latin typeface="+mn-lt"/>
                          </a:endParaRPr>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27" name="文本框 33">
                <a:extLst>
                  <a:ext uri="{FF2B5EF4-FFF2-40B4-BE49-F238E27FC236}">
                    <a16:creationId xmlns:a16="http://schemas.microsoft.com/office/drawing/2014/main" id="{371D2FFE-114E-4B4B-980A-BA64208EAECE}"/>
                  </a:ext>
                </a:extLst>
              </p:cNvPr>
              <p:cNvSpPr txBox="1"/>
              <p:nvPr/>
            </p:nvSpPr>
            <p:spPr>
              <a:xfrm>
                <a:off x="7439380" y="4741993"/>
                <a:ext cx="2919967" cy="1385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f>
                            <m:fPr>
                              <m:type m:val="noBar"/>
                              <m:ctrlPr>
                                <a:rPr lang="en-US" altLang="zh-CN" sz="2800" i="1" smtClean="0">
                                  <a:latin typeface="Cambria Math" panose="02040503050406030204" pitchFamily="18" charset="0"/>
                                </a:rPr>
                              </m:ctrlPr>
                            </m:fPr>
                            <m:num>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cold</m:t>
                                  </m:r>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(2|</m:t>
                                  </m:r>
                                  <m:r>
                                    <m:rPr>
                                      <m:sty m:val="p"/>
                                    </m:rPr>
                                    <a:rPr lang="en-US" altLang="zh-CN" sz="2800" b="0" i="0" smtClean="0">
                                      <a:latin typeface="Cambria Math" panose="02040503050406030204" pitchFamily="18" charset="0"/>
                                    </a:rPr>
                                    <m:t>cold</m:t>
                                  </m:r>
                                  <m:r>
                                    <a:rPr lang="en-US" altLang="zh-CN" sz="2800" b="0" i="1" smtClean="0">
                                      <a:latin typeface="Cambria Math" panose="02040503050406030204" pitchFamily="18" charset="0"/>
                                    </a:rPr>
                                    <m:t>)</m:t>
                                  </m:r>
                                </m:e>
                              </m:eqArr>
                            </m:num>
                            <m:den>
                              <m:r>
                                <a:rPr lang="en-US" altLang="zh-CN" sz="2800" b="0" i="1" smtClean="0">
                                  <a:solidFill>
                                    <a:schemeClr val="accent2"/>
                                  </a:solidFill>
                                  <a:latin typeface="Cambria Math" panose="02040503050406030204" pitchFamily="18" charset="0"/>
                                </a:rPr>
                                <m:t>𝑃</m:t>
                              </m:r>
                              <m:r>
                                <a:rPr lang="en-US" altLang="zh-CN" sz="2800" b="0" i="1" smtClean="0">
                                  <a:solidFill>
                                    <a:schemeClr val="accent2"/>
                                  </a:solidFill>
                                  <a:latin typeface="Cambria Math" panose="02040503050406030204" pitchFamily="18" charset="0"/>
                                </a:rPr>
                                <m:t>(3|</m:t>
                              </m:r>
                              <m:r>
                                <m:rPr>
                                  <m:sty m:val="p"/>
                                </m:rPr>
                                <a:rPr lang="en-US" altLang="zh-CN" sz="2800" b="0" i="0" smtClean="0">
                                  <a:solidFill>
                                    <a:schemeClr val="accent2"/>
                                  </a:solidFill>
                                  <a:latin typeface="Cambria Math" panose="02040503050406030204" pitchFamily="18" charset="0"/>
                                </a:rPr>
                                <m:t>cold</m:t>
                              </m:r>
                              <m:r>
                                <a:rPr lang="en-US" altLang="zh-CN" sz="2800" b="0" i="1" smtClean="0">
                                  <a:solidFill>
                                    <a:schemeClr val="accent2"/>
                                  </a:solidFill>
                                  <a:latin typeface="Cambria Math" panose="02040503050406030204" pitchFamily="18" charset="0"/>
                                </a:rPr>
                                <m:t>)</m:t>
                              </m:r>
                            </m:den>
                          </m:f>
                        </m:e>
                      </m:d>
                      <m:r>
                        <a:rPr lang="en-US" altLang="zh-CN" sz="2800" b="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.5</m:t>
                              </m:r>
                            </m:e>
                            <m:e>
                              <m:r>
                                <a:rPr lang="en-US" altLang="zh-CN" sz="2800" b="0" i="1" smtClean="0">
                                  <a:latin typeface="Cambria Math" panose="02040503050406030204" pitchFamily="18" charset="0"/>
                                </a:rPr>
                                <m:t>.4</m:t>
                              </m:r>
                            </m:e>
                            <m:e>
                              <m:r>
                                <a:rPr lang="en-US" altLang="zh-CN" sz="2800" b="0" i="1" smtClean="0">
                                  <a:latin typeface="Cambria Math" panose="02040503050406030204" pitchFamily="18" charset="0"/>
                                </a:rPr>
                                <m:t>.1</m:t>
                              </m:r>
                            </m:e>
                          </m:eqArr>
                        </m:e>
                      </m:d>
                    </m:oMath>
                  </m:oMathPara>
                </a14:m>
                <a:endParaRPr lang="zh-CN" altLang="en-US" sz="2800" dirty="0"/>
              </a:p>
            </p:txBody>
          </p:sp>
        </mc:Choice>
        <mc:Fallback xmlns="">
          <p:sp>
            <p:nvSpPr>
              <p:cNvPr id="27" name="文本框 33">
                <a:extLst>
                  <a:ext uri="{FF2B5EF4-FFF2-40B4-BE49-F238E27FC236}">
                    <a16:creationId xmlns:a16="http://schemas.microsoft.com/office/drawing/2014/main" id="{371D2FFE-114E-4B4B-980A-BA64208EAECE}"/>
                  </a:ext>
                </a:extLst>
              </p:cNvPr>
              <p:cNvSpPr txBox="1">
                <a:spLocks noRot="1" noChangeAspect="1" noMove="1" noResize="1" noEditPoints="1" noAdjustHandles="1" noChangeArrowheads="1" noChangeShapeType="1" noTextEdit="1"/>
              </p:cNvSpPr>
              <p:nvPr/>
            </p:nvSpPr>
            <p:spPr>
              <a:xfrm>
                <a:off x="7439380" y="4741993"/>
                <a:ext cx="2919967" cy="1385892"/>
              </a:xfrm>
              <a:prstGeom prst="rect">
                <a:avLst/>
              </a:prstGeom>
              <a:blipFill>
                <a:blip r:embed="rId12"/>
                <a:stretch>
                  <a:fillRect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34">
                <a:extLst>
                  <a:ext uri="{FF2B5EF4-FFF2-40B4-BE49-F238E27FC236}">
                    <a16:creationId xmlns:a16="http://schemas.microsoft.com/office/drawing/2014/main" id="{729366E2-4DE8-E34D-9A9C-C31463A5E944}"/>
                  </a:ext>
                </a:extLst>
              </p:cNvPr>
              <p:cNvSpPr txBox="1"/>
              <p:nvPr/>
            </p:nvSpPr>
            <p:spPr>
              <a:xfrm>
                <a:off x="3768484" y="4695626"/>
                <a:ext cx="2785314" cy="1381468"/>
              </a:xfrm>
              <a:prstGeom prst="rect">
                <a:avLst/>
              </a:prstGeom>
              <a:noFill/>
            </p:spPr>
            <p:txBody>
              <a:bodyPr wrap="none" lIns="0" tIns="0" rIns="0" bIns="0" rtlCol="0" anchor="ctr">
                <a:spAutoFit/>
              </a:bodyPr>
              <a:lstStyle/>
              <a:p>
                <a:pPr/>
                <a14:m>
                  <m:oMathPara xmlns:m="http://schemas.openxmlformats.org/officeDocument/2006/math">
                    <m:oMathParaPr>
                      <m:jc m:val="center"/>
                    </m:oMathParaPr>
                    <m:oMath xmlns:m="http://schemas.openxmlformats.org/officeDocument/2006/math">
                      <m:d>
                        <m:dPr>
                          <m:begChr m:val="["/>
                          <m:endChr m:val="]"/>
                          <m:ctrlPr>
                            <a:rPr lang="en-US" altLang="zh-CN" sz="2800" i="1" smtClean="0">
                              <a:latin typeface="Cambria Math" panose="02040503050406030204" pitchFamily="18" charset="0"/>
                            </a:rPr>
                          </m:ctrlPr>
                        </m:dPr>
                        <m:e>
                          <m:f>
                            <m:fPr>
                              <m:type m:val="noBar"/>
                              <m:ctrlPr>
                                <a:rPr lang="en-US" altLang="zh-CN" sz="2800" i="1" smtClean="0">
                                  <a:latin typeface="Cambria Math" panose="02040503050406030204" pitchFamily="18" charset="0"/>
                                </a:rPr>
                              </m:ctrlPr>
                            </m:fPr>
                            <m:num>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(1|</m:t>
                                  </m:r>
                                  <m:r>
                                    <m:rPr>
                                      <m:sty m:val="p"/>
                                    </m:rPr>
                                    <a:rPr lang="en-US" altLang="zh-CN" sz="2800" b="0" i="0" smtClean="0">
                                      <a:latin typeface="Cambria Math" panose="02040503050406030204" pitchFamily="18" charset="0"/>
                                    </a:rPr>
                                    <m:t>hot</m:t>
                                  </m:r>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(2|</m:t>
                                  </m:r>
                                  <m:r>
                                    <m:rPr>
                                      <m:sty m:val="p"/>
                                    </m:rPr>
                                    <a:rPr lang="en-US" altLang="zh-CN" sz="2800">
                                      <a:latin typeface="Cambria Math" panose="02040503050406030204" pitchFamily="18" charset="0"/>
                                    </a:rPr>
                                    <m:t>hot</m:t>
                                  </m:r>
                                  <m:r>
                                    <a:rPr lang="en-US" altLang="zh-CN" sz="2800" b="0" i="1" smtClean="0">
                                      <a:latin typeface="Cambria Math" panose="02040503050406030204" pitchFamily="18" charset="0"/>
                                    </a:rPr>
                                    <m:t>)</m:t>
                                  </m:r>
                                </m:e>
                              </m:eqArr>
                            </m:num>
                            <m:den>
                              <m:r>
                                <a:rPr lang="en-US" altLang="zh-CN" sz="2800" b="0" i="1" smtClean="0">
                                  <a:solidFill>
                                    <a:schemeClr val="accent2"/>
                                  </a:solidFill>
                                  <a:latin typeface="Cambria Math" panose="02040503050406030204" pitchFamily="18" charset="0"/>
                                </a:rPr>
                                <m:t>𝑃</m:t>
                              </m:r>
                              <m:r>
                                <a:rPr lang="en-US" altLang="zh-CN" sz="2800" b="0" i="1" smtClean="0">
                                  <a:solidFill>
                                    <a:schemeClr val="accent2"/>
                                  </a:solidFill>
                                  <a:latin typeface="Cambria Math" panose="02040503050406030204" pitchFamily="18" charset="0"/>
                                </a:rPr>
                                <m:t>(3|</m:t>
                              </m:r>
                              <m:r>
                                <m:rPr>
                                  <m:sty m:val="p"/>
                                </m:rPr>
                                <a:rPr lang="en-US" altLang="zh-CN" sz="2800">
                                  <a:solidFill>
                                    <a:schemeClr val="accent2"/>
                                  </a:solidFill>
                                  <a:latin typeface="Cambria Math" panose="02040503050406030204" pitchFamily="18" charset="0"/>
                                </a:rPr>
                                <m:t>hot</m:t>
                              </m:r>
                              <m:r>
                                <a:rPr lang="en-US" altLang="zh-CN" sz="2800" b="0" i="1" smtClean="0">
                                  <a:solidFill>
                                    <a:schemeClr val="accent2"/>
                                  </a:solidFill>
                                  <a:latin typeface="Cambria Math" panose="02040503050406030204" pitchFamily="18" charset="0"/>
                                </a:rPr>
                                <m:t>)</m:t>
                              </m:r>
                            </m:den>
                          </m:f>
                        </m:e>
                      </m:d>
                      <m:r>
                        <a:rPr lang="en-US" altLang="zh-CN" sz="2800" b="0" i="1" smtClean="0">
                          <a:latin typeface="Cambria Math" panose="02040503050406030204" pitchFamily="18" charset="0"/>
                        </a:rPr>
                        <m:t>=</m:t>
                      </m:r>
                      <m:d>
                        <m:dPr>
                          <m:begChr m:val="["/>
                          <m:endChr m:val="]"/>
                          <m:ctrlPr>
                            <a:rPr lang="en-US" altLang="zh-CN" sz="2800" i="1">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.2</m:t>
                              </m:r>
                            </m:e>
                            <m:e>
                              <m:r>
                                <a:rPr lang="en-US" altLang="zh-CN" sz="2800" b="0" i="1" smtClean="0">
                                  <a:latin typeface="Cambria Math" panose="02040503050406030204" pitchFamily="18" charset="0"/>
                                </a:rPr>
                                <m:t>.4</m:t>
                              </m:r>
                            </m:e>
                            <m:e>
                              <m:r>
                                <a:rPr lang="en-US" altLang="zh-CN" sz="2800" b="0" i="1" smtClean="0">
                                  <a:latin typeface="Cambria Math" panose="02040503050406030204" pitchFamily="18" charset="0"/>
                                </a:rPr>
                                <m:t>.4</m:t>
                              </m:r>
                            </m:e>
                          </m:eqArr>
                        </m:e>
                      </m:d>
                    </m:oMath>
                  </m:oMathPara>
                </a14:m>
                <a:endParaRPr lang="zh-CN" altLang="en-US" sz="2800" dirty="0"/>
              </a:p>
            </p:txBody>
          </p:sp>
        </mc:Choice>
        <mc:Fallback xmlns="">
          <p:sp>
            <p:nvSpPr>
              <p:cNvPr id="28" name="文本框 34">
                <a:extLst>
                  <a:ext uri="{FF2B5EF4-FFF2-40B4-BE49-F238E27FC236}">
                    <a16:creationId xmlns:a16="http://schemas.microsoft.com/office/drawing/2014/main" id="{729366E2-4DE8-E34D-9A9C-C31463A5E944}"/>
                  </a:ext>
                </a:extLst>
              </p:cNvPr>
              <p:cNvSpPr txBox="1">
                <a:spLocks noRot="1" noChangeAspect="1" noMove="1" noResize="1" noEditPoints="1" noAdjustHandles="1" noChangeArrowheads="1" noChangeShapeType="1" noTextEdit="1"/>
              </p:cNvSpPr>
              <p:nvPr/>
            </p:nvSpPr>
            <p:spPr>
              <a:xfrm>
                <a:off x="3768484" y="4695626"/>
                <a:ext cx="2785314" cy="1381468"/>
              </a:xfrm>
              <a:prstGeom prst="rect">
                <a:avLst/>
              </a:prstGeom>
              <a:blipFill>
                <a:blip r:embed="rId13"/>
                <a:stretch>
                  <a:fillRect b="-818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9" name="文本框 35">
                <a:extLst>
                  <a:ext uri="{FF2B5EF4-FFF2-40B4-BE49-F238E27FC236}">
                    <a16:creationId xmlns:a16="http://schemas.microsoft.com/office/drawing/2014/main" id="{62E85938-2004-3748-806D-877DC9160EDB}"/>
                  </a:ext>
                </a:extLst>
              </p:cNvPr>
              <p:cNvSpPr txBox="1"/>
              <p:nvPr/>
            </p:nvSpPr>
            <p:spPr>
              <a:xfrm>
                <a:off x="6312362" y="6277431"/>
                <a:ext cx="41371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r>
                        <a:rPr lang="en-US" altLang="zh-CN" sz="2800" b="0" i="1" smtClean="0">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m:rPr>
                              <m:sty m:val="p"/>
                            </m:rPr>
                            <a:rPr lang="en-US" altLang="zh-CN" sz="2800" b="0" i="0" smtClean="0">
                              <a:solidFill>
                                <a:srgbClr val="FF0000"/>
                              </a:solidFill>
                              <a:latin typeface="Cambria Math" panose="02040503050406030204" pitchFamily="18" charset="0"/>
                            </a:rPr>
                            <m:t>cold</m:t>
                          </m:r>
                        </m:e>
                        <m:sub>
                          <m:r>
                            <a:rPr lang="en-US" altLang="zh-CN" sz="2800" b="0" i="1" smtClean="0">
                              <a:solidFill>
                                <a:srgbClr val="FF0000"/>
                              </a:solidFill>
                              <a:latin typeface="Cambria Math" panose="02040503050406030204" pitchFamily="18" charset="0"/>
                            </a:rPr>
                            <m:t>1</m:t>
                          </m:r>
                        </m:sub>
                      </m:sSub>
                      <m:r>
                        <a:rPr lang="en-US" altLang="zh-CN" sz="2800" b="0" i="1" smtClean="0">
                          <a:solidFill>
                            <a:srgbClr val="FF0000"/>
                          </a:solidFill>
                          <a:latin typeface="Cambria Math" panose="02040503050406030204" pitchFamily="18" charset="0"/>
                        </a:rPr>
                        <m:t>,</m:t>
                      </m:r>
                      <m:sSub>
                        <m:sSubPr>
                          <m:ctrlPr>
                            <a:rPr lang="en-US" altLang="zh-CN" sz="2800" b="0" i="1" smtClean="0">
                              <a:solidFill>
                                <a:srgbClr val="FF0000"/>
                              </a:solidFill>
                              <a:latin typeface="Cambria Math" panose="02040503050406030204" pitchFamily="18" charset="0"/>
                            </a:rPr>
                          </m:ctrlPr>
                        </m:sSubPr>
                        <m:e>
                          <m:r>
                            <m:rPr>
                              <m:sty m:val="p"/>
                            </m:rPr>
                            <a:rPr lang="en-US" altLang="zh-CN" sz="2800" b="0" i="0" smtClean="0">
                              <a:solidFill>
                                <a:srgbClr val="FF0000"/>
                              </a:solidFill>
                              <a:latin typeface="Cambria Math" panose="02040503050406030204" pitchFamily="18" charset="0"/>
                            </a:rPr>
                            <m:t>hot</m:t>
                          </m:r>
                        </m:e>
                        <m:sub>
                          <m:r>
                            <a:rPr lang="en-US" altLang="zh-CN" sz="2800" b="0" i="1" smtClean="0">
                              <a:solidFill>
                                <a:srgbClr val="FF0000"/>
                              </a:solidFill>
                              <a:latin typeface="Cambria Math" panose="02040503050406030204" pitchFamily="18" charset="0"/>
                            </a:rPr>
                            <m:t>2</m:t>
                          </m:r>
                        </m:sub>
                      </m:sSub>
                      <m:r>
                        <a:rPr lang="en-US" altLang="zh-CN" sz="2800" b="0" i="1" smtClean="0">
                          <a:latin typeface="Cambria Math" panose="02040503050406030204" pitchFamily="18" charset="0"/>
                        </a:rPr>
                        <m:t>]=[.2,</m:t>
                      </m:r>
                      <m:r>
                        <a:rPr lang="en-US" altLang="zh-CN" sz="2800" i="1">
                          <a:latin typeface="Cambria Math" panose="02040503050406030204" pitchFamily="18" charset="0"/>
                        </a:rPr>
                        <m:t>.8</m:t>
                      </m:r>
                      <m:r>
                        <a:rPr lang="en-US" altLang="zh-CN" sz="2800" b="0" i="1" smtClean="0">
                          <a:latin typeface="Cambria Math" panose="02040503050406030204" pitchFamily="18" charset="0"/>
                        </a:rPr>
                        <m:t>]</m:t>
                      </m:r>
                    </m:oMath>
                  </m:oMathPara>
                </a14:m>
                <a:endParaRPr lang="zh-CN" altLang="en-US" sz="2800" dirty="0"/>
              </a:p>
            </p:txBody>
          </p:sp>
        </mc:Choice>
        <mc:Fallback>
          <p:sp>
            <p:nvSpPr>
              <p:cNvPr id="29" name="文本框 35">
                <a:extLst>
                  <a:ext uri="{FF2B5EF4-FFF2-40B4-BE49-F238E27FC236}">
                    <a16:creationId xmlns:a16="http://schemas.microsoft.com/office/drawing/2014/main" id="{62E85938-2004-3748-806D-877DC9160EDB}"/>
                  </a:ext>
                </a:extLst>
              </p:cNvPr>
              <p:cNvSpPr txBox="1">
                <a:spLocks noRot="1" noChangeAspect="1" noMove="1" noResize="1" noEditPoints="1" noAdjustHandles="1" noChangeArrowheads="1" noChangeShapeType="1" noTextEdit="1"/>
              </p:cNvSpPr>
              <p:nvPr/>
            </p:nvSpPr>
            <p:spPr>
              <a:xfrm>
                <a:off x="6312362" y="6277431"/>
                <a:ext cx="4137158" cy="430887"/>
              </a:xfrm>
              <a:prstGeom prst="rect">
                <a:avLst/>
              </a:prstGeom>
              <a:blipFill>
                <a:blip r:embed="rId14"/>
                <a:stretch>
                  <a:fillRect r="-2141" b="-38235"/>
                </a:stretch>
              </a:blipFill>
            </p:spPr>
            <p:txBody>
              <a:bodyPr/>
              <a:lstStyle/>
              <a:p>
                <a:r>
                  <a:rPr lang="en-CN">
                    <a:noFill/>
                  </a:rPr>
                  <a:t> </a:t>
                </a:r>
              </a:p>
            </p:txBody>
          </p:sp>
        </mc:Fallback>
      </mc:AlternateContent>
    </p:spTree>
    <p:extLst>
      <p:ext uri="{BB962C8B-B14F-4D97-AF65-F5344CB8AC3E}">
        <p14:creationId xmlns:p14="http://schemas.microsoft.com/office/powerpoint/2010/main" val="3606331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P</a:t>
            </a:r>
            <a:r>
              <a:rPr lang="en-US" altLang="zh-CN" sz="4000" dirty="0"/>
              <a:t>robability of the observations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4"/>
                <a:ext cx="11064875" cy="3197348"/>
              </a:xfrm>
            </p:spPr>
            <p:txBody>
              <a:bodyPr>
                <a:normAutofit fontScale="92500" lnSpcReduction="10000"/>
              </a:bodyPr>
              <a:lstStyle/>
              <a:p>
                <a:r>
                  <a:rPr lang="en-US" altLang="zh-CN" sz="2800" b="1" dirty="0"/>
                  <a:t>Marginalization</a:t>
                </a:r>
                <a:r>
                  <a:rPr lang="en-US" altLang="zh-CN" sz="2800" dirty="0"/>
                  <a:t>: the total probability of the observations just by summing over all possible hidden state sequences</a:t>
                </a:r>
                <a:endParaRPr lang="zh-CN" altLang="en-US" sz="2800" dirty="0"/>
              </a:p>
              <a:p>
                <a:pPr marL="0"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e>
                      </m:nary>
                      <m:r>
                        <a:rPr lang="en-US" altLang="zh-CN" sz="2800" i="1">
                          <a:latin typeface="Cambria Math" panose="02040503050406030204" pitchFamily="18" charset="0"/>
                        </a:rPr>
                        <m:t>=</m:t>
                      </m:r>
                      <m:nary>
                        <m:naryPr>
                          <m:chr m:val="∑"/>
                          <m:supHide m:val="on"/>
                          <m:ctrlPr>
                            <a:rPr lang="en-US" altLang="zh-CN" sz="2800" i="1">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sty m:val="p"/>
                                  <m:brk m:alnAt="7"/>
                                </m:rPr>
                                <a:rPr lang="en-US" altLang="zh-CN" sz="2800" i="1">
                                  <a:latin typeface="Cambria Math" panose="02040503050406030204" pitchFamily="18" charset="0"/>
                                </a:rPr>
                                <m:t>Q</m:t>
                              </m:r>
                            </m:e>
                            <m:sub>
                              <m:r>
                                <m:rPr>
                                  <m:brk m:alnAt="7"/>
                                </m:rPr>
                                <a:rPr lang="en-US" altLang="zh-CN" sz="2800" b="0" i="1" smtClean="0">
                                  <a:latin typeface="Cambria Math" panose="02040503050406030204" pitchFamily="18" charset="0"/>
                                </a:rPr>
                                <m:t>𝑇</m:t>
                              </m:r>
                            </m:sub>
                          </m:sSub>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b="0" i="1" smtClean="0">
                                      <a:latin typeface="Cambria Math" panose="02040503050406030204" pitchFamily="18" charset="0"/>
                                    </a:rPr>
                                    <m:t>𝑇</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𝑄</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e>
                      </m:nary>
                    </m:oMath>
                  </m:oMathPara>
                </a14:m>
                <a:endParaRPr lang="en-CN" dirty="0"/>
              </a:p>
              <a:p>
                <a:r>
                  <a:rPr lang="en-US" altLang="zh-CN" sz="2800" dirty="0"/>
                  <a:t>States =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cold,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r>
                      <a:rPr lang="en-US" altLang="zh-CN" i="1">
                        <a:latin typeface="Cambria Math" panose="02040503050406030204" pitchFamily="18" charset="0"/>
                      </a:rPr>
                      <m:t>= </m:t>
                    </m:r>
                  </m:oMath>
                </a14:m>
                <a:r>
                  <a:rPr lang="en-US" altLang="zh-CN" sz="2800" dirty="0"/>
                  <a:t>hot}, the eight 3-event sequences,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oMath>
                </a14:m>
                <a:r>
                  <a:rPr lang="en-US" altLang="zh-CN" sz="2800"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oMath>
                </a14:m>
                <a:r>
                  <a:rPr lang="en-US" altLang="zh-CN" sz="2800"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b="0" i="1" smtClean="0">
                            <a:latin typeface="Cambria Math" panose="02040503050406030204" pitchFamily="18" charset="0"/>
                          </a:rPr>
                          <m:t>2</m:t>
                        </m:r>
                      </m:sub>
                    </m:sSub>
                  </m:oMath>
                </a14:m>
                <a:r>
                  <a:rPr lang="en-US" altLang="zh-CN" sz="2800" dirty="0"/>
                  <a:t>].</a:t>
                </a:r>
                <a:endParaRPr lang="zh-CN" altLang="en-US" sz="2800" dirty="0"/>
              </a:p>
            </p:txBody>
          </p:sp>
        </mc:Choice>
        <mc:Fallback>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4"/>
                <a:ext cx="11064875" cy="3197348"/>
              </a:xfrm>
              <a:blipFill>
                <a:blip r:embed="rId2"/>
                <a:stretch>
                  <a:fillRect l="-802" t="-14683" b="-25000"/>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mc:AlternateContent xmlns:mc="http://schemas.openxmlformats.org/markup-compatibility/2006">
        <mc:Choice xmlns:a14="http://schemas.microsoft.com/office/drawing/2010/main" Requires="a14">
          <p:sp>
            <p:nvSpPr>
              <p:cNvPr id="5" name="文本框 7">
                <a:extLst>
                  <a:ext uri="{FF2B5EF4-FFF2-40B4-BE49-F238E27FC236}">
                    <a16:creationId xmlns:a16="http://schemas.microsoft.com/office/drawing/2014/main" id="{34F9A74C-EF8F-6644-AA84-5DACBB917740}"/>
                  </a:ext>
                </a:extLst>
              </p:cNvPr>
              <p:cNvSpPr txBox="1"/>
              <p:nvPr/>
            </p:nvSpPr>
            <p:spPr>
              <a:xfrm>
                <a:off x="1464331" y="4545013"/>
                <a:ext cx="9253815" cy="369332"/>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3 1 3</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3 1 3,</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e>
                      </m:d>
                    </m:oMath>
                  </m:oMathPara>
                </a14:m>
                <a:endParaRPr lang="zh-CN" altLang="en-US" sz="2400" dirty="0"/>
              </a:p>
            </p:txBody>
          </p:sp>
        </mc:Choice>
        <mc:Fallback>
          <p:sp>
            <p:nvSpPr>
              <p:cNvPr id="5" name="文本框 7">
                <a:extLst>
                  <a:ext uri="{FF2B5EF4-FFF2-40B4-BE49-F238E27FC236}">
                    <a16:creationId xmlns:a16="http://schemas.microsoft.com/office/drawing/2014/main" id="{34F9A74C-EF8F-6644-AA84-5DACBB917740}"/>
                  </a:ext>
                </a:extLst>
              </p:cNvPr>
              <p:cNvSpPr txBox="1">
                <a:spLocks noRot="1" noChangeAspect="1" noMove="1" noResize="1" noEditPoints="1" noAdjustHandles="1" noChangeArrowheads="1" noChangeShapeType="1" noTextEdit="1"/>
              </p:cNvSpPr>
              <p:nvPr/>
            </p:nvSpPr>
            <p:spPr>
              <a:xfrm>
                <a:off x="1464331" y="4545013"/>
                <a:ext cx="9253815" cy="369332"/>
              </a:xfrm>
              <a:prstGeom prst="rect">
                <a:avLst/>
              </a:prstGeom>
              <a:blipFill>
                <a:blip r:embed="rId3"/>
                <a:stretch>
                  <a:fillRect l="-1097" t="-3448" b="-4482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8">
                <a:extLst>
                  <a:ext uri="{FF2B5EF4-FFF2-40B4-BE49-F238E27FC236}">
                    <a16:creationId xmlns:a16="http://schemas.microsoft.com/office/drawing/2014/main" id="{75FF2169-F13E-7647-A5E5-CF15929F90B1}"/>
                  </a:ext>
                </a:extLst>
              </p:cNvPr>
              <p:cNvSpPr txBox="1"/>
              <p:nvPr/>
            </p:nvSpPr>
            <p:spPr>
              <a:xfrm>
                <a:off x="685390" y="5356831"/>
                <a:ext cx="9579682" cy="954107"/>
              </a:xfrm>
              <a:prstGeom prst="rect">
                <a:avLst/>
              </a:prstGeom>
              <a:noFill/>
            </p:spPr>
            <p:txBody>
              <a:bodyPr wrap="square" rtlCol="0">
                <a:spAutoFit/>
              </a:bodyPr>
              <a:lstStyle/>
              <a:p>
                <a:r>
                  <a:rPr lang="en-US" altLang="zh-CN" sz="2800" dirty="0">
                    <a:solidFill>
                      <a:srgbClr val="FF0000"/>
                    </a:solidFill>
                  </a:rPr>
                  <a:t>We have </a:t>
                </a:r>
                <a14:m>
                  <m:oMath xmlns:m="http://schemas.openxmlformats.org/officeDocument/2006/math">
                    <m:r>
                      <a:rPr lang="en-US" altLang="zh-CN" sz="2800" b="0" i="1" smtClean="0">
                        <a:solidFill>
                          <a:srgbClr val="FF0000"/>
                        </a:solidFill>
                        <a:latin typeface="Cambria Math" panose="02040503050406030204" pitchFamily="18" charset="0"/>
                      </a:rPr>
                      <m:t>𝑂</m:t>
                    </m:r>
                    <m:d>
                      <m:dPr>
                        <m:ctrlPr>
                          <a:rPr lang="en-US" altLang="zh-CN" sz="2800" b="0" i="1" smtClean="0">
                            <a:solidFill>
                              <a:srgbClr val="FF0000"/>
                            </a:solidFill>
                            <a:latin typeface="Cambria Math" panose="02040503050406030204" pitchFamily="18" charset="0"/>
                          </a:rPr>
                        </m:ctrlPr>
                      </m:dPr>
                      <m:e>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𝑁</m:t>
                            </m:r>
                          </m:e>
                          <m:sup>
                            <m:r>
                              <a:rPr lang="en-US" altLang="zh-CN" sz="2800" b="0" i="1" smtClean="0">
                                <a:solidFill>
                                  <a:srgbClr val="FF0000"/>
                                </a:solidFill>
                                <a:latin typeface="Cambria Math" panose="02040503050406030204" pitchFamily="18" charset="0"/>
                              </a:rPr>
                              <m:t>𝑇</m:t>
                            </m:r>
                          </m:sup>
                        </m:sSup>
                      </m:e>
                    </m:d>
                  </m:oMath>
                </a14:m>
                <a:r>
                  <a:rPr lang="zh-CN" altLang="en-US" sz="2800" dirty="0">
                    <a:solidFill>
                      <a:srgbClr val="FF0000"/>
                    </a:solidFill>
                  </a:rPr>
                  <a:t> </a:t>
                </a:r>
                <a:r>
                  <a:rPr lang="en-US" altLang="zh-CN" sz="2800" dirty="0">
                    <a:solidFill>
                      <a:srgbClr val="FF0000"/>
                    </a:solidFill>
                  </a:rPr>
                  <a:t>joint probabilities need to compute! How can we reduce the time complexity?</a:t>
                </a:r>
                <a:endParaRPr lang="zh-CN" altLang="en-US" sz="2800" dirty="0">
                  <a:solidFill>
                    <a:srgbClr val="FF0000"/>
                  </a:solidFill>
                </a:endParaRPr>
              </a:p>
            </p:txBody>
          </p:sp>
        </mc:Choice>
        <mc:Fallback>
          <p:sp>
            <p:nvSpPr>
              <p:cNvPr id="6" name="文本框 8">
                <a:extLst>
                  <a:ext uri="{FF2B5EF4-FFF2-40B4-BE49-F238E27FC236}">
                    <a16:creationId xmlns:a16="http://schemas.microsoft.com/office/drawing/2014/main" id="{75FF2169-F13E-7647-A5E5-CF15929F90B1}"/>
                  </a:ext>
                </a:extLst>
              </p:cNvPr>
              <p:cNvSpPr txBox="1">
                <a:spLocks noRot="1" noChangeAspect="1" noMove="1" noResize="1" noEditPoints="1" noAdjustHandles="1" noChangeArrowheads="1" noChangeShapeType="1" noTextEdit="1"/>
              </p:cNvSpPr>
              <p:nvPr/>
            </p:nvSpPr>
            <p:spPr>
              <a:xfrm>
                <a:off x="685390" y="5356831"/>
                <a:ext cx="9579682" cy="954107"/>
              </a:xfrm>
              <a:prstGeom prst="rect">
                <a:avLst/>
              </a:prstGeom>
              <a:blipFill>
                <a:blip r:embed="rId4"/>
                <a:stretch>
                  <a:fillRect l="-1190" t="-7895" b="-17105"/>
                </a:stretch>
              </a:blipFill>
            </p:spPr>
            <p:txBody>
              <a:bodyPr/>
              <a:lstStyle/>
              <a:p>
                <a:r>
                  <a:rPr lang="en-CN">
                    <a:noFill/>
                  </a:rPr>
                  <a:t> </a:t>
                </a:r>
              </a:p>
            </p:txBody>
          </p:sp>
        </mc:Fallback>
      </mc:AlternateContent>
    </p:spTree>
    <p:extLst>
      <p:ext uri="{BB962C8B-B14F-4D97-AF65-F5344CB8AC3E}">
        <p14:creationId xmlns:p14="http://schemas.microsoft.com/office/powerpoint/2010/main" val="3397727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87CA5B9-423B-B046-8A97-2CED7FE0BC16}"/>
                  </a:ext>
                </a:extLst>
              </p:cNvPr>
              <p:cNvSpPr txBox="1"/>
              <p:nvPr/>
            </p:nvSpPr>
            <p:spPr>
              <a:xfrm>
                <a:off x="658813" y="1146892"/>
                <a:ext cx="10337800" cy="1384995"/>
              </a:xfrm>
              <a:prstGeom prst="rect">
                <a:avLst/>
              </a:prstGeom>
              <a:noFill/>
            </p:spPr>
            <p:txBody>
              <a:bodyPr wrap="square" rtlCol="0">
                <a:spAutoFit/>
              </a:bodyPr>
              <a:lstStyle/>
              <a:p>
                <a:r>
                  <a:rPr lang="en-US" altLang="zh-CN" sz="2800" dirty="0"/>
                  <a:t>Consider the simple case: </a:t>
                </a:r>
              </a:p>
              <a:p>
                <a:pPr marL="457200" indent="-457200">
                  <a:buFont typeface="Arial" panose="020B0604020202020204" pitchFamily="34" charset="0"/>
                  <a:buChar char="•"/>
                </a:pPr>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=1</m:t>
                    </m:r>
                  </m:oMath>
                </a14:m>
                <a:r>
                  <a:rPr lang="zh-CN" altLang="en-US" sz="2800" dirty="0"/>
                  <a:t> </a:t>
                </a:r>
                <a:r>
                  <a:rPr lang="en-US" altLang="zh-CN" sz="2800" dirty="0"/>
                  <a:t>and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𝑂</m:t>
                        </m:r>
                      </m:e>
                      <m:sub>
                        <m:r>
                          <a:rPr lang="en-US" altLang="zh-CN" sz="2800" b="0" i="1" smtClean="0">
                            <a:latin typeface="Cambria Math" panose="02040503050406030204" pitchFamily="18" charset="0"/>
                          </a:rPr>
                          <m:t>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=3</m:t>
                    </m:r>
                  </m:oMath>
                </a14:m>
                <a:r>
                  <a:rPr lang="en-US" altLang="zh-CN" sz="2800" dirty="0"/>
                  <a:t>. </a:t>
                </a:r>
              </a:p>
              <a:p>
                <a:pPr marL="457200" indent="-457200">
                  <a:buFont typeface="Arial" panose="020B0604020202020204" pitchFamily="34" charset="0"/>
                  <a:buChar char="•"/>
                </a:pPr>
                <a:r>
                  <a:rPr lang="en-US" altLang="zh-CN" sz="2800" dirty="0"/>
                  <a:t>Then,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e>
                    </m:d>
                  </m:oMath>
                </a14:m>
                <a:endParaRPr lang="zh-CN" altLang="en-US" sz="2800" dirty="0"/>
              </a:p>
            </p:txBody>
          </p:sp>
        </mc:Choice>
        <mc:Fallback>
          <p:sp>
            <p:nvSpPr>
              <p:cNvPr id="7" name="文本框 6">
                <a:extLst>
                  <a:ext uri="{FF2B5EF4-FFF2-40B4-BE49-F238E27FC236}">
                    <a16:creationId xmlns:a16="http://schemas.microsoft.com/office/drawing/2014/main" id="{587CA5B9-423B-B046-8A97-2CED7FE0BC16}"/>
                  </a:ext>
                </a:extLst>
              </p:cNvPr>
              <p:cNvSpPr txBox="1">
                <a:spLocks noRot="1" noChangeAspect="1" noMove="1" noResize="1" noEditPoints="1" noAdjustHandles="1" noChangeArrowheads="1" noChangeShapeType="1" noTextEdit="1"/>
              </p:cNvSpPr>
              <p:nvPr/>
            </p:nvSpPr>
            <p:spPr>
              <a:xfrm>
                <a:off x="658813" y="1146892"/>
                <a:ext cx="10337800" cy="1384995"/>
              </a:xfrm>
              <a:prstGeom prst="rect">
                <a:avLst/>
              </a:prstGeom>
              <a:blipFill>
                <a:blip r:embed="rId3"/>
                <a:stretch>
                  <a:fillRect l="-1227" t="-5455" b="-1181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BAAEA960-61CD-C441-810F-BCD8B1E06A35}"/>
                  </a:ext>
                </a:extLst>
              </p:cNvPr>
              <p:cNvSpPr txBox="1"/>
              <p:nvPr/>
            </p:nvSpPr>
            <p:spPr>
              <a:xfrm>
                <a:off x="658813" y="2927331"/>
                <a:ext cx="10244539" cy="1477328"/>
              </a:xfrm>
              <a:prstGeom prst="rect">
                <a:avLst/>
              </a:prstGeom>
              <a:noFill/>
            </p:spPr>
            <p:txBody>
              <a:bodyPr wrap="square" lIns="0" tIns="0" rIns="0" bIns="0" rtlCol="0">
                <a:spAutoFit/>
              </a:bodyPr>
              <a:lstStyle/>
              <a:p>
                <a:pPr>
                  <a:spcAft>
                    <a:spcPts val="2400"/>
                  </a:spcAft>
                </a:pP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a:rPr lang="en-US" altLang="zh-CN" sz="2800" i="1" smtClean="0">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a14:m>
                <a:r>
                  <a:rPr lang="en-US" altLang="zh-CN" sz="2800" i="1" dirty="0">
                    <a:latin typeface="Cambria Math" panose="02040503050406030204" pitchFamily="18" charset="0"/>
                  </a:rPr>
                  <a:t> </a:t>
                </a:r>
                <a14:m>
                  <m:oMath xmlns:m="http://schemas.openxmlformats.org/officeDocument/2006/math">
                    <m:r>
                      <a:rPr lang="en-US" altLang="zh-CN" sz="2800" i="1" smtClean="0">
                        <a:latin typeface="Cambria Math" panose="02040503050406030204" pitchFamily="18" charset="0"/>
                      </a:rPr>
                      <m:t>=</m:t>
                    </m:r>
                  </m:oMath>
                </a14:m>
                <a:endParaRPr lang="en-US" altLang="zh-CN" sz="2800" i="1" dirty="0">
                  <a:latin typeface="Cambria Math" panose="02040503050406030204" pitchFamily="18" charset="0"/>
                </a:endParaRPr>
              </a:p>
              <a:p>
                <a:pPr>
                  <a:spcAft>
                    <a:spcPts val="2400"/>
                  </a:spcAft>
                </a:pPr>
                <a14:m>
                  <m:oMathPara xmlns:m="http://schemas.openxmlformats.org/officeDocument/2006/math">
                    <m:oMathParaPr>
                      <m:jc m:val="centerGroup"/>
                    </m:oMathParaPr>
                    <m:oMath xmlns:m="http://schemas.openxmlformats.org/officeDocument/2006/math">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𝑜</m:t>
                              </m:r>
                            </m:e>
                            <m:sub>
                              <m:r>
                                <a:rPr lang="en-US" altLang="zh-CN" sz="2800" b="0" i="1" smtClean="0">
                                  <a:solidFill>
                                    <a:schemeClr val="accent1"/>
                                  </a:solidFill>
                                  <a:latin typeface="Cambria Math" panose="02040503050406030204" pitchFamily="18" charset="0"/>
                                </a:rPr>
                                <m:t>1</m:t>
                              </m:r>
                            </m:sub>
                          </m:sSub>
                        </m:e>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e>
                          <m:r>
                            <m:rPr>
                              <m:sty m:val="p"/>
                            </m:rPr>
                            <a:rPr lang="en-US" altLang="zh-CN" sz="2800">
                              <a:solidFill>
                                <a:schemeClr val="accent1"/>
                              </a:solidFill>
                              <a:latin typeface="Cambria Math" panose="02040503050406030204" pitchFamily="18" charset="0"/>
                            </a:rPr>
                            <m:t>start</m:t>
                          </m:r>
                        </m:e>
                      </m:d>
                      <m:r>
                        <a:rPr lang="en-US" altLang="zh-CN" sz="2800" b="0" i="1" smtClean="0">
                          <a:latin typeface="Cambria Math" panose="02040503050406030204" pitchFamily="18" charset="0"/>
                        </a:rPr>
                        <m:t>+</m:t>
                      </m:r>
                      <m:r>
                        <a:rPr lang="en-US" altLang="zh-CN" sz="2800" b="0" i="1" smtClean="0">
                          <a:solidFill>
                            <a:schemeClr val="accent6"/>
                          </a:solidFill>
                          <a:latin typeface="Cambria Math" panose="02040503050406030204" pitchFamily="18" charset="0"/>
                        </a:rPr>
                        <m:t>𝑃</m:t>
                      </m:r>
                      <m:d>
                        <m:dPr>
                          <m:ctrlPr>
                            <a:rPr lang="en-US" altLang="zh-CN" sz="2800" b="0" i="1" smtClean="0">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e>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e>
                          <m:r>
                            <m:rPr>
                              <m:sty m:val="p"/>
                            </m:rPr>
                            <a:rPr lang="en-US" altLang="zh-CN" sz="2800">
                              <a:solidFill>
                                <a:schemeClr val="accent6"/>
                              </a:solidFill>
                              <a:latin typeface="Cambria Math" panose="02040503050406030204" pitchFamily="18" charset="0"/>
                            </a:rPr>
                            <m:t>start</m:t>
                          </m:r>
                        </m:e>
                      </m:d>
                    </m:oMath>
                  </m:oMathPara>
                </a14:m>
                <a:endParaRPr lang="en-US" altLang="zh-CN" sz="2800" dirty="0"/>
              </a:p>
            </p:txBody>
          </p:sp>
        </mc:Choice>
        <mc:Fallback>
          <p:sp>
            <p:nvSpPr>
              <p:cNvPr id="8" name="文本框 7">
                <a:extLst>
                  <a:ext uri="{FF2B5EF4-FFF2-40B4-BE49-F238E27FC236}">
                    <a16:creationId xmlns:a16="http://schemas.microsoft.com/office/drawing/2014/main" id="{BAAEA960-61CD-C441-810F-BCD8B1E06A35}"/>
                  </a:ext>
                </a:extLst>
              </p:cNvPr>
              <p:cNvSpPr txBox="1">
                <a:spLocks noRot="1" noChangeAspect="1" noMove="1" noResize="1" noEditPoints="1" noAdjustHandles="1" noChangeArrowheads="1" noChangeShapeType="1" noTextEdit="1"/>
              </p:cNvSpPr>
              <p:nvPr/>
            </p:nvSpPr>
            <p:spPr>
              <a:xfrm>
                <a:off x="658813" y="2927331"/>
                <a:ext cx="10244539" cy="1477328"/>
              </a:xfrm>
              <a:prstGeom prst="rect">
                <a:avLst/>
              </a:prstGeom>
              <a:blipFill>
                <a:blip r:embed="rId4"/>
                <a:stretch>
                  <a:fillRect l="-111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A35A4B1-EBFC-5E4F-99B1-EB6C173FAEC9}"/>
                  </a:ext>
                </a:extLst>
              </p:cNvPr>
              <p:cNvSpPr txBox="1"/>
              <p:nvPr/>
            </p:nvSpPr>
            <p:spPr>
              <a:xfrm>
                <a:off x="528968" y="4800104"/>
                <a:ext cx="10233727" cy="1692771"/>
              </a:xfrm>
              <a:prstGeom prst="rect">
                <a:avLst/>
              </a:prstGeom>
              <a:noFill/>
            </p:spPr>
            <p:txBody>
              <a:bodyPr wrap="square">
                <a:spAutoFit/>
              </a:bodyPr>
              <a:lstStyle/>
              <a:p>
                <a:pPr marL="457200" indent="-457200">
                  <a:spcAft>
                    <a:spcPts val="1200"/>
                  </a:spcAft>
                  <a:buFont typeface="Arial" panose="020B0604020202020204" pitchFamily="34" charset="0"/>
                  <a:buChar char="•"/>
                </a:pPr>
                <a14:m>
                  <m:oMath xmlns:m="http://schemas.openxmlformats.org/officeDocument/2006/math">
                    <m:r>
                      <a:rPr lang="en-US" altLang="zh-CN" sz="2800" i="1" smtClean="0">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b="0" i="1" smtClean="0">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𝑜</m:t>
                            </m:r>
                          </m:e>
                          <m:sub>
                            <m:r>
                              <a:rPr lang="en-US" altLang="zh-CN" sz="2800" i="1">
                                <a:solidFill>
                                  <a:schemeClr val="accent1"/>
                                </a:solidFill>
                                <a:latin typeface="Cambria Math" panose="02040503050406030204" pitchFamily="18" charset="0"/>
                              </a:rPr>
                              <m:t>1</m:t>
                            </m:r>
                          </m:sub>
                        </m:sSub>
                      </m:e>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e>
                        <m:r>
                          <m:rPr>
                            <m:sty m:val="p"/>
                          </m:rPr>
                          <a:rPr lang="en-US" altLang="zh-CN" sz="2800">
                            <a:solidFill>
                              <a:schemeClr val="accent1"/>
                            </a:solidFill>
                            <a:latin typeface="Cambria Math" panose="02040503050406030204" pitchFamily="18" charset="0"/>
                          </a:rPr>
                          <m:t>start</m:t>
                        </m:r>
                      </m:e>
                    </m:d>
                  </m:oMath>
                </a14:m>
                <a:r>
                  <a:rPr lang="zh-CN" altLang="en-US" sz="2800" dirty="0"/>
                  <a:t> </a:t>
                </a:r>
                <a:r>
                  <a:rPr lang="en-US" altLang="zh-CN" sz="2800" dirty="0"/>
                  <a:t>denote it as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oMath>
                </a14:m>
                <a:endParaRPr lang="en-US" altLang="zh-CN" sz="2800" b="0" i="1" dirty="0">
                  <a:latin typeface="Cambria Math" panose="02040503050406030204" pitchFamily="18" charset="0"/>
                </a:endParaRPr>
              </a:p>
              <a:p>
                <a:pPr marL="457200" indent="-457200">
                  <a:spcAft>
                    <a:spcPts val="1200"/>
                  </a:spcAft>
                  <a:buFont typeface="Arial" panose="020B0604020202020204" pitchFamily="34" charset="0"/>
                  <a:buChar char="•"/>
                </a:pPr>
                <a14:m>
                  <m:oMath xmlns:m="http://schemas.openxmlformats.org/officeDocument/2006/math">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𝑜</m:t>
                            </m:r>
                          </m:e>
                          <m:sub>
                            <m:r>
                              <a:rPr lang="en-US" altLang="zh-CN" sz="2800" i="1">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b="0" i="1" smtClean="0">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𝑜</m:t>
                            </m:r>
                          </m:e>
                          <m:sub>
                            <m:r>
                              <a:rPr lang="en-US" altLang="zh-CN" sz="2800" i="1">
                                <a:solidFill>
                                  <a:schemeClr val="accent6"/>
                                </a:solidFill>
                                <a:latin typeface="Cambria Math" panose="02040503050406030204" pitchFamily="18" charset="0"/>
                              </a:rPr>
                              <m:t>1</m:t>
                            </m:r>
                          </m:sub>
                        </m:sSub>
                      </m:e>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e>
                        <m:r>
                          <m:rPr>
                            <m:sty m:val="p"/>
                          </m:rPr>
                          <a:rPr lang="en-US" altLang="zh-CN" sz="2800">
                            <a:solidFill>
                              <a:schemeClr val="accent6"/>
                            </a:solidFill>
                            <a:latin typeface="Cambria Math" panose="02040503050406030204" pitchFamily="18" charset="0"/>
                          </a:rPr>
                          <m:t>start</m:t>
                        </m:r>
                      </m:e>
                    </m:d>
                  </m:oMath>
                </a14:m>
                <a:r>
                  <a:rPr lang="en-US" altLang="zh-CN" sz="2800" dirty="0"/>
                  <a:t> denote it as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a14:m>
                <a:endParaRPr lang="en-US" altLang="zh-CN" sz="2800" dirty="0"/>
              </a:p>
              <a:p>
                <a:pPr marL="457200" indent="-457200">
                  <a:spcAft>
                    <a:spcPts val="1200"/>
                  </a:spcAft>
                  <a:buFont typeface="Arial" panose="020B0604020202020204" pitchFamily="34" charset="0"/>
                  <a:buChar char="•"/>
                </a:pP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h𝑜𝑡</m:t>
                        </m:r>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𝑐𝑜𝑙𝑑</m:t>
                        </m:r>
                      </m:e>
                    </m:d>
                  </m:oMath>
                </a14:m>
                <a:r>
                  <a:rPr lang="en-US" altLang="zh-CN" sz="2800" dirty="0"/>
                  <a:t> and</a:t>
                </a:r>
                <a:r>
                  <a:rPr lang="zh-CN" altLang="en-US" sz="2800" dirty="0"/>
                  <a:t> </a:t>
                </a:r>
                <a:r>
                  <a:rPr lang="en-US" altLang="zh-CN" sz="2800" dirty="0"/>
                  <a:t>initial</a:t>
                </a:r>
                <a:r>
                  <a:rPr lang="zh-CN" altLang="en-US" sz="2800" dirty="0"/>
                  <a:t> </a:t>
                </a:r>
                <a:r>
                  <a:rPr lang="en-US" altLang="zh-CN" sz="2800" dirty="0"/>
                  <a:t>state</a:t>
                </a:r>
                <a:r>
                  <a:rPr lang="zh-CN" altLang="en-US" sz="2800" dirty="0"/>
                  <a:t> </a:t>
                </a:r>
                <a:r>
                  <a:rPr lang="en-US" altLang="zh-CN" sz="2800" dirty="0"/>
                  <a:t>is</a:t>
                </a:r>
                <a:r>
                  <a:rPr lang="zh-CN" altLang="en-US" sz="2800" dirty="0"/>
                  <a:t> </a:t>
                </a:r>
                <a:r>
                  <a:rPr lang="en-US" altLang="zh-CN" sz="2800" dirty="0"/>
                  <a:t>given</a:t>
                </a:r>
              </a:p>
            </p:txBody>
          </p:sp>
        </mc:Choice>
        <mc:Fallback>
          <p:sp>
            <p:nvSpPr>
              <p:cNvPr id="9" name="TextBox 8">
                <a:extLst>
                  <a:ext uri="{FF2B5EF4-FFF2-40B4-BE49-F238E27FC236}">
                    <a16:creationId xmlns:a16="http://schemas.microsoft.com/office/drawing/2014/main" id="{6A35A4B1-EBFC-5E4F-99B1-EB6C173FAEC9}"/>
                  </a:ext>
                </a:extLst>
              </p:cNvPr>
              <p:cNvSpPr txBox="1">
                <a:spLocks noRot="1" noChangeAspect="1" noMove="1" noResize="1" noEditPoints="1" noAdjustHandles="1" noChangeArrowheads="1" noChangeShapeType="1" noTextEdit="1"/>
              </p:cNvSpPr>
              <p:nvPr/>
            </p:nvSpPr>
            <p:spPr>
              <a:xfrm>
                <a:off x="528968" y="4800104"/>
                <a:ext cx="10233727" cy="1692771"/>
              </a:xfrm>
              <a:prstGeom prst="rect">
                <a:avLst/>
              </a:prstGeom>
              <a:blipFill>
                <a:blip r:embed="rId5"/>
                <a:stretch>
                  <a:fillRect l="-991" t="-3704" b="-8889"/>
                </a:stretch>
              </a:blipFill>
            </p:spPr>
            <p:txBody>
              <a:bodyPr/>
              <a:lstStyle/>
              <a:p>
                <a:r>
                  <a:rPr lang="en-CN">
                    <a:noFill/>
                  </a:rPr>
                  <a:t> </a:t>
                </a:r>
              </a:p>
            </p:txBody>
          </p:sp>
        </mc:Fallback>
      </mc:AlternateContent>
    </p:spTree>
    <p:extLst>
      <p:ext uri="{BB962C8B-B14F-4D97-AF65-F5344CB8AC3E}">
        <p14:creationId xmlns:p14="http://schemas.microsoft.com/office/powerpoint/2010/main" val="159130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517525" y="1108433"/>
                <a:ext cx="11064875" cy="789815"/>
              </a:xfrm>
            </p:spPr>
            <p:txBody>
              <a:bodyPr/>
              <a:lstStyle/>
              <a:p>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=2</m:t>
                    </m:r>
                  </m:oMath>
                </a14:m>
                <a:r>
                  <a:rPr lang="zh-CN" altLang="en-US" sz="2800" dirty="0"/>
                  <a:t> </a:t>
                </a:r>
                <a:r>
                  <a:rPr lang="en-US" altLang="zh-CN" sz="2800" dirty="0"/>
                  <a:t>and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=31</m:t>
                    </m:r>
                  </m:oMath>
                </a14:m>
                <a:r>
                  <a:rPr lang="en-US" altLang="zh-CN" sz="2800" dirty="0"/>
                  <a:t>, we have </a:t>
                </a:r>
              </a:p>
              <a:p>
                <a:endParaRPr lang="en-CN" dirty="0"/>
              </a:p>
            </p:txBody>
          </p:sp>
        </mc:Choice>
        <mc:Fallback>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517525" y="1108433"/>
                <a:ext cx="11064875" cy="789815"/>
              </a:xfrm>
              <a:blipFill>
                <a:blip r:embed="rId3"/>
                <a:stretch>
                  <a:fillRect l="-916" t="-952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mc:AlternateContent xmlns:mc="http://schemas.openxmlformats.org/markup-compatibility/2006">
        <mc:Choice xmlns:a14="http://schemas.microsoft.com/office/drawing/2010/main" Requires="a14">
          <p:sp>
            <p:nvSpPr>
              <p:cNvPr id="5" name="文本框 10">
                <a:extLst>
                  <a:ext uri="{FF2B5EF4-FFF2-40B4-BE49-F238E27FC236}">
                    <a16:creationId xmlns:a16="http://schemas.microsoft.com/office/drawing/2014/main" id="{D067B00C-4A9D-E942-8775-F5EF2887F3A5}"/>
                  </a:ext>
                </a:extLst>
              </p:cNvPr>
              <p:cNvSpPr txBox="1"/>
              <p:nvPr/>
            </p:nvSpPr>
            <p:spPr>
              <a:xfrm>
                <a:off x="658813" y="2010892"/>
                <a:ext cx="11064875" cy="2862322"/>
              </a:xfrm>
              <a:prstGeom prst="rect">
                <a:avLst/>
              </a:prstGeom>
              <a:noFill/>
            </p:spPr>
            <p:txBody>
              <a:bodyPr wrap="square">
                <a:spAutoFit/>
              </a:bodyPr>
              <a:lstStyle/>
              <a:p>
                <a:pPr>
                  <a:spcAft>
                    <a:spcPts val="1800"/>
                  </a:spcAft>
                </a:pP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e>
                    </m:d>
                    <m:r>
                      <a:rPr lang="en-US" altLang="zh-CN" sz="2400" b="0" i="1" smtClean="0">
                        <a:latin typeface="Cambria Math" panose="02040503050406030204" pitchFamily="18" charset="0"/>
                      </a:rPr>
                      <m:t>=</m:t>
                    </m:r>
                  </m:oMath>
                </a14:m>
                <a:r>
                  <a:rPr lang="en-US" altLang="zh-CN" sz="2400" b="0" i="1" dirty="0">
                    <a:latin typeface="Cambria Math" panose="02040503050406030204" pitchFamily="18" charset="0"/>
                  </a:rPr>
                  <a:t> </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e>
                    </m:d>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i="1">
                                <a:latin typeface="Cambria Math" panose="02040503050406030204" pitchFamily="18" charset="0"/>
                              </a:rPr>
                              <m:t>2</m:t>
                            </m:r>
                          </m:sub>
                        </m:sSub>
                      </m:e>
                    </m:d>
                  </m:oMath>
                </a14:m>
                <a:endParaRPr lang="en-US" altLang="zh-CN" sz="2400" dirty="0"/>
              </a:p>
              <a:p>
                <a:pPr>
                  <a:spcAft>
                    <a:spcPts val="1800"/>
                  </a:spcAft>
                </a:pPr>
                <a:r>
                  <a:rPr lang="en-US" altLang="zh-CN" sz="2400" b="0" dirty="0"/>
                  <a:t>          </a:t>
                </a:r>
                <a14:m>
                  <m:oMath xmlns:m="http://schemas.openxmlformats.org/officeDocument/2006/math">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smtClean="0">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d>
                    <m:r>
                      <a:rPr lang="en-US" altLang="zh-CN" sz="2400" i="1">
                        <a:latin typeface="Cambria Math" panose="02040503050406030204" pitchFamily="18" charset="0"/>
                      </a:rPr>
                      <m:t>+</m:t>
                    </m:r>
                    <m:r>
                      <m:rPr>
                        <m:nor/>
                      </m:rPr>
                      <a:rPr lang="en-US" altLang="zh-CN" sz="2400" dirty="0"/>
                      <m:t> </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sSub>
                          <m:sSubPr>
                            <m:ctrlPr>
                              <a:rPr lang="en-US" altLang="zh-CN" sz="2400" i="1" smtClean="0">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sSub>
                          <m:sSubPr>
                            <m:ctrlPr>
                              <a:rPr lang="en-US" altLang="zh-CN" sz="2400" i="1" smtClean="0">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r>
                      <a:rPr lang="en-US" altLang="zh-CN" sz="2400" i="1">
                        <a:latin typeface="Cambria Math" panose="02040503050406030204" pitchFamily="18" charset="0"/>
                      </a:rPr>
                      <m:t>+</m:t>
                    </m:r>
                    <m:r>
                      <m:rPr>
                        <m:nor/>
                      </m:rPr>
                      <a:rPr lang="en-US" altLang="zh-CN" sz="2400" dirty="0"/>
                      <m:t> </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𝑜</m:t>
                            </m:r>
                          </m:e>
                          <m:sub>
                            <m:r>
                              <a:rPr lang="en-US" altLang="zh-CN" sz="2400" i="1">
                                <a:latin typeface="Cambria Math" panose="02040503050406030204" pitchFamily="18" charset="0"/>
                              </a:rPr>
                              <m:t>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2</m:t>
                            </m:r>
                          </m:sub>
                        </m:sSub>
                        <m:sSub>
                          <m:sSubPr>
                            <m:ctrlPr>
                              <a:rPr lang="en-US" altLang="zh-CN" sz="2400" i="1" smtClean="0">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oMath>
                </a14:m>
                <a:endParaRPr lang="en-US" altLang="zh-CN" sz="2400" dirty="0"/>
              </a:p>
              <a:p>
                <a:pPr>
                  <a:spcAft>
                    <a:spcPts val="1800"/>
                  </a:spcAft>
                </a:pPr>
                <a:r>
                  <a:rPr lang="en-US" altLang="zh-CN" sz="2400" dirty="0"/>
                  <a:t>          =…</a:t>
                </a:r>
                <a:r>
                  <a:rPr lang="zh-CN" altLang="en-US" sz="2400" dirty="0"/>
                  <a:t> </a:t>
                </a:r>
                <a:r>
                  <a:rPr lang="en-US" altLang="zh-CN" sz="2400" dirty="0"/>
                  <a:t>(Filling</a:t>
                </a:r>
                <a:r>
                  <a:rPr lang="zh-CN" altLang="en-US" sz="2400" dirty="0"/>
                  <a:t> </a:t>
                </a:r>
                <a:r>
                  <a:rPr lang="en-US" altLang="zh-CN" sz="2400" dirty="0"/>
                  <a:t>this</a:t>
                </a:r>
                <a:r>
                  <a:rPr lang="zh-CN" altLang="en-US" sz="2400" dirty="0"/>
                  <a:t> </a:t>
                </a:r>
                <a:r>
                  <a:rPr lang="en-US" altLang="zh-CN" sz="2400" dirty="0"/>
                  <a:t>gap)</a:t>
                </a:r>
                <a:endParaRPr lang="en-US" altLang="zh-CN" sz="2400" b="0" dirty="0">
                  <a:solidFill>
                    <a:schemeClr val="accent2"/>
                  </a:solidFill>
                </a:endParaRPr>
              </a:p>
              <a:p>
                <a:pPr>
                  <a:spcAft>
                    <a:spcPts val="1800"/>
                  </a:spcAft>
                </a:pPr>
                <a:r>
                  <a:rPr lang="en-US" altLang="zh-CN" sz="2400" dirty="0"/>
                  <a:t>          = </a:t>
                </a:r>
                <a14:m>
                  <m:oMath xmlns:m="http://schemas.openxmlformats.org/officeDocument/2006/math">
                    <m:d>
                      <m:dPr>
                        <m:begChr m:val="["/>
                        <m:endChr m:val="]"/>
                        <m:ctrlPr>
                          <a:rPr lang="en-US" altLang="zh-CN" sz="2400" i="1" smtClean="0">
                            <a:solidFill>
                              <a:schemeClr val="accent1"/>
                            </a:solidFill>
                            <a:latin typeface="Cambria Math" panose="02040503050406030204" pitchFamily="18" charset="0"/>
                          </a:rPr>
                        </m:ctrlPr>
                      </m:dPr>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𝛼</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2</m:t>
                            </m:r>
                          </m:sub>
                        </m:sSub>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d>
                          <m:dPr>
                            <m:ctrlPr>
                              <a:rPr lang="en-US" altLang="zh-CN" sz="2400" i="1">
                                <a:solidFill>
                                  <a:schemeClr val="accent1"/>
                                </a:solidFill>
                                <a:latin typeface="Cambria Math" panose="02040503050406030204" pitchFamily="18" charset="0"/>
                              </a:rPr>
                            </m:ctrlPr>
                          </m:dPr>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e>
                          <m:e>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2</m:t>
                                </m:r>
                              </m:sub>
                            </m:sSub>
                          </m:e>
                        </m:d>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𝛼</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e>
                    </m:d>
                    <m:r>
                      <a:rPr lang="en-US" altLang="zh-CN" sz="2400" i="1">
                        <a:solidFill>
                          <a:schemeClr val="accent1"/>
                        </a:solidFill>
                        <a:latin typeface="Cambria Math" panose="02040503050406030204" pitchFamily="18" charset="0"/>
                      </a:rPr>
                      <m:t>⋅</m:t>
                    </m:r>
                    <m:r>
                      <a:rPr lang="en-US" altLang="zh-CN" sz="2400" i="1">
                        <a:solidFill>
                          <a:schemeClr val="accent1"/>
                        </a:solidFill>
                        <a:latin typeface="Cambria Math" panose="02040503050406030204" pitchFamily="18" charset="0"/>
                      </a:rPr>
                      <m:t>𝑃</m:t>
                    </m:r>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𝑜</m:t>
                        </m:r>
                      </m:e>
                      <m:sub>
                        <m:r>
                          <a:rPr lang="en-US" altLang="zh-CN" sz="2400" i="1">
                            <a:solidFill>
                              <a:schemeClr val="accent1"/>
                            </a:solidFill>
                            <a:latin typeface="Cambria Math" panose="02040503050406030204" pitchFamily="18" charset="0"/>
                          </a:rPr>
                          <m:t>2</m:t>
                        </m:r>
                      </m:sub>
                    </m:sSub>
                    <m:r>
                      <a:rPr lang="en-US" altLang="zh-CN" sz="2400" i="1">
                        <a:solidFill>
                          <a:schemeClr val="accent1"/>
                        </a:solidFill>
                        <a:latin typeface="Cambria Math" panose="02040503050406030204" pitchFamily="18" charset="0"/>
                      </a:rPr>
                      <m:t>|</m:t>
                    </m:r>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𝑞</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m:t>
                    </m:r>
                  </m:oMath>
                </a14:m>
                <a:r>
                  <a:rPr lang="en-US" altLang="zh-CN" sz="2400" dirty="0"/>
                  <a:t> </a:t>
                </a:r>
                <a14:m>
                  <m:oMath xmlns:m="http://schemas.openxmlformats.org/officeDocument/2006/math">
                    <m:r>
                      <a:rPr lang="en-US" altLang="zh-CN" sz="2400" b="0" i="1" smtClean="0">
                        <a:solidFill>
                          <a:schemeClr val="accent1"/>
                        </a:solidFill>
                        <a:latin typeface="Cambria Math" panose="02040503050406030204" pitchFamily="18" charset="0"/>
                      </a:rPr>
                      <m:t>+</m:t>
                    </m:r>
                  </m:oMath>
                </a14:m>
                <a:endParaRPr lang="en-US" altLang="zh-CN" sz="2400" dirty="0"/>
              </a:p>
              <a:p>
                <a:pPr>
                  <a:spcAft>
                    <a:spcPts val="1800"/>
                  </a:spcAft>
                </a:pPr>
                <a:r>
                  <a:rPr lang="en-US" altLang="zh-CN" sz="2400" dirty="0"/>
                  <a:t>	</a:t>
                </a:r>
                <a:r>
                  <a:rPr lang="zh-CN" altLang="en-US" sz="2400" dirty="0"/>
                  <a:t>    </a:t>
                </a:r>
                <a14:m>
                  <m:oMath xmlns:m="http://schemas.openxmlformats.org/officeDocument/2006/math">
                    <m:d>
                      <m:dPr>
                        <m:begChr m:val="["/>
                        <m:endChr m:val="]"/>
                        <m:ctrlPr>
                          <a:rPr lang="en-US" altLang="zh-CN" sz="2400" i="1" smtClean="0">
                            <a:solidFill>
                              <a:schemeClr val="accent6"/>
                            </a:solidFill>
                            <a:latin typeface="Cambria Math" panose="02040503050406030204" pitchFamily="18" charset="0"/>
                          </a:rPr>
                        </m:ctrlPr>
                      </m:dPr>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𝛼</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d>
                          <m:dPr>
                            <m:ctrlPr>
                              <a:rPr lang="en-US" altLang="zh-CN" sz="2400" i="1">
                                <a:solidFill>
                                  <a:schemeClr val="accent6"/>
                                </a:solidFill>
                                <a:latin typeface="Cambria Math" panose="02040503050406030204" pitchFamily="18" charset="0"/>
                              </a:rPr>
                            </m:ctrlPr>
                          </m:dPr>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e>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e>
                        </m:d>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𝛼</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1</m:t>
                            </m:r>
                          </m:sub>
                        </m:sSub>
                        <m:r>
                          <a:rPr lang="en-US" altLang="zh-CN" sz="2400" i="1">
                            <a:solidFill>
                              <a:schemeClr val="accent6"/>
                            </a:solidFill>
                            <a:latin typeface="Cambria Math" panose="02040503050406030204" pitchFamily="18" charset="0"/>
                          </a:rPr>
                          <m:t>)</m:t>
                        </m:r>
                      </m:e>
                    </m:d>
                    <m:r>
                      <a:rPr lang="en-US" altLang="zh-CN" sz="2400" i="1">
                        <a:solidFill>
                          <a:schemeClr val="accent6"/>
                        </a:solidFill>
                        <a:latin typeface="Cambria Math" panose="02040503050406030204" pitchFamily="18" charset="0"/>
                      </a:rPr>
                      <m:t>⋅</m:t>
                    </m:r>
                    <m:r>
                      <a:rPr lang="en-US" altLang="zh-CN" sz="2400" i="1">
                        <a:solidFill>
                          <a:schemeClr val="accent6"/>
                        </a:solidFill>
                        <a:latin typeface="Cambria Math" panose="02040503050406030204" pitchFamily="18" charset="0"/>
                      </a:rPr>
                      <m:t>𝑃</m:t>
                    </m:r>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𝑜</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sSub>
                      <m:sSubPr>
                        <m:ctrlPr>
                          <a:rPr lang="en-US" altLang="zh-CN" sz="2400" i="1">
                            <a:solidFill>
                              <a:schemeClr val="accent6"/>
                            </a:solidFill>
                            <a:latin typeface="Cambria Math" panose="02040503050406030204" pitchFamily="18" charset="0"/>
                          </a:rPr>
                        </m:ctrlPr>
                      </m:sSubPr>
                      <m:e>
                        <m:r>
                          <a:rPr lang="en-US" altLang="zh-CN" sz="2400" i="1">
                            <a:solidFill>
                              <a:schemeClr val="accent6"/>
                            </a:solidFill>
                            <a:latin typeface="Cambria Math" panose="02040503050406030204" pitchFamily="18" charset="0"/>
                          </a:rPr>
                          <m:t>𝑞</m:t>
                        </m:r>
                      </m:e>
                      <m:sub>
                        <m:r>
                          <a:rPr lang="en-US" altLang="zh-CN" sz="2400" i="1">
                            <a:solidFill>
                              <a:schemeClr val="accent6"/>
                            </a:solidFill>
                            <a:latin typeface="Cambria Math" panose="02040503050406030204" pitchFamily="18" charset="0"/>
                          </a:rPr>
                          <m:t>2</m:t>
                        </m:r>
                      </m:sub>
                    </m:sSub>
                    <m:r>
                      <a:rPr lang="en-US" altLang="zh-CN" sz="2400" i="1">
                        <a:solidFill>
                          <a:schemeClr val="accent6"/>
                        </a:solidFill>
                        <a:latin typeface="Cambria Math" panose="02040503050406030204" pitchFamily="18" charset="0"/>
                      </a:rPr>
                      <m:t>)</m:t>
                    </m:r>
                  </m:oMath>
                </a14:m>
                <a:r>
                  <a:rPr lang="en-US" altLang="zh-CN" sz="2400" dirty="0"/>
                  <a:t> </a:t>
                </a:r>
              </a:p>
            </p:txBody>
          </p:sp>
        </mc:Choice>
        <mc:Fallback>
          <p:sp>
            <p:nvSpPr>
              <p:cNvPr id="5" name="文本框 10">
                <a:extLst>
                  <a:ext uri="{FF2B5EF4-FFF2-40B4-BE49-F238E27FC236}">
                    <a16:creationId xmlns:a16="http://schemas.microsoft.com/office/drawing/2014/main" id="{D067B00C-4A9D-E942-8775-F5EF2887F3A5}"/>
                  </a:ext>
                </a:extLst>
              </p:cNvPr>
              <p:cNvSpPr txBox="1">
                <a:spLocks noRot="1" noChangeAspect="1" noMove="1" noResize="1" noEditPoints="1" noAdjustHandles="1" noChangeArrowheads="1" noChangeShapeType="1" noTextEdit="1"/>
              </p:cNvSpPr>
              <p:nvPr/>
            </p:nvSpPr>
            <p:spPr>
              <a:xfrm>
                <a:off x="658813" y="2010892"/>
                <a:ext cx="11064875" cy="2862322"/>
              </a:xfrm>
              <a:prstGeom prst="rect">
                <a:avLst/>
              </a:prstGeom>
              <a:blipFill>
                <a:blip r:embed="rId4"/>
                <a:stretch>
                  <a:fillRect l="-115" b="-265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BC2AA5A-227F-A54B-A513-1F715E8466E0}"/>
                  </a:ext>
                </a:extLst>
              </p:cNvPr>
              <p:cNvSpPr txBox="1"/>
              <p:nvPr/>
            </p:nvSpPr>
            <p:spPr>
              <a:xfrm>
                <a:off x="517525" y="5231671"/>
                <a:ext cx="9688919" cy="1384995"/>
              </a:xfrm>
              <a:prstGeom prst="rect">
                <a:avLst/>
              </a:prstGeom>
              <a:noFill/>
            </p:spPr>
            <p:txBody>
              <a:bodyPr wrap="square">
                <a:spAutoFit/>
              </a:bodyPr>
              <a:lstStyle/>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oMath>
                </a14:m>
                <a:r>
                  <a:rPr lang="zh-CN" altLang="en-US" sz="2800" dirty="0"/>
                  <a:t> </a:t>
                </a:r>
                <a:r>
                  <a:rPr lang="en-US" altLang="zh-CN" sz="2800" dirty="0"/>
                  <a:t>as </a:t>
                </a:r>
                <a14:m>
                  <m:oMath xmlns:m="http://schemas.openxmlformats.org/officeDocument/2006/math">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𝛼</m:t>
                        </m:r>
                      </m:e>
                      <m:sub>
                        <m:r>
                          <a:rPr lang="en-US" altLang="zh-CN" sz="2800" b="0" i="1" smtClean="0">
                            <a:solidFill>
                              <a:schemeClr val="accent1"/>
                            </a:solidFill>
                            <a:latin typeface="Cambria Math" panose="02040503050406030204" pitchFamily="18" charset="0"/>
                          </a:rPr>
                          <m:t>2</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oMath>
                </a14:m>
                <a:r>
                  <a:rPr lang="en-US" altLang="zh-CN" sz="2800" dirty="0"/>
                  <a:t> </a:t>
                </a:r>
              </a:p>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i="1">
                                <a:solidFill>
                                  <a:schemeClr val="accent6"/>
                                </a:solidFill>
                                <a:latin typeface="Cambria Math" panose="02040503050406030204" pitchFamily="18" charset="0"/>
                              </a:rPr>
                              <m:t>2</m:t>
                            </m:r>
                          </m:sub>
                        </m:sSub>
                      </m:e>
                    </m:d>
                  </m:oMath>
                </a14:m>
                <a:r>
                  <a:rPr lang="en-US" altLang="zh-CN" sz="2800" dirty="0"/>
                  <a:t> as </a:t>
                </a:r>
                <a14:m>
                  <m:oMath xmlns:m="http://schemas.openxmlformats.org/officeDocument/2006/math">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oMath>
                </a14:m>
                <a:endParaRPr lang="en-US" altLang="zh-CN" sz="2800" dirty="0">
                  <a:solidFill>
                    <a:schemeClr val="accent6"/>
                  </a:solidFill>
                </a:endParaRPr>
              </a:p>
              <a:p>
                <a:pPr marL="457200" indent="-457200">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 and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oMath>
                </a14:m>
                <a:r>
                  <a:rPr lang="zh-CN" altLang="en-US" sz="2800" dirty="0"/>
                  <a:t> </a:t>
                </a:r>
                <a:r>
                  <a:rPr lang="en-US" altLang="zh-CN" sz="2800" dirty="0"/>
                  <a:t>have been computed!   </a:t>
                </a:r>
              </a:p>
            </p:txBody>
          </p:sp>
        </mc:Choice>
        <mc:Fallback>
          <p:sp>
            <p:nvSpPr>
              <p:cNvPr id="8" name="TextBox 7">
                <a:extLst>
                  <a:ext uri="{FF2B5EF4-FFF2-40B4-BE49-F238E27FC236}">
                    <a16:creationId xmlns:a16="http://schemas.microsoft.com/office/drawing/2014/main" id="{EBC2AA5A-227F-A54B-A513-1F715E8466E0}"/>
                  </a:ext>
                </a:extLst>
              </p:cNvPr>
              <p:cNvSpPr txBox="1">
                <a:spLocks noRot="1" noChangeAspect="1" noMove="1" noResize="1" noEditPoints="1" noAdjustHandles="1" noChangeArrowheads="1" noChangeShapeType="1" noTextEdit="1"/>
              </p:cNvSpPr>
              <p:nvPr/>
            </p:nvSpPr>
            <p:spPr>
              <a:xfrm>
                <a:off x="517525" y="5231671"/>
                <a:ext cx="9688919" cy="1384995"/>
              </a:xfrm>
              <a:prstGeom prst="rect">
                <a:avLst/>
              </a:prstGeom>
              <a:blipFill>
                <a:blip r:embed="rId5"/>
                <a:stretch>
                  <a:fillRect l="-1047" t="-5455" b="-11818"/>
                </a:stretch>
              </a:blipFill>
            </p:spPr>
            <p:txBody>
              <a:bodyPr/>
              <a:lstStyle/>
              <a:p>
                <a:r>
                  <a:rPr lang="en-CN">
                    <a:noFill/>
                  </a:rPr>
                  <a:t> </a:t>
                </a:r>
              </a:p>
            </p:txBody>
          </p:sp>
        </mc:Fallback>
      </mc:AlternateContent>
    </p:spTree>
    <p:extLst>
      <p:ext uri="{BB962C8B-B14F-4D97-AF65-F5344CB8AC3E}">
        <p14:creationId xmlns:p14="http://schemas.microsoft.com/office/powerpoint/2010/main" val="317646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sz="4000" dirty="0"/>
              <a:t>How can we reduce the time complexity?</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mc:AlternateContent xmlns:mc="http://schemas.openxmlformats.org/markup-compatibility/2006">
        <mc:Choice xmlns:a14="http://schemas.microsoft.com/office/drawing/2010/main" Requires="a14">
          <p:sp>
            <p:nvSpPr>
              <p:cNvPr id="5" name="文本框 10">
                <a:extLst>
                  <a:ext uri="{FF2B5EF4-FFF2-40B4-BE49-F238E27FC236}">
                    <a16:creationId xmlns:a16="http://schemas.microsoft.com/office/drawing/2014/main" id="{8A0F43D1-FB4E-6246-8AF2-7DC16473B5F5}"/>
                  </a:ext>
                </a:extLst>
              </p:cNvPr>
              <p:cNvSpPr txBox="1"/>
              <p:nvPr/>
            </p:nvSpPr>
            <p:spPr>
              <a:xfrm>
                <a:off x="677860" y="1873248"/>
                <a:ext cx="11209339" cy="3167214"/>
              </a:xfrm>
              <a:prstGeom prst="rect">
                <a:avLst/>
              </a:prstGeom>
              <a:noFill/>
            </p:spPr>
            <p:txBody>
              <a:bodyPr wrap="square">
                <a:spAutoFit/>
              </a:bodyPr>
              <a:lstStyle/>
              <a:p>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3 1 3</m:t>
                        </m:r>
                      </m:e>
                    </m:d>
                    <m:r>
                      <a:rPr lang="en-US" altLang="zh-CN" sz="2800" b="0" i="1" smtClean="0">
                        <a:latin typeface="Cambria Math" panose="02040503050406030204" pitchFamily="18" charset="0"/>
                      </a:rPr>
                      <m:t>=</m:t>
                    </m:r>
                  </m:oMath>
                </a14:m>
                <a:r>
                  <a:rPr lang="en-US" altLang="zh-CN" sz="2800" b="0" i="1" dirty="0">
                    <a:latin typeface="Cambria Math" panose="02040503050406030204" pitchFamily="18" charset="0"/>
                  </a:rPr>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1</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r>
                      <a:rPr lang="en-US" altLang="zh-CN" sz="2800" i="1">
                        <a:latin typeface="Cambria Math" panose="02040503050406030204" pitchFamily="18" charset="0"/>
                      </a:rPr>
                      <m:t>+</m:t>
                    </m:r>
                  </m:oMath>
                </a14:m>
                <a:r>
                  <a:rPr lang="en-US" altLang="zh-CN" sz="2800" dirty="0"/>
                  <a:t>     						</a:t>
                </a:r>
                <a14:m>
                  <m:oMath xmlns:m="http://schemas.openxmlformats.org/officeDocument/2006/math">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oMath>
                </a14:m>
                <a:endParaRPr lang="en-US" altLang="zh-CN" sz="2800" i="1" dirty="0">
                  <a:latin typeface="Cambria Math" panose="02040503050406030204" pitchFamily="18" charset="0"/>
                </a:endParaRPr>
              </a:p>
              <a:p>
                <a:r>
                  <a:rPr lang="en-US" altLang="zh-CN" sz="2800" dirty="0"/>
                  <a:t>		</a:t>
                </a:r>
                <a14:m>
                  <m:oMath xmlns:m="http://schemas.openxmlformats.org/officeDocument/2006/math">
                    <m:r>
                      <m:rPr>
                        <m:nor/>
                      </m:rPr>
                      <a:rPr lang="en-US" altLang="zh-CN" sz="2800" dirty="0"/>
                      <m:t>		</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latin typeface="Cambria Math" panose="02040503050406030204" pitchFamily="18" charset="0"/>
                      </a:rPr>
                      <m:t>+</m:t>
                    </m:r>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sSub>
                          <m:sSubPr>
                            <m:ctrlPr>
                              <a:rPr lang="en-US" altLang="zh-CN" sz="2800" i="1" smtClean="0">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a14:m>
                <a:endParaRPr lang="en-US" altLang="zh-CN" sz="2800" dirty="0"/>
              </a:p>
              <a:p>
                <a:r>
                  <a:rPr lang="en-US" altLang="zh-CN" sz="2800" b="0" dirty="0"/>
                  <a:t>            </a:t>
                </a:r>
                <a14:m>
                  <m:oMath xmlns:m="http://schemas.openxmlformats.org/officeDocument/2006/math">
                    <m:r>
                      <a:rPr lang="en-US" altLang="zh-CN" sz="2800" b="0" i="1" smtClean="0">
                        <a:latin typeface="Cambria Math" panose="02040503050406030204" pitchFamily="18" charset="0"/>
                      </a:rPr>
                      <m:t>=</m:t>
                    </m:r>
                    <m:r>
                      <m:rPr>
                        <m:nor/>
                      </m:rPr>
                      <a:rPr lang="en-US" altLang="zh-CN" sz="2800" dirty="0"/>
                      <m:t>…</m:t>
                    </m:r>
                    <m:r>
                      <m:rPr>
                        <m:nor/>
                      </m:rPr>
                      <a:rPr lang="zh-CN" altLang="en-US" sz="2800" dirty="0"/>
                      <m:t> </m:t>
                    </m:r>
                    <m:r>
                      <m:rPr>
                        <m:nor/>
                      </m:rPr>
                      <a:rPr lang="en-US" altLang="zh-CN" sz="2800" dirty="0"/>
                      <m:t>(</m:t>
                    </m:r>
                    <m:r>
                      <m:rPr>
                        <m:nor/>
                      </m:rPr>
                      <a:rPr lang="en-US" altLang="zh-CN" sz="2800" dirty="0"/>
                      <m:t>Filling</m:t>
                    </m:r>
                    <m:r>
                      <m:rPr>
                        <m:nor/>
                      </m:rPr>
                      <a:rPr lang="zh-CN" altLang="en-US" sz="2800" dirty="0"/>
                      <m:t> </m:t>
                    </m:r>
                    <m:r>
                      <m:rPr>
                        <m:nor/>
                      </m:rPr>
                      <a:rPr lang="en-US" altLang="zh-CN" sz="2800" dirty="0"/>
                      <m:t>this</m:t>
                    </m:r>
                    <m:r>
                      <m:rPr>
                        <m:nor/>
                      </m:rPr>
                      <a:rPr lang="zh-CN" altLang="en-US" sz="2800" dirty="0"/>
                      <m:t> </m:t>
                    </m:r>
                    <m:r>
                      <m:rPr>
                        <m:nor/>
                      </m:rPr>
                      <a:rPr lang="en-US" altLang="zh-CN" sz="2800" dirty="0"/>
                      <m:t>gap</m:t>
                    </m:r>
                    <m:r>
                      <m:rPr>
                        <m:nor/>
                      </m:rPr>
                      <a:rPr lang="en-US" altLang="zh-CN" sz="2800" dirty="0"/>
                      <m:t>)</m:t>
                    </m:r>
                  </m:oMath>
                </a14:m>
                <a:endParaRPr lang="en-US" altLang="zh-CN" sz="2800" b="0" i="1" dirty="0">
                  <a:solidFill>
                    <a:schemeClr val="accent1"/>
                  </a:solidFill>
                  <a:latin typeface="Cambria Math" panose="02040503050406030204" pitchFamily="18" charset="0"/>
                </a:endParaRPr>
              </a:p>
              <a:p>
                <a:r>
                  <a:rPr lang="en-US" altLang="zh-CN" sz="2800" b="0" dirty="0"/>
                  <a:t>            </a:t>
                </a:r>
                <a14:m>
                  <m:oMath xmlns:m="http://schemas.openxmlformats.org/officeDocument/2006/math">
                    <m:r>
                      <a:rPr lang="en-US" altLang="zh-CN" sz="2800" b="0" i="1" smtClean="0">
                        <a:latin typeface="Cambria Math" panose="02040503050406030204" pitchFamily="18" charset="0"/>
                      </a:rPr>
                      <m:t>=</m:t>
                    </m:r>
                    <m:d>
                      <m:dPr>
                        <m:begChr m:val="["/>
                        <m:endChr m:val="]"/>
                        <m:ctrlPr>
                          <a:rPr lang="en-US" altLang="zh-CN" sz="2800" i="1" smtClean="0">
                            <a:solidFill>
                              <a:schemeClr val="accent1"/>
                            </a:solidFill>
                            <a:latin typeface="Cambria Math" panose="02040503050406030204" pitchFamily="18" charset="0"/>
                          </a:rPr>
                        </m:ctrlPr>
                      </m:dPr>
                      <m:e>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e>
                        </m:d>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i="1">
                            <a:solidFill>
                              <a:schemeClr val="accent1"/>
                            </a:solidFill>
                            <a:latin typeface="Cambria Math" panose="02040503050406030204" pitchFamily="18" charset="0"/>
                          </a:rPr>
                          <m:t>)</m:t>
                        </m:r>
                      </m:e>
                    </m:d>
                    <m:r>
                      <a:rPr lang="en-US" altLang="zh-CN" sz="2800" i="1">
                        <a:solidFill>
                          <a:schemeClr val="accent1"/>
                        </a:solidFill>
                        <a:latin typeface="Cambria Math" panose="02040503050406030204" pitchFamily="18" charset="0"/>
                      </a:rPr>
                      <m:t>⋅</m:t>
                    </m:r>
                    <m:r>
                      <a:rPr lang="en-US" altLang="zh-CN" sz="2800" i="1">
                        <a:solidFill>
                          <a:schemeClr val="accent1"/>
                        </a:solidFill>
                        <a:latin typeface="Cambria Math" panose="02040503050406030204" pitchFamily="18" charset="0"/>
                      </a:rPr>
                      <m:t>𝑃</m:t>
                    </m:r>
                    <m:d>
                      <m:dPr>
                        <m:endChr m:val="]"/>
                        <m:ctrlPr>
                          <a:rPr lang="en-US" altLang="zh-CN" sz="2800" i="1">
                            <a:solidFill>
                              <a:schemeClr val="accent1"/>
                            </a:solidFill>
                            <a:latin typeface="Cambria Math" panose="02040503050406030204" pitchFamily="18" charset="0"/>
                          </a:rPr>
                        </m:ctrlPr>
                      </m:dPr>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𝑜</m:t>
                            </m:r>
                          </m:e>
                          <m:sub>
                            <m:r>
                              <a:rPr lang="en-US" altLang="zh-CN" sz="2800" b="0" i="1" smtClean="0">
                                <a:solidFill>
                                  <a:schemeClr val="accent1"/>
                                </a:solidFill>
                                <a:latin typeface="Cambria Math" panose="02040503050406030204" pitchFamily="18" charset="0"/>
                              </a:rPr>
                              <m:t>3</m:t>
                            </m:r>
                          </m:sub>
                        </m:sSub>
                      </m:e>
                      <m:e>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e>
                    </m:d>
                    <m:r>
                      <a:rPr lang="en-US" altLang="zh-CN" sz="2800" i="1">
                        <a:solidFill>
                          <a:schemeClr val="accent1"/>
                        </a:solidFill>
                        <a:latin typeface="Cambria Math" panose="02040503050406030204" pitchFamily="18" charset="0"/>
                      </a:rPr>
                      <m:t>+</m:t>
                    </m:r>
                  </m:oMath>
                </a14:m>
                <a:endParaRPr lang="en-US" altLang="zh-CN" sz="2800" b="0" i="1" dirty="0">
                  <a:solidFill>
                    <a:schemeClr val="accent2"/>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chemeClr val="accent6"/>
                              </a:solidFill>
                              <a:latin typeface="Cambria Math" panose="02040503050406030204" pitchFamily="18" charset="0"/>
                            </a:rPr>
                          </m:ctrlPr>
                        </m:dPr>
                        <m:e>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r>
                            <a:rPr lang="en-US" altLang="zh-CN" sz="2800" i="1">
                              <a:solidFill>
                                <a:schemeClr val="accent6"/>
                              </a:solidFill>
                              <a:latin typeface="Cambria Math" panose="02040503050406030204" pitchFamily="18" charset="0"/>
                            </a:rPr>
                            <m:t>+</m:t>
                          </m:r>
                          <m:sSub>
                            <m:sSubPr>
                              <m:ctrlPr>
                                <a:rPr lang="en-US" altLang="zh-CN" sz="2800" i="1">
                                  <a:solidFill>
                                    <a:schemeClr val="accent6"/>
                                  </a:solidFill>
                                  <a:latin typeface="Cambria Math" panose="02040503050406030204" pitchFamily="18" charset="0"/>
                                </a:rPr>
                              </m:ctrlPr>
                            </m:sSubPr>
                            <m:e>
                              <m:r>
                                <a:rPr lang="en-US" altLang="zh-CN" sz="2800" i="1">
                                  <a:solidFill>
                                    <a:schemeClr val="accent6"/>
                                  </a:solidFill>
                                  <a:latin typeface="Cambria Math" panose="02040503050406030204" pitchFamily="18" charset="0"/>
                                </a:rPr>
                                <m:t>𝛼</m:t>
                              </m:r>
                            </m:e>
                            <m:sub>
                              <m:r>
                                <a:rPr lang="en-US" altLang="zh-CN" sz="2800" i="1">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r>
                            <a:rPr lang="en-US" altLang="zh-CN" sz="2800" i="1">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1</m:t>
                              </m:r>
                            </m:sub>
                          </m:sSub>
                          <m:r>
                            <a:rPr lang="en-US" altLang="zh-CN" sz="2800" i="1">
                              <a:solidFill>
                                <a:schemeClr val="accent6"/>
                              </a:solidFill>
                              <a:latin typeface="Cambria Math" panose="02040503050406030204" pitchFamily="18" charset="0"/>
                            </a:rPr>
                            <m:t>)</m:t>
                          </m:r>
                        </m:e>
                      </m:d>
                      <m:r>
                        <a:rPr lang="en-US" altLang="zh-CN" sz="2800" i="1">
                          <a:solidFill>
                            <a:schemeClr val="accent6"/>
                          </a:solidFill>
                          <a:latin typeface="Cambria Math" panose="02040503050406030204" pitchFamily="18" charset="0"/>
                        </a:rPr>
                        <m:t>⋅</m:t>
                      </m:r>
                      <m:r>
                        <a:rPr lang="en-US" altLang="zh-CN" sz="2800" i="1">
                          <a:solidFill>
                            <a:schemeClr val="accent6"/>
                          </a:solidFill>
                          <a:latin typeface="Cambria Math" panose="02040503050406030204" pitchFamily="18" charset="0"/>
                        </a:rPr>
                        <m:t>𝑃</m:t>
                      </m:r>
                      <m:d>
                        <m:dPr>
                          <m:ctrlPr>
                            <a:rPr lang="en-US" altLang="zh-CN" sz="2800" i="1">
                              <a:solidFill>
                                <a:schemeClr val="accent6"/>
                              </a:solidFill>
                              <a:latin typeface="Cambria Math" panose="02040503050406030204" pitchFamily="18" charset="0"/>
                            </a:rPr>
                          </m:ctrlPr>
                        </m:dPr>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3</m:t>
                              </m:r>
                            </m:sub>
                          </m:sSub>
                        </m:e>
                        <m:e>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𝑞</m:t>
                              </m:r>
                            </m:e>
                            <m:sub>
                              <m:r>
                                <a:rPr lang="en-US" altLang="zh-CN" sz="2800" b="0" i="1" smtClean="0">
                                  <a:solidFill>
                                    <a:schemeClr val="accent6"/>
                                  </a:solidFill>
                                  <a:latin typeface="Cambria Math" panose="02040503050406030204" pitchFamily="18" charset="0"/>
                                </a:rPr>
                                <m:t>2</m:t>
                              </m:r>
                            </m:sub>
                          </m:sSub>
                        </m:e>
                      </m:d>
                    </m:oMath>
                  </m:oMathPara>
                </a14:m>
                <a:endParaRPr lang="en-US" altLang="zh-CN" sz="2800" dirty="0">
                  <a:solidFill>
                    <a:schemeClr val="accent1"/>
                  </a:solidFill>
                </a:endParaRPr>
              </a:p>
            </p:txBody>
          </p:sp>
        </mc:Choice>
        <mc:Fallback>
          <p:sp>
            <p:nvSpPr>
              <p:cNvPr id="5" name="文本框 10">
                <a:extLst>
                  <a:ext uri="{FF2B5EF4-FFF2-40B4-BE49-F238E27FC236}">
                    <a16:creationId xmlns:a16="http://schemas.microsoft.com/office/drawing/2014/main" id="{8A0F43D1-FB4E-6246-8AF2-7DC16473B5F5}"/>
                  </a:ext>
                </a:extLst>
              </p:cNvPr>
              <p:cNvSpPr txBox="1">
                <a:spLocks noRot="1" noChangeAspect="1" noMove="1" noResize="1" noEditPoints="1" noAdjustHandles="1" noChangeArrowheads="1" noChangeShapeType="1" noTextEdit="1"/>
              </p:cNvSpPr>
              <p:nvPr/>
            </p:nvSpPr>
            <p:spPr>
              <a:xfrm>
                <a:off x="677860" y="1873248"/>
                <a:ext cx="11209339" cy="3167214"/>
              </a:xfrm>
              <a:prstGeom prst="rect">
                <a:avLst/>
              </a:prstGeom>
              <a:blipFill>
                <a:blip r:embed="rId3"/>
                <a:stretch>
                  <a:fillRect l="-339" b="-320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12">
                <a:extLst>
                  <a:ext uri="{FF2B5EF4-FFF2-40B4-BE49-F238E27FC236}">
                    <a16:creationId xmlns:a16="http://schemas.microsoft.com/office/drawing/2014/main" id="{DD5C51F0-D025-6948-99DE-8CE2A7502C92}"/>
                  </a:ext>
                </a:extLst>
              </p:cNvPr>
              <p:cNvSpPr txBox="1"/>
              <p:nvPr/>
            </p:nvSpPr>
            <p:spPr>
              <a:xfrm>
                <a:off x="520586" y="1093123"/>
                <a:ext cx="1133471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Observation length is </a:t>
                </a:r>
                <a14:m>
                  <m:oMath xmlns:m="http://schemas.openxmlformats.org/officeDocument/2006/math">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=3</m:t>
                    </m:r>
                  </m:oMath>
                </a14:m>
                <a:r>
                  <a:rPr lang="zh-CN" altLang="en-US" sz="2800" dirty="0"/>
                  <a:t> </a:t>
                </a:r>
                <a:r>
                  <a:rPr lang="en-US" altLang="zh-CN" sz="2800" dirty="0"/>
                  <a:t>and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3</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1:3</m:t>
                        </m:r>
                      </m:sub>
                    </m:sSub>
                    <m:r>
                      <a:rPr lang="en-US" altLang="zh-CN" sz="2800" b="0" i="1" smtClean="0">
                        <a:latin typeface="Cambria Math" panose="02040503050406030204" pitchFamily="18" charset="0"/>
                      </a:rPr>
                      <m:t>=3 1 3</m:t>
                    </m:r>
                  </m:oMath>
                </a14:m>
                <a:r>
                  <a:rPr lang="en-US" altLang="zh-CN" sz="2800" dirty="0"/>
                  <a:t>, we have </a:t>
                </a:r>
              </a:p>
            </p:txBody>
          </p:sp>
        </mc:Choice>
        <mc:Fallback>
          <p:sp>
            <p:nvSpPr>
              <p:cNvPr id="6" name="文本框 12">
                <a:extLst>
                  <a:ext uri="{FF2B5EF4-FFF2-40B4-BE49-F238E27FC236}">
                    <a16:creationId xmlns:a16="http://schemas.microsoft.com/office/drawing/2014/main" id="{DD5C51F0-D025-6948-99DE-8CE2A7502C92}"/>
                  </a:ext>
                </a:extLst>
              </p:cNvPr>
              <p:cNvSpPr txBox="1">
                <a:spLocks noRot="1" noChangeAspect="1" noMove="1" noResize="1" noEditPoints="1" noAdjustHandles="1" noChangeArrowheads="1" noChangeShapeType="1" noTextEdit="1"/>
              </p:cNvSpPr>
              <p:nvPr/>
            </p:nvSpPr>
            <p:spPr>
              <a:xfrm>
                <a:off x="520586" y="1093123"/>
                <a:ext cx="11334713" cy="523220"/>
              </a:xfrm>
              <a:prstGeom prst="rect">
                <a:avLst/>
              </a:prstGeom>
              <a:blipFill>
                <a:blip r:embed="rId4"/>
                <a:stretch>
                  <a:fillRect l="-895" t="-11628" r="-1230" b="-2790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08D546-6C72-3644-82C5-7C857F5F496D}"/>
                  </a:ext>
                </a:extLst>
              </p:cNvPr>
              <p:cNvSpPr txBox="1"/>
              <p:nvPr/>
            </p:nvSpPr>
            <p:spPr>
              <a:xfrm>
                <a:off x="520586" y="5231671"/>
                <a:ext cx="9688919" cy="1384995"/>
              </a:xfrm>
              <a:prstGeom prst="rect">
                <a:avLst/>
              </a:prstGeom>
              <a:noFill/>
            </p:spPr>
            <p:txBody>
              <a:bodyPr wrap="square">
                <a:spAutoFit/>
              </a:bodyPr>
              <a:lstStyle/>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nary>
                      <m:naryPr>
                        <m:chr m:val="∑"/>
                        <m:supHide m:val="on"/>
                        <m:ctrlPr>
                          <a:rPr lang="en-US" altLang="zh-CN" sz="2800" b="0" i="1" smtClean="0">
                            <a:latin typeface="Cambria Math" panose="02040503050406030204" pitchFamily="18" charset="0"/>
                          </a:rPr>
                        </m:ctrlPr>
                      </m:naryPr>
                      <m:sub>
                        <m:r>
                          <a:rPr lang="en-US" altLang="zh-CN" sz="2800" b="0" i="1" smtClean="0">
                            <a:latin typeface="Cambria Math" panose="02040503050406030204" pitchFamily="18" charset="0"/>
                          </a:rPr>
                          <m:t>𝑋</m:t>
                        </m:r>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r>
                                  <a:rPr lang="en-US" altLang="zh-CN" sz="2800" i="1">
                                    <a:latin typeface="Cambria Math" panose="02040503050406030204" pitchFamily="18" charset="0"/>
                                  </a:rPr>
                                  <m:t>:3</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i="1">
                                    <a:solidFill>
                                      <a:schemeClr val="accent1"/>
                                    </a:solidFill>
                                    <a:latin typeface="Cambria Math" panose="02040503050406030204" pitchFamily="18" charset="0"/>
                                  </a:rPr>
                                  <m:t>1</m:t>
                                </m:r>
                              </m:sub>
                            </m:sSub>
                          </m:e>
                        </m:d>
                      </m:e>
                    </m:nary>
                  </m:oMath>
                </a14:m>
                <a:r>
                  <a:rPr lang="zh-CN" altLang="en-US" sz="2800" dirty="0"/>
                  <a:t> </a:t>
                </a:r>
                <a:r>
                  <a:rPr lang="en-US" altLang="zh-CN" sz="2800" dirty="0"/>
                  <a:t>as </a:t>
                </a:r>
                <a14:m>
                  <m:oMath xmlns:m="http://schemas.openxmlformats.org/officeDocument/2006/math">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𝛼</m:t>
                        </m:r>
                      </m:e>
                      <m:sub>
                        <m:r>
                          <a:rPr lang="en-US" altLang="zh-CN" sz="2800" b="0" i="1" smtClean="0">
                            <a:solidFill>
                              <a:schemeClr val="accent1"/>
                            </a:solidFill>
                            <a:latin typeface="Cambria Math" panose="02040503050406030204" pitchFamily="18" charset="0"/>
                          </a:rPr>
                          <m:t>3</m:t>
                        </m:r>
                      </m:sub>
                    </m:sSub>
                    <m:r>
                      <a:rPr lang="en-US" altLang="zh-CN" sz="2800" b="0" i="1" smtClean="0">
                        <a:solidFill>
                          <a:schemeClr val="accent1"/>
                        </a:solidFill>
                        <a:latin typeface="Cambria Math" panose="02040503050406030204" pitchFamily="18" charset="0"/>
                      </a:rPr>
                      <m:t>(</m:t>
                    </m:r>
                    <m:sSub>
                      <m:sSubPr>
                        <m:ctrlPr>
                          <a:rPr lang="en-US" altLang="zh-CN" sz="2800" b="0" i="1" smtClean="0">
                            <a:solidFill>
                              <a:schemeClr val="accent1"/>
                            </a:solidFill>
                            <a:latin typeface="Cambria Math" panose="02040503050406030204" pitchFamily="18" charset="0"/>
                          </a:rPr>
                        </m:ctrlPr>
                      </m:sSubPr>
                      <m:e>
                        <m:r>
                          <a:rPr lang="en-US" altLang="zh-CN" sz="2800" b="0" i="1" smtClean="0">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1</m:t>
                        </m:r>
                      </m:sub>
                    </m:sSub>
                    <m:r>
                      <a:rPr lang="en-US" altLang="zh-CN" sz="2800" b="0" i="1" smtClean="0">
                        <a:solidFill>
                          <a:schemeClr val="accent1"/>
                        </a:solidFill>
                        <a:latin typeface="Cambria Math" panose="02040503050406030204" pitchFamily="18" charset="0"/>
                      </a:rPr>
                      <m:t>)</m:t>
                    </m:r>
                  </m:oMath>
                </a14:m>
                <a:r>
                  <a:rPr lang="en-US" altLang="zh-CN" sz="2800" dirty="0"/>
                  <a:t> </a:t>
                </a:r>
              </a:p>
              <a:p>
                <a:pPr marL="457200" indent="-457200">
                  <a:buFont typeface="Arial" panose="020B0604020202020204" pitchFamily="34" charset="0"/>
                  <a:buChar char="•"/>
                </a:pPr>
                <a:r>
                  <a:rPr lang="en-US" altLang="zh-CN" sz="2800" dirty="0"/>
                  <a:t>Denote</a:t>
                </a:r>
                <a:r>
                  <a:rPr lang="zh-CN" altLang="en-US" sz="2800" dirty="0"/>
                  <a:t> </a:t>
                </a:r>
                <a14:m>
                  <m:oMath xmlns:m="http://schemas.openxmlformats.org/officeDocument/2006/math">
                    <m:nary>
                      <m:naryPr>
                        <m:chr m:val="∑"/>
                        <m:supHide m:val="on"/>
                        <m:ctrlPr>
                          <a:rPr lang="en-US" altLang="zh-CN" sz="2800" i="1">
                            <a:latin typeface="Cambria Math" panose="02040503050406030204" pitchFamily="18" charset="0"/>
                          </a:rPr>
                        </m:ctrlPr>
                      </m:naryPr>
                      <m:sub>
                        <m:r>
                          <a:rPr lang="en-US" altLang="zh-CN" sz="2800" i="1">
                            <a:latin typeface="Cambria Math" panose="02040503050406030204" pitchFamily="18" charset="0"/>
                          </a:rPr>
                          <m:t>𝑋</m:t>
                        </m:r>
                      </m:sub>
                      <m:sup/>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1:3</m:t>
                                </m:r>
                              </m:sub>
                            </m:sSub>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m:t>
                            </m:r>
                            <m:r>
                              <a:rPr lang="en-US" altLang="zh-CN" sz="2800" i="1">
                                <a:latin typeface="Cambria Math" panose="02040503050406030204" pitchFamily="18" charset="0"/>
                              </a:rPr>
                              <m:t>𝑋</m:t>
                            </m:r>
                            <m:r>
                              <a:rPr lang="en-US" altLang="zh-CN" sz="2800" i="1">
                                <a:latin typeface="Cambria Math" panose="02040503050406030204" pitchFamily="18" charset="0"/>
                              </a:rPr>
                              <m:t>⋅ </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e>
                        </m:d>
                      </m:e>
                    </m:nary>
                  </m:oMath>
                </a14:m>
                <a:r>
                  <a:rPr lang="zh-CN" altLang="en-US" sz="2800" dirty="0"/>
                  <a:t> </a:t>
                </a:r>
                <a:r>
                  <a:rPr lang="en-US" altLang="zh-CN" sz="2800" dirty="0"/>
                  <a:t>as </a:t>
                </a:r>
                <a14:m>
                  <m:oMath xmlns:m="http://schemas.openxmlformats.org/officeDocument/2006/math">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𝛼</m:t>
                        </m:r>
                      </m:e>
                      <m:sub>
                        <m:r>
                          <a:rPr lang="en-US" altLang="zh-CN" sz="2800" i="1">
                            <a:solidFill>
                              <a:schemeClr val="accent1"/>
                            </a:solidFill>
                            <a:latin typeface="Cambria Math" panose="02040503050406030204" pitchFamily="18" charset="0"/>
                          </a:rPr>
                          <m:t>3</m:t>
                        </m:r>
                      </m:sub>
                    </m:sSub>
                    <m:r>
                      <a:rPr lang="en-US" altLang="zh-CN" sz="2800" i="1">
                        <a:solidFill>
                          <a:schemeClr val="accent1"/>
                        </a:solidFill>
                        <a:latin typeface="Cambria Math" panose="02040503050406030204" pitchFamily="18" charset="0"/>
                      </a:rPr>
                      <m:t>(</m:t>
                    </m:r>
                    <m:sSub>
                      <m:sSubPr>
                        <m:ctrlPr>
                          <a:rPr lang="en-US" altLang="zh-CN" sz="2800" i="1">
                            <a:solidFill>
                              <a:schemeClr val="accent1"/>
                            </a:solidFill>
                            <a:latin typeface="Cambria Math" panose="02040503050406030204" pitchFamily="18" charset="0"/>
                          </a:rPr>
                        </m:ctrlPr>
                      </m:sSubPr>
                      <m:e>
                        <m:r>
                          <a:rPr lang="en-US" altLang="zh-CN" sz="2800" i="1">
                            <a:solidFill>
                              <a:schemeClr val="accent1"/>
                            </a:solidFill>
                            <a:latin typeface="Cambria Math" panose="02040503050406030204" pitchFamily="18" charset="0"/>
                          </a:rPr>
                          <m:t>𝑞</m:t>
                        </m:r>
                      </m:e>
                      <m:sub>
                        <m:r>
                          <a:rPr lang="en-US" altLang="zh-CN" sz="2800" b="0" i="1" smtClean="0">
                            <a:solidFill>
                              <a:schemeClr val="accent1"/>
                            </a:solidFill>
                            <a:latin typeface="Cambria Math" panose="02040503050406030204" pitchFamily="18" charset="0"/>
                          </a:rPr>
                          <m:t>2</m:t>
                        </m:r>
                      </m:sub>
                    </m:sSub>
                    <m:r>
                      <a:rPr lang="en-US" altLang="zh-CN" sz="2800" i="1">
                        <a:solidFill>
                          <a:schemeClr val="accent1"/>
                        </a:solidFill>
                        <a:latin typeface="Cambria Math" panose="02040503050406030204" pitchFamily="18" charset="0"/>
                      </a:rPr>
                      <m:t>)</m:t>
                    </m:r>
                  </m:oMath>
                </a14:m>
                <a:endParaRPr lang="en-US" altLang="zh-CN" sz="2800" dirty="0">
                  <a:solidFill>
                    <a:schemeClr val="accent6"/>
                  </a:solidFill>
                </a:endParaRPr>
              </a:p>
              <a:p>
                <a:pPr marL="457200" indent="-457200">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oMath>
                </a14:m>
                <a:r>
                  <a:rPr lang="en-US" altLang="zh-CN" sz="2800" dirty="0"/>
                  <a:t> and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𝛼</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oMath>
                </a14:m>
                <a:r>
                  <a:rPr lang="zh-CN" altLang="en-US" sz="2800" dirty="0"/>
                  <a:t> </a:t>
                </a:r>
                <a:r>
                  <a:rPr lang="en-US" altLang="zh-CN" sz="2800" dirty="0"/>
                  <a:t>have been computed!   </a:t>
                </a:r>
              </a:p>
            </p:txBody>
          </p:sp>
        </mc:Choice>
        <mc:Fallback>
          <p:sp>
            <p:nvSpPr>
              <p:cNvPr id="8" name="TextBox 7">
                <a:extLst>
                  <a:ext uri="{FF2B5EF4-FFF2-40B4-BE49-F238E27FC236}">
                    <a16:creationId xmlns:a16="http://schemas.microsoft.com/office/drawing/2014/main" id="{4208D546-6C72-3644-82C5-7C857F5F496D}"/>
                  </a:ext>
                </a:extLst>
              </p:cNvPr>
              <p:cNvSpPr txBox="1">
                <a:spLocks noRot="1" noChangeAspect="1" noMove="1" noResize="1" noEditPoints="1" noAdjustHandles="1" noChangeArrowheads="1" noChangeShapeType="1" noTextEdit="1"/>
              </p:cNvSpPr>
              <p:nvPr/>
            </p:nvSpPr>
            <p:spPr>
              <a:xfrm>
                <a:off x="520586" y="5231671"/>
                <a:ext cx="9688919" cy="1384995"/>
              </a:xfrm>
              <a:prstGeom prst="rect">
                <a:avLst/>
              </a:prstGeom>
              <a:blipFill>
                <a:blip r:embed="rId5"/>
                <a:stretch>
                  <a:fillRect l="-1046" t="-47273" b="-43636"/>
                </a:stretch>
              </a:blipFill>
            </p:spPr>
            <p:txBody>
              <a:bodyPr/>
              <a:lstStyle/>
              <a:p>
                <a:r>
                  <a:rPr lang="en-CN">
                    <a:noFill/>
                  </a:rPr>
                  <a:t> </a:t>
                </a:r>
              </a:p>
            </p:txBody>
          </p:sp>
        </mc:Fallback>
      </mc:AlternateContent>
    </p:spTree>
    <p:extLst>
      <p:ext uri="{BB962C8B-B14F-4D97-AF65-F5344CB8AC3E}">
        <p14:creationId xmlns:p14="http://schemas.microsoft.com/office/powerpoint/2010/main" val="18342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7A70C-6E10-4402-A72D-0870B8585366}"/>
              </a:ext>
            </a:extLst>
          </p:cNvPr>
          <p:cNvSpPr>
            <a:spLocks noGrp="1"/>
          </p:cNvSpPr>
          <p:nvPr>
            <p:ph type="title"/>
          </p:nvPr>
        </p:nvSpPr>
        <p:spPr/>
        <p:txBody>
          <a:bodyPr/>
          <a:lstStyle/>
          <a:p>
            <a:r>
              <a:rPr lang="en-US" altLang="zh-CN" dirty="0"/>
              <a:t>Part-of-Speech(POS) Tagging</a:t>
            </a:r>
            <a:endParaRPr lang="zh-CN" altLang="en-US" dirty="0"/>
          </a:p>
        </p:txBody>
      </p:sp>
      <p:sp>
        <p:nvSpPr>
          <p:cNvPr id="3" name="内容占位符 2">
            <a:extLst>
              <a:ext uri="{FF2B5EF4-FFF2-40B4-BE49-F238E27FC236}">
                <a16:creationId xmlns:a16="http://schemas.microsoft.com/office/drawing/2014/main" id="{8833AD9A-A917-4B34-8174-119933D48B18}"/>
              </a:ext>
            </a:extLst>
          </p:cNvPr>
          <p:cNvSpPr>
            <a:spLocks noGrp="1"/>
          </p:cNvSpPr>
          <p:nvPr>
            <p:ph idx="1"/>
          </p:nvPr>
        </p:nvSpPr>
        <p:spPr/>
        <p:txBody>
          <a:bodyPr>
            <a:normAutofit/>
          </a:bodyPr>
          <a:lstStyle/>
          <a:p>
            <a:pPr>
              <a:lnSpc>
                <a:spcPct val="110000"/>
              </a:lnSpc>
              <a:spcAft>
                <a:spcPts val="0"/>
              </a:spcAft>
            </a:pPr>
            <a:r>
              <a:rPr lang="en-US" altLang="zh-CN" dirty="0"/>
              <a:t>Assigning a part-of-speech to each word in a text</a:t>
            </a:r>
          </a:p>
          <a:p>
            <a:pPr>
              <a:lnSpc>
                <a:spcPct val="110000"/>
              </a:lnSpc>
              <a:spcAft>
                <a:spcPts val="0"/>
              </a:spcAft>
            </a:pPr>
            <a:r>
              <a:rPr lang="en-US" altLang="zh-CN" dirty="0"/>
              <a:t>Words often have more than one POS</a:t>
            </a:r>
          </a:p>
          <a:p>
            <a:pPr>
              <a:lnSpc>
                <a:spcPct val="110000"/>
              </a:lnSpc>
              <a:spcAft>
                <a:spcPts val="0"/>
              </a:spcAft>
            </a:pPr>
            <a:r>
              <a:rPr lang="en-US" altLang="zh-CN" dirty="0"/>
              <a:t>Example word, </a:t>
            </a:r>
            <a:r>
              <a:rPr lang="en-US" altLang="zh-CN" i="1" dirty="0">
                <a:solidFill>
                  <a:schemeClr val="accent1"/>
                </a:solidFill>
              </a:rPr>
              <a:t>book</a:t>
            </a:r>
            <a:r>
              <a:rPr lang="en-US" altLang="zh-CN" dirty="0"/>
              <a:t>:</a:t>
            </a:r>
          </a:p>
          <a:p>
            <a:pPr lvl="1">
              <a:lnSpc>
                <a:spcPct val="110000"/>
              </a:lnSpc>
              <a:spcAft>
                <a:spcPts val="0"/>
              </a:spcAft>
            </a:pPr>
            <a:r>
              <a:rPr lang="en-US" altLang="zh-CN" dirty="0">
                <a:solidFill>
                  <a:schemeClr val="accent1"/>
                </a:solidFill>
              </a:rPr>
              <a:t>Book</a:t>
            </a:r>
            <a:r>
              <a:rPr lang="en-US" altLang="zh-CN" dirty="0"/>
              <a:t> that flight =VB (verb base) </a:t>
            </a:r>
          </a:p>
          <a:p>
            <a:pPr lvl="1">
              <a:lnSpc>
                <a:spcPct val="110000"/>
              </a:lnSpc>
              <a:spcAft>
                <a:spcPts val="0"/>
              </a:spcAft>
            </a:pPr>
            <a:r>
              <a:rPr lang="en-US" altLang="zh-CN" dirty="0"/>
              <a:t>Hand me that </a:t>
            </a:r>
            <a:r>
              <a:rPr lang="en-US" altLang="zh-CN" dirty="0">
                <a:solidFill>
                  <a:schemeClr val="accent1"/>
                </a:solidFill>
              </a:rPr>
              <a:t>book</a:t>
            </a:r>
            <a:r>
              <a:rPr lang="en-US" altLang="zh-CN" dirty="0"/>
              <a:t>= NN (noun)</a:t>
            </a:r>
          </a:p>
          <a:p>
            <a:pPr>
              <a:lnSpc>
                <a:spcPct val="110000"/>
              </a:lnSpc>
              <a:spcAft>
                <a:spcPts val="0"/>
              </a:spcAft>
            </a:pPr>
            <a:r>
              <a:rPr lang="en-US" altLang="zh-CN" dirty="0"/>
              <a:t>Example word, </a:t>
            </a:r>
            <a:r>
              <a:rPr lang="en-US" altLang="zh-CN" i="1" dirty="0">
                <a:solidFill>
                  <a:schemeClr val="accent1"/>
                </a:solidFill>
              </a:rPr>
              <a:t>back</a:t>
            </a:r>
            <a:r>
              <a:rPr lang="en-US" altLang="zh-CN" dirty="0"/>
              <a:t>:</a:t>
            </a:r>
          </a:p>
          <a:p>
            <a:pPr lvl="1">
              <a:lnSpc>
                <a:spcPct val="110000"/>
              </a:lnSpc>
              <a:spcAft>
                <a:spcPts val="0"/>
              </a:spcAft>
            </a:pPr>
            <a:r>
              <a:rPr lang="en-US" altLang="zh-CN" dirty="0"/>
              <a:t>The </a:t>
            </a:r>
            <a:r>
              <a:rPr lang="en-US" altLang="zh-CN" dirty="0">
                <a:solidFill>
                  <a:schemeClr val="accent1"/>
                </a:solidFill>
              </a:rPr>
              <a:t>back</a:t>
            </a:r>
            <a:r>
              <a:rPr lang="en-US" altLang="zh-CN" dirty="0"/>
              <a:t> door = JJ(Adjective)</a:t>
            </a:r>
          </a:p>
          <a:p>
            <a:pPr lvl="1">
              <a:lnSpc>
                <a:spcPct val="110000"/>
              </a:lnSpc>
              <a:spcAft>
                <a:spcPts val="0"/>
              </a:spcAft>
            </a:pPr>
            <a:r>
              <a:rPr lang="en-US" altLang="zh-CN" dirty="0"/>
              <a:t>On my </a:t>
            </a:r>
            <a:r>
              <a:rPr lang="en-US" altLang="zh-CN" dirty="0">
                <a:solidFill>
                  <a:schemeClr val="accent1"/>
                </a:solidFill>
              </a:rPr>
              <a:t>back</a:t>
            </a:r>
            <a:r>
              <a:rPr lang="en-US" altLang="zh-CN" dirty="0"/>
              <a:t> = NN (noun)</a:t>
            </a:r>
          </a:p>
          <a:p>
            <a:pPr lvl="1">
              <a:lnSpc>
                <a:spcPct val="110000"/>
              </a:lnSpc>
              <a:spcAft>
                <a:spcPts val="0"/>
              </a:spcAft>
            </a:pPr>
            <a:r>
              <a:rPr lang="en-US" altLang="zh-CN" dirty="0"/>
              <a:t>Win the voters </a:t>
            </a:r>
            <a:r>
              <a:rPr lang="en-US" altLang="zh-CN" dirty="0">
                <a:solidFill>
                  <a:schemeClr val="accent1"/>
                </a:solidFill>
              </a:rPr>
              <a:t>back</a:t>
            </a:r>
            <a:r>
              <a:rPr lang="en-US" altLang="zh-CN" dirty="0"/>
              <a:t> = RB (adverb)</a:t>
            </a:r>
          </a:p>
          <a:p>
            <a:pPr lvl="1">
              <a:lnSpc>
                <a:spcPct val="110000"/>
              </a:lnSpc>
              <a:spcAft>
                <a:spcPts val="0"/>
              </a:spcAft>
            </a:pPr>
            <a:r>
              <a:rPr lang="en-US" altLang="zh-CN" dirty="0"/>
              <a:t>Promised to </a:t>
            </a:r>
            <a:r>
              <a:rPr lang="en-US" altLang="zh-CN" dirty="0">
                <a:solidFill>
                  <a:schemeClr val="accent1"/>
                </a:solidFill>
              </a:rPr>
              <a:t>back</a:t>
            </a:r>
            <a:r>
              <a:rPr lang="en-US" altLang="zh-CN" dirty="0"/>
              <a:t> the bill = VB (verb base)</a:t>
            </a:r>
          </a:p>
        </p:txBody>
      </p:sp>
      <p:sp>
        <p:nvSpPr>
          <p:cNvPr id="4" name="灯片编号占位符 3">
            <a:extLst>
              <a:ext uri="{FF2B5EF4-FFF2-40B4-BE49-F238E27FC236}">
                <a16:creationId xmlns:a16="http://schemas.microsoft.com/office/drawing/2014/main" id="{A46A810E-824F-448A-8A48-B5467F5862C2}"/>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999860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Reducing the duplicated calculations</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mc:AlternateContent xmlns:mc="http://schemas.openxmlformats.org/markup-compatibility/2006">
        <mc:Choice xmlns:a14="http://schemas.microsoft.com/office/drawing/2010/main" Requires="a14">
          <p:graphicFrame>
            <p:nvGraphicFramePr>
              <p:cNvPr id="5" name="表格 6">
                <a:extLst>
                  <a:ext uri="{FF2B5EF4-FFF2-40B4-BE49-F238E27FC236}">
                    <a16:creationId xmlns:a16="http://schemas.microsoft.com/office/drawing/2014/main" id="{A16AD013-CD4D-8146-9007-F028A825C8C7}"/>
                  </a:ext>
                </a:extLst>
              </p:cNvPr>
              <p:cNvGraphicFramePr>
                <a:graphicFrameLocks noGrp="1"/>
              </p:cNvGraphicFramePr>
              <p:nvPr>
                <p:extLst>
                  <p:ext uri="{D42A27DB-BD31-4B8C-83A1-F6EECF244321}">
                    <p14:modId xmlns:p14="http://schemas.microsoft.com/office/powerpoint/2010/main" val="1768673577"/>
                  </p:ext>
                </p:extLst>
              </p:nvPr>
            </p:nvGraphicFramePr>
            <p:xfrm>
              <a:off x="880533" y="2472437"/>
              <a:ext cx="10484024" cy="2224024"/>
            </p:xfrm>
            <a:graphic>
              <a:graphicData uri="http://schemas.openxmlformats.org/drawingml/2006/table">
                <a:tbl>
                  <a:tblPr firstRow="1" bandRow="1">
                    <a:tableStyleId>{5C22544A-7EE6-4342-B048-85BDC9FD1C3A}</a:tableStyleId>
                  </a:tblPr>
                  <a:tblGrid>
                    <a:gridCol w="1720810">
                      <a:extLst>
                        <a:ext uri="{9D8B030D-6E8A-4147-A177-3AD203B41FA5}">
                          <a16:colId xmlns:a16="http://schemas.microsoft.com/office/drawing/2014/main" val="4267361521"/>
                        </a:ext>
                      </a:extLst>
                    </a:gridCol>
                    <a:gridCol w="8763214">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oMath>
                            </m:oMathPara>
                          </a14:m>
                          <a:endParaRPr lang="zh-CN" altLang="en-US" sz="2400" dirty="0"/>
                        </a:p>
                      </a:txBody>
                      <a:tcPr/>
                    </a:tc>
                    <a:tc>
                      <a:txBody>
                        <a:bodyPr/>
                        <a:lstStyle/>
                        <a:p>
                          <a:r>
                            <a:rPr lang="en-US" altLang="zh-CN" sz="2400" dirty="0"/>
                            <a:t>Previous forward path probability from the previous time step</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bl>
              </a:graphicData>
            </a:graphic>
          </p:graphicFrame>
        </mc:Choice>
        <mc:Fallback>
          <p:graphicFrame>
            <p:nvGraphicFramePr>
              <p:cNvPr id="5" name="表格 6">
                <a:extLst>
                  <a:ext uri="{FF2B5EF4-FFF2-40B4-BE49-F238E27FC236}">
                    <a16:creationId xmlns:a16="http://schemas.microsoft.com/office/drawing/2014/main" id="{A16AD013-CD4D-8146-9007-F028A825C8C7}"/>
                  </a:ext>
                </a:extLst>
              </p:cNvPr>
              <p:cNvGraphicFramePr>
                <a:graphicFrameLocks noGrp="1"/>
              </p:cNvGraphicFramePr>
              <p:nvPr>
                <p:extLst>
                  <p:ext uri="{D42A27DB-BD31-4B8C-83A1-F6EECF244321}">
                    <p14:modId xmlns:p14="http://schemas.microsoft.com/office/powerpoint/2010/main" val="1768673577"/>
                  </p:ext>
                </p:extLst>
              </p:nvPr>
            </p:nvGraphicFramePr>
            <p:xfrm>
              <a:off x="880533" y="2472437"/>
              <a:ext cx="10484024" cy="2224024"/>
            </p:xfrm>
            <a:graphic>
              <a:graphicData uri="http://schemas.openxmlformats.org/drawingml/2006/table">
                <a:tbl>
                  <a:tblPr firstRow="1" bandRow="1">
                    <a:tableStyleId>{5C22544A-7EE6-4342-B048-85BDC9FD1C3A}</a:tableStyleId>
                  </a:tblPr>
                  <a:tblGrid>
                    <a:gridCol w="1720810">
                      <a:extLst>
                        <a:ext uri="{9D8B030D-6E8A-4147-A177-3AD203B41FA5}">
                          <a16:colId xmlns:a16="http://schemas.microsoft.com/office/drawing/2014/main" val="4267361521"/>
                        </a:ext>
                      </a:extLst>
                    </a:gridCol>
                    <a:gridCol w="8763214">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2"/>
                          <a:stretch>
                            <a:fillRect l="-735" t="-111111" r="-509559" b="-319444"/>
                          </a:stretch>
                        </a:blipFill>
                      </a:tcPr>
                    </a:tc>
                    <a:tc>
                      <a:txBody>
                        <a:bodyPr/>
                        <a:lstStyle/>
                        <a:p>
                          <a:r>
                            <a:rPr lang="en-US" altLang="zh-CN" sz="2400" dirty="0"/>
                            <a:t>Previous forward path probability from the previous time step</a:t>
                          </a:r>
                          <a:endParaRPr lang="zh-CN" altLang="en-US" sz="2400" dirty="0"/>
                        </a:p>
                      </a:txBody>
                      <a:tcPr/>
                    </a:tc>
                    <a:extLst>
                      <a:ext uri="{0D108BD9-81ED-4DB2-BD59-A6C34878D82A}">
                        <a16:rowId xmlns:a16="http://schemas.microsoft.com/office/drawing/2014/main" val="1203248556"/>
                      </a:ext>
                    </a:extLst>
                  </a:tr>
                  <a:tr h="486664">
                    <a:tc>
                      <a:txBody>
                        <a:bodyPr/>
                        <a:lstStyle/>
                        <a:p>
                          <a:endParaRPr lang="en-CN"/>
                        </a:p>
                      </a:txBody>
                      <a:tcPr>
                        <a:blipFill>
                          <a:blip r:embed="rId2"/>
                          <a:stretch>
                            <a:fillRect l="-735" t="-194872" r="-509559" b="-194872"/>
                          </a:stretch>
                        </a:blipFill>
                      </a:tcPr>
                    </a:tc>
                    <a:tc>
                      <a:txBody>
                        <a:bodyPr/>
                        <a:lstStyle/>
                        <a:p>
                          <a:endParaRPr lang="en-CN"/>
                        </a:p>
                      </a:txBody>
                      <a:tcPr>
                        <a:blipFill>
                          <a:blip r:embed="rId2"/>
                          <a:stretch>
                            <a:fillRect l="-19855" t="-194872" r="-435" b="-194872"/>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2"/>
                          <a:stretch>
                            <a:fillRect l="-735" t="-176923" r="-509559" b="-16923"/>
                          </a:stretch>
                        </a:blipFill>
                      </a:tcPr>
                    </a:tc>
                    <a:tc>
                      <a:txBody>
                        <a:bodyPr/>
                        <a:lstStyle/>
                        <a:p>
                          <a:endParaRPr lang="en-CN"/>
                        </a:p>
                      </a:txBody>
                      <a:tcPr>
                        <a:blipFill>
                          <a:blip r:embed="rId2"/>
                          <a:stretch>
                            <a:fillRect l="-19855" t="-176923" r="-435" b="-16923"/>
                          </a:stretch>
                        </a:blipFill>
                      </a:tcPr>
                    </a:tc>
                    <a:extLst>
                      <a:ext uri="{0D108BD9-81ED-4DB2-BD59-A6C34878D82A}">
                        <a16:rowId xmlns:a16="http://schemas.microsoft.com/office/drawing/2014/main" val="1176438471"/>
                      </a:ext>
                    </a:extLst>
                  </a:tr>
                </a:tbl>
              </a:graphicData>
            </a:graphic>
          </p:graphicFrame>
        </mc:Fallback>
      </mc:AlternateContent>
      <mc:AlternateContent xmlns:mc="http://schemas.openxmlformats.org/markup-compatibility/2006">
        <mc:Choice xmlns:a14="http://schemas.microsoft.com/office/drawing/2010/main" Requires="a14">
          <p:sp>
            <p:nvSpPr>
              <p:cNvPr id="6" name="文本框 4">
                <a:extLst>
                  <a:ext uri="{FF2B5EF4-FFF2-40B4-BE49-F238E27FC236}">
                    <a16:creationId xmlns:a16="http://schemas.microsoft.com/office/drawing/2014/main" id="{23A37A5A-8CA9-1548-8D90-4CC58F7EB793}"/>
                  </a:ext>
                </a:extLst>
              </p:cNvPr>
              <p:cNvSpPr txBox="1"/>
              <p:nvPr/>
            </p:nvSpPr>
            <p:spPr>
              <a:xfrm>
                <a:off x="2462410" y="1231192"/>
                <a:ext cx="7105552" cy="861774"/>
              </a:xfrm>
              <a:prstGeom prst="rect">
                <a:avLst/>
              </a:prstGeom>
              <a:noFill/>
            </p:spPr>
            <p:txBody>
              <a:bodyPr wrap="square" lIns="0" tIns="0" rIns="0" bIns="0"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𝛼</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a14:m>
                <a:r>
                  <a:rPr lang="en-US" altLang="zh-CN" sz="2800" dirty="0"/>
                  <a:t>: the </a:t>
                </a:r>
                <a14:m>
                  <m:oMath xmlns:m="http://schemas.openxmlformats.org/officeDocument/2006/math">
                    <m:r>
                      <a:rPr lang="en-US" altLang="zh-CN" sz="2800" b="0" i="1" smtClean="0">
                        <a:latin typeface="Cambria Math" panose="02040503050406030204" pitchFamily="18" charset="0"/>
                      </a:rPr>
                      <m:t>𝑡</m:t>
                    </m:r>
                  </m:oMath>
                </a14:m>
                <a:r>
                  <a:rPr lang="en-US" altLang="zh-CN" sz="2800" dirty="0"/>
                  <a:t>-</a:t>
                </a:r>
                <a:r>
                  <a:rPr lang="en-US" altLang="zh-CN" sz="2800" dirty="0" err="1"/>
                  <a:t>th</a:t>
                </a:r>
                <a:r>
                  <a:rPr lang="zh-CN" altLang="en-US" sz="2800" dirty="0"/>
                  <a:t> </a:t>
                </a:r>
                <a:r>
                  <a:rPr lang="en-US" altLang="zh-CN" sz="2800" dirty="0"/>
                  <a:t>state in the sequence of states is state </a:t>
                </a:r>
                <a14:m>
                  <m:oMath xmlns:m="http://schemas.openxmlformats.org/officeDocument/2006/math">
                    <m:r>
                      <a:rPr lang="en-US" altLang="zh-CN" sz="2800" i="1" dirty="0" smtClean="0">
                        <a:latin typeface="Cambria Math" panose="02040503050406030204" pitchFamily="18" charset="0"/>
                      </a:rPr>
                      <m:t>𝑗</m:t>
                    </m:r>
                  </m:oMath>
                </a14:m>
                <a:r>
                  <a:rPr lang="en-US" altLang="zh-CN" sz="2800" dirty="0"/>
                  <a:t>.</a:t>
                </a:r>
              </a:p>
            </p:txBody>
          </p:sp>
        </mc:Choice>
        <mc:Fallback>
          <p:sp>
            <p:nvSpPr>
              <p:cNvPr id="6" name="文本框 4">
                <a:extLst>
                  <a:ext uri="{FF2B5EF4-FFF2-40B4-BE49-F238E27FC236}">
                    <a16:creationId xmlns:a16="http://schemas.microsoft.com/office/drawing/2014/main" id="{23A37A5A-8CA9-1548-8D90-4CC58F7EB793}"/>
                  </a:ext>
                </a:extLst>
              </p:cNvPr>
              <p:cNvSpPr txBox="1">
                <a:spLocks noRot="1" noChangeAspect="1" noMove="1" noResize="1" noEditPoints="1" noAdjustHandles="1" noChangeArrowheads="1" noChangeShapeType="1" noTextEdit="1"/>
              </p:cNvSpPr>
              <p:nvPr/>
            </p:nvSpPr>
            <p:spPr>
              <a:xfrm>
                <a:off x="2462410" y="1231192"/>
                <a:ext cx="7105552" cy="861774"/>
              </a:xfrm>
              <a:prstGeom prst="rect">
                <a:avLst/>
              </a:prstGeom>
              <a:blipFill>
                <a:blip r:embed="rId3"/>
                <a:stretch>
                  <a:fillRect l="-3030" t="-13043" b="-2318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文本框 5">
                <a:extLst>
                  <a:ext uri="{FF2B5EF4-FFF2-40B4-BE49-F238E27FC236}">
                    <a16:creationId xmlns:a16="http://schemas.microsoft.com/office/drawing/2014/main" id="{BADF471C-5AC6-574D-8667-9900FEB05179}"/>
                  </a:ext>
                </a:extLst>
              </p:cNvPr>
              <p:cNvSpPr txBox="1"/>
              <p:nvPr/>
            </p:nvSpPr>
            <p:spPr>
              <a:xfrm>
                <a:off x="975193" y="5330550"/>
                <a:ext cx="10484024" cy="461665"/>
              </a:xfrm>
              <a:prstGeom prst="rect">
                <a:avLst/>
              </a:prstGeom>
              <a:noFill/>
            </p:spPr>
            <p:txBody>
              <a:bodyPr wrap="none" rtlCol="0">
                <a:spAutoFit/>
              </a:bodyPr>
              <a:lstStyle/>
              <a:p>
                <a:r>
                  <a:rPr lang="en-US" altLang="zh-CN" sz="2400" dirty="0"/>
                  <a:t>We can calculate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a:t> </a:t>
                </a:r>
                <a:r>
                  <a:rPr lang="en-US" altLang="zh-CN" sz="2400" dirty="0"/>
                  <a:t>recursively! </a:t>
                </a:r>
                <a:r>
                  <a:rPr lang="en-US" altLang="zh-CN" sz="2400" b="1" dirty="0"/>
                  <a:t>Write down on the whiteboard</a:t>
                </a:r>
                <a:endParaRPr lang="zh-CN" altLang="en-US" sz="2400" b="1" dirty="0"/>
              </a:p>
            </p:txBody>
          </p:sp>
        </mc:Choice>
        <mc:Fallback>
          <p:sp>
            <p:nvSpPr>
              <p:cNvPr id="7" name="文本框 5">
                <a:extLst>
                  <a:ext uri="{FF2B5EF4-FFF2-40B4-BE49-F238E27FC236}">
                    <a16:creationId xmlns:a16="http://schemas.microsoft.com/office/drawing/2014/main" id="{BADF471C-5AC6-574D-8667-9900FEB05179}"/>
                  </a:ext>
                </a:extLst>
              </p:cNvPr>
              <p:cNvSpPr txBox="1">
                <a:spLocks noRot="1" noChangeAspect="1" noMove="1" noResize="1" noEditPoints="1" noAdjustHandles="1" noChangeArrowheads="1" noChangeShapeType="1" noTextEdit="1"/>
              </p:cNvSpPr>
              <p:nvPr/>
            </p:nvSpPr>
            <p:spPr>
              <a:xfrm>
                <a:off x="975193" y="5330550"/>
                <a:ext cx="10484024" cy="461665"/>
              </a:xfrm>
              <a:prstGeom prst="rect">
                <a:avLst/>
              </a:prstGeom>
              <a:blipFill>
                <a:blip r:embed="rId4"/>
                <a:stretch>
                  <a:fillRect l="-846" t="-10526" b="-28947"/>
                </a:stretch>
              </a:blipFill>
            </p:spPr>
            <p:txBody>
              <a:bodyPr/>
              <a:lstStyle/>
              <a:p>
                <a:r>
                  <a:rPr lang="en-CN">
                    <a:noFill/>
                  </a:rPr>
                  <a:t> </a:t>
                </a:r>
              </a:p>
            </p:txBody>
          </p:sp>
        </mc:Fallback>
      </mc:AlternateContent>
    </p:spTree>
    <p:extLst>
      <p:ext uri="{BB962C8B-B14F-4D97-AF65-F5344CB8AC3E}">
        <p14:creationId xmlns:p14="http://schemas.microsoft.com/office/powerpoint/2010/main" val="1026056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Calculating</a:t>
                </a:r>
                <a:r>
                  <a:rPr lang="zh-CN" altLang="en-US" dirty="0"/>
                  <a:t> </a:t>
                </a:r>
                <a14:m>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𝛼</m:t>
                        </m:r>
                      </m:e>
                      <m:sub>
                        <m:r>
                          <a:rPr lang="en-US" altLang="zh-CN" sz="4000" b="0" i="1" smtClean="0">
                            <a:latin typeface="Cambria Math" panose="02040503050406030204" pitchFamily="18" charset="0"/>
                          </a:rPr>
                          <m:t>𝑡</m:t>
                        </m:r>
                      </m:sub>
                    </m:sSub>
                    <m:d>
                      <m:dPr>
                        <m:ctrlPr>
                          <a:rPr lang="en-US" altLang="zh-CN" sz="4000" b="0" i="1" smtClean="0">
                            <a:latin typeface="Cambria Math" panose="02040503050406030204" pitchFamily="18" charset="0"/>
                          </a:rPr>
                        </m:ctrlPr>
                      </m:dPr>
                      <m:e>
                        <m:r>
                          <a:rPr lang="en-US" altLang="zh-CN" sz="4000" b="0" i="1" smtClean="0">
                            <a:latin typeface="Cambria Math" panose="02040503050406030204" pitchFamily="18" charset="0"/>
                          </a:rPr>
                          <m:t>𝑗</m:t>
                        </m:r>
                      </m:e>
                    </m:d>
                    <m:r>
                      <a:rPr lang="en-US" altLang="zh-CN" sz="4000" b="0" i="1" smtClean="0">
                        <a:latin typeface="Cambria Math" panose="02040503050406030204" pitchFamily="18" charset="0"/>
                      </a:rPr>
                      <m:t> </m:t>
                    </m:r>
                  </m:oMath>
                </a14:m>
                <a:r>
                  <a:rPr lang="en-US" altLang="zh-CN" dirty="0"/>
                  <a:t>-</a:t>
                </a:r>
                <a:r>
                  <a:rPr lang="zh-CN" altLang="en-US" dirty="0"/>
                  <a:t> </a:t>
                </a:r>
                <a:r>
                  <a:rPr lang="en-US" altLang="zh-CN" dirty="0"/>
                  <a:t>Forward algorithm </a:t>
                </a:r>
                <a:endParaRPr lang="en-CN" dirty="0"/>
              </a:p>
            </p:txBody>
          </p:sp>
        </mc:Choice>
        <mc:Fallback>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mc:AlternateContent xmlns:mc="http://schemas.openxmlformats.org/markup-compatibility/2006">
        <mc:Choice xmlns:a14="http://schemas.microsoft.com/office/drawing/2010/main" Requires="a14">
          <p:graphicFrame>
            <p:nvGraphicFramePr>
              <p:cNvPr id="5" name="表格 6">
                <a:extLst>
                  <a:ext uri="{FF2B5EF4-FFF2-40B4-BE49-F238E27FC236}">
                    <a16:creationId xmlns:a16="http://schemas.microsoft.com/office/drawing/2014/main" id="{ED0D692B-7A51-FE4C-BA00-7A3CF520B0CA}"/>
                  </a:ext>
                </a:extLst>
              </p:cNvPr>
              <p:cNvGraphicFramePr>
                <a:graphicFrameLocks noGrp="1"/>
              </p:cNvGraphicFramePr>
              <p:nvPr>
                <p:extLst>
                  <p:ext uri="{D42A27DB-BD31-4B8C-83A1-F6EECF244321}">
                    <p14:modId xmlns:p14="http://schemas.microsoft.com/office/powerpoint/2010/main" val="542176026"/>
                  </p:ext>
                </p:extLst>
              </p:nvPr>
            </p:nvGraphicFramePr>
            <p:xfrm>
              <a:off x="877327" y="2301884"/>
              <a:ext cx="10813718" cy="2681224"/>
            </p:xfrm>
            <a:graphic>
              <a:graphicData uri="http://schemas.openxmlformats.org/drawingml/2006/table">
                <a:tbl>
                  <a:tblPr firstRow="1" bandRow="1">
                    <a:tableStyleId>{5C22544A-7EE6-4342-B048-85BDC9FD1C3A}</a:tableStyleId>
                  </a:tblPr>
                  <a:tblGrid>
                    <a:gridCol w="1746595">
                      <a:extLst>
                        <a:ext uri="{9D8B030D-6E8A-4147-A177-3AD203B41FA5}">
                          <a16:colId xmlns:a16="http://schemas.microsoft.com/office/drawing/2014/main" val="4267361521"/>
                        </a:ext>
                      </a:extLst>
                    </a:gridCol>
                    <a:gridCol w="9067123">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m:rPr>
                                        <m:sty m:val="p"/>
                                      </m:rPr>
                                      <a:rPr lang="en-US" altLang="zh-CN" sz="2400" b="0" i="1" smtClean="0">
                                        <a:latin typeface="Cambria Math" panose="02040503050406030204" pitchFamily="18" charset="0"/>
                                      </a:rPr>
                                      <m:t>j</m:t>
                                    </m:r>
                                  </m:e>
                                </m:d>
                              </m:oMath>
                            </m:oMathPara>
                          </a14:m>
                          <a:endParaRPr lang="zh-CN" altLang="en-US" sz="2400" dirty="0"/>
                        </a:p>
                      </a:txBody>
                      <a:tcPr/>
                    </a:tc>
                    <a:tc>
                      <a:txBody>
                        <a:bodyPr/>
                        <a:lstStyle/>
                        <a:p>
                          <a:r>
                            <a:rPr lang="en-US" altLang="zh-CN" sz="2400" dirty="0"/>
                            <a:t>Probability of being in state </a:t>
                          </a:r>
                          <a14:m>
                            <m:oMath xmlns:m="http://schemas.openxmlformats.org/officeDocument/2006/math">
                              <m:r>
                                <a:rPr lang="en-US" altLang="zh-CN" sz="2400" i="1" dirty="0" smtClean="0">
                                  <a:latin typeface="Cambria Math" panose="02040503050406030204" pitchFamily="18" charset="0"/>
                                </a:rPr>
                                <m:t>𝑗</m:t>
                              </m:r>
                            </m:oMath>
                          </a14:m>
                          <a:r>
                            <a:rPr lang="en-US" altLang="zh-CN" sz="2400" dirty="0"/>
                            <a:t> after seeing the first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observations</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r h="370840">
                    <a:tc>
                      <a:txBody>
                        <a:bodyPr/>
                        <a:lstStyle/>
                        <a:p>
                          <a:pPr/>
                          <a14:m>
                            <m:oMathPara xmlns:m="http://schemas.openxmlformats.org/officeDocument/2006/math">
                              <m:oMathParaPr>
                                <m:jc m:val="center"/>
                              </m:oMathParaPr>
                              <m:oMath xmlns:m="http://schemas.openxmlformats.org/officeDocument/2006/math">
                                <m:r>
                                  <a:rPr lang="en-US" altLang="zh-CN" sz="2400" i="1" dirty="0" smtClean="0">
                                    <a:latin typeface="Cambria Math" panose="02040503050406030204" pitchFamily="18" charset="0"/>
                                  </a:rPr>
                                  <m:t>𝑁</m:t>
                                </m:r>
                              </m:oMath>
                            </m:oMathPara>
                          </a14:m>
                          <a:endParaRPr lang="zh-CN" altLang="en-US" sz="2400" dirty="0"/>
                        </a:p>
                      </a:txBody>
                      <a:tcPr/>
                    </a:tc>
                    <a:tc>
                      <a:txBody>
                        <a:bodyPr/>
                        <a:lstStyle/>
                        <a:p>
                          <a:r>
                            <a:rPr lang="en-US" altLang="zh-CN" sz="2400" dirty="0"/>
                            <a:t>Number of states in the HMM</a:t>
                          </a:r>
                          <a:endParaRPr lang="zh-CN" altLang="en-US" sz="2400" dirty="0"/>
                        </a:p>
                      </a:txBody>
                      <a:tcPr/>
                    </a:tc>
                    <a:extLst>
                      <a:ext uri="{0D108BD9-81ED-4DB2-BD59-A6C34878D82A}">
                        <a16:rowId xmlns:a16="http://schemas.microsoft.com/office/drawing/2014/main" val="613362721"/>
                      </a:ext>
                    </a:extLst>
                  </a:tr>
                </a:tbl>
              </a:graphicData>
            </a:graphic>
          </p:graphicFrame>
        </mc:Choice>
        <mc:Fallback>
          <p:graphicFrame>
            <p:nvGraphicFramePr>
              <p:cNvPr id="5" name="表格 6">
                <a:extLst>
                  <a:ext uri="{FF2B5EF4-FFF2-40B4-BE49-F238E27FC236}">
                    <a16:creationId xmlns:a16="http://schemas.microsoft.com/office/drawing/2014/main" id="{ED0D692B-7A51-FE4C-BA00-7A3CF520B0CA}"/>
                  </a:ext>
                </a:extLst>
              </p:cNvPr>
              <p:cNvGraphicFramePr>
                <a:graphicFrameLocks noGrp="1"/>
              </p:cNvGraphicFramePr>
              <p:nvPr>
                <p:extLst>
                  <p:ext uri="{D42A27DB-BD31-4B8C-83A1-F6EECF244321}">
                    <p14:modId xmlns:p14="http://schemas.microsoft.com/office/powerpoint/2010/main" val="542176026"/>
                  </p:ext>
                </p:extLst>
              </p:nvPr>
            </p:nvGraphicFramePr>
            <p:xfrm>
              <a:off x="877327" y="2301884"/>
              <a:ext cx="10813718" cy="2681224"/>
            </p:xfrm>
            <a:graphic>
              <a:graphicData uri="http://schemas.openxmlformats.org/drawingml/2006/table">
                <a:tbl>
                  <a:tblPr firstRow="1" bandRow="1">
                    <a:tableStyleId>{5C22544A-7EE6-4342-B048-85BDC9FD1C3A}</a:tableStyleId>
                  </a:tblPr>
                  <a:tblGrid>
                    <a:gridCol w="1746595">
                      <a:extLst>
                        <a:ext uri="{9D8B030D-6E8A-4147-A177-3AD203B41FA5}">
                          <a16:colId xmlns:a16="http://schemas.microsoft.com/office/drawing/2014/main" val="4267361521"/>
                        </a:ext>
                      </a:extLst>
                    </a:gridCol>
                    <a:gridCol w="9067123">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4"/>
                          <a:stretch>
                            <a:fillRect l="-725" t="-111111" r="-518841" b="-419444"/>
                          </a:stretch>
                        </a:blipFill>
                      </a:tcPr>
                    </a:tc>
                    <a:tc>
                      <a:txBody>
                        <a:bodyPr/>
                        <a:lstStyle/>
                        <a:p>
                          <a:endParaRPr lang="en-CN"/>
                        </a:p>
                      </a:txBody>
                      <a:tcPr>
                        <a:blipFill>
                          <a:blip r:embed="rId4"/>
                          <a:stretch>
                            <a:fillRect l="-19468" t="-111111" r="-280" b="-419444"/>
                          </a:stretch>
                        </a:blipFill>
                      </a:tcPr>
                    </a:tc>
                    <a:extLst>
                      <a:ext uri="{0D108BD9-81ED-4DB2-BD59-A6C34878D82A}">
                        <a16:rowId xmlns:a16="http://schemas.microsoft.com/office/drawing/2014/main" val="1203248556"/>
                      </a:ext>
                    </a:extLst>
                  </a:tr>
                  <a:tr h="486664">
                    <a:tc>
                      <a:txBody>
                        <a:bodyPr/>
                        <a:lstStyle/>
                        <a:p>
                          <a:endParaRPr lang="en-CN"/>
                        </a:p>
                      </a:txBody>
                      <a:tcPr>
                        <a:blipFill>
                          <a:blip r:embed="rId4"/>
                          <a:stretch>
                            <a:fillRect l="-725" t="-194872" r="-518841" b="-287179"/>
                          </a:stretch>
                        </a:blipFill>
                      </a:tcPr>
                    </a:tc>
                    <a:tc>
                      <a:txBody>
                        <a:bodyPr/>
                        <a:lstStyle/>
                        <a:p>
                          <a:endParaRPr lang="en-CN"/>
                        </a:p>
                      </a:txBody>
                      <a:tcPr>
                        <a:blipFill>
                          <a:blip r:embed="rId4"/>
                          <a:stretch>
                            <a:fillRect l="-19468" t="-194872" r="-280" b="-287179"/>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4"/>
                          <a:stretch>
                            <a:fillRect l="-725" t="-176923" r="-518841" b="-72308"/>
                          </a:stretch>
                        </a:blipFill>
                      </a:tcPr>
                    </a:tc>
                    <a:tc>
                      <a:txBody>
                        <a:bodyPr/>
                        <a:lstStyle/>
                        <a:p>
                          <a:endParaRPr lang="en-CN"/>
                        </a:p>
                      </a:txBody>
                      <a:tcPr>
                        <a:blipFill>
                          <a:blip r:embed="rId4"/>
                          <a:stretch>
                            <a:fillRect l="-19468" t="-176923" r="-280" b="-72308"/>
                          </a:stretch>
                        </a:blipFill>
                      </a:tcPr>
                    </a:tc>
                    <a:extLst>
                      <a:ext uri="{0D108BD9-81ED-4DB2-BD59-A6C34878D82A}">
                        <a16:rowId xmlns:a16="http://schemas.microsoft.com/office/drawing/2014/main" val="1176438471"/>
                      </a:ext>
                    </a:extLst>
                  </a:tr>
                  <a:tr h="457200">
                    <a:tc>
                      <a:txBody>
                        <a:bodyPr/>
                        <a:lstStyle/>
                        <a:p>
                          <a:endParaRPr lang="en-CN"/>
                        </a:p>
                      </a:txBody>
                      <a:tcPr>
                        <a:blipFill>
                          <a:blip r:embed="rId4"/>
                          <a:stretch>
                            <a:fillRect l="-725" t="-500000" r="-518841" b="-30556"/>
                          </a:stretch>
                        </a:blipFill>
                      </a:tcPr>
                    </a:tc>
                    <a:tc>
                      <a:txBody>
                        <a:bodyPr/>
                        <a:lstStyle/>
                        <a:p>
                          <a:r>
                            <a:rPr lang="en-US" altLang="zh-CN" sz="2400" dirty="0"/>
                            <a:t>Number of states in the HMM</a:t>
                          </a:r>
                          <a:endParaRPr lang="zh-CN" altLang="en-US" sz="2400" dirty="0"/>
                        </a:p>
                      </a:txBody>
                      <a:tcPr/>
                    </a:tc>
                    <a:extLst>
                      <a:ext uri="{0D108BD9-81ED-4DB2-BD59-A6C34878D82A}">
                        <a16:rowId xmlns:a16="http://schemas.microsoft.com/office/drawing/2014/main" val="613362721"/>
                      </a:ext>
                    </a:extLst>
                  </a:tr>
                </a:tbl>
              </a:graphicData>
            </a:graphic>
          </p:graphicFrame>
        </mc:Fallback>
      </mc:AlternateContent>
      <mc:AlternateContent xmlns:mc="http://schemas.openxmlformats.org/markup-compatibility/2006">
        <mc:Choice xmlns:a14="http://schemas.microsoft.com/office/drawing/2010/main" Requires="a14">
          <p:sp>
            <p:nvSpPr>
              <p:cNvPr id="6" name="文本框 6">
                <a:extLst>
                  <a:ext uri="{FF2B5EF4-FFF2-40B4-BE49-F238E27FC236}">
                    <a16:creationId xmlns:a16="http://schemas.microsoft.com/office/drawing/2014/main" id="{4319257A-6DD5-D449-A411-7B5D69931918}"/>
                  </a:ext>
                </a:extLst>
              </p:cNvPr>
              <p:cNvSpPr txBox="1"/>
              <p:nvPr/>
            </p:nvSpPr>
            <p:spPr>
              <a:xfrm>
                <a:off x="1253018" y="5087721"/>
                <a:ext cx="5495517" cy="1528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𝑡</m:t>
                              </m:r>
                            </m:sub>
                          </m:sSub>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nary>
                    </m:oMath>
                  </m:oMathPara>
                </a14:m>
                <a:endParaRPr lang="zh-CN" altLang="en-US" sz="3200" dirty="0"/>
              </a:p>
            </p:txBody>
          </p:sp>
        </mc:Choice>
        <mc:Fallback>
          <p:sp>
            <p:nvSpPr>
              <p:cNvPr id="6" name="文本框 6">
                <a:extLst>
                  <a:ext uri="{FF2B5EF4-FFF2-40B4-BE49-F238E27FC236}">
                    <a16:creationId xmlns:a16="http://schemas.microsoft.com/office/drawing/2014/main" id="{4319257A-6DD5-D449-A411-7B5D69931918}"/>
                  </a:ext>
                </a:extLst>
              </p:cNvPr>
              <p:cNvSpPr txBox="1">
                <a:spLocks noRot="1" noChangeAspect="1" noMove="1" noResize="1" noEditPoints="1" noAdjustHandles="1" noChangeArrowheads="1" noChangeShapeType="1" noTextEdit="1"/>
              </p:cNvSpPr>
              <p:nvPr/>
            </p:nvSpPr>
            <p:spPr>
              <a:xfrm>
                <a:off x="1253018" y="5087721"/>
                <a:ext cx="5495517" cy="1528945"/>
              </a:xfrm>
              <a:prstGeom prst="rect">
                <a:avLst/>
              </a:prstGeom>
              <a:blipFill>
                <a:blip r:embed="rId5"/>
                <a:stretch>
                  <a:fillRect t="-100826" b="-15371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文本框 7">
                <a:extLst>
                  <a:ext uri="{FF2B5EF4-FFF2-40B4-BE49-F238E27FC236}">
                    <a16:creationId xmlns:a16="http://schemas.microsoft.com/office/drawing/2014/main" id="{ADD90ACB-EC94-9E49-9982-2BB2E45ABB21}"/>
                  </a:ext>
                </a:extLst>
              </p:cNvPr>
              <p:cNvSpPr txBox="1"/>
              <p:nvPr/>
            </p:nvSpPr>
            <p:spPr>
              <a:xfrm>
                <a:off x="561611" y="1191107"/>
                <a:ext cx="10932184" cy="830997"/>
              </a:xfrm>
              <a:prstGeom prst="rect">
                <a:avLst/>
              </a:prstGeom>
              <a:noFill/>
            </p:spPr>
            <p:txBody>
              <a:bodyPr wrap="square" rtlCol="0">
                <a:spAutoFit/>
              </a:bodyPr>
              <a:lstStyle/>
              <a:p>
                <a:r>
                  <a:rPr lang="en-US" altLang="zh-CN" sz="2400" b="1" dirty="0"/>
                  <a:t>Forward method</a:t>
                </a:r>
                <a:r>
                  <a:rPr lang="en-US" altLang="zh-CN" sz="2400" dirty="0"/>
                  <a:t>: uses a table to store intermediate values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oMath>
                </a14:m>
                <a:r>
                  <a:rPr lang="en-US" altLang="zh-CN" sz="2400" dirty="0"/>
                  <a:t> as it builds up the probability of the observation sequence. (Dynamic programming!)</a:t>
                </a:r>
                <a:endParaRPr lang="zh-CN" altLang="en-US" sz="2400" dirty="0"/>
              </a:p>
            </p:txBody>
          </p:sp>
        </mc:Choice>
        <mc:Fallback>
          <p:sp>
            <p:nvSpPr>
              <p:cNvPr id="7" name="文本框 7">
                <a:extLst>
                  <a:ext uri="{FF2B5EF4-FFF2-40B4-BE49-F238E27FC236}">
                    <a16:creationId xmlns:a16="http://schemas.microsoft.com/office/drawing/2014/main" id="{ADD90ACB-EC94-9E49-9982-2BB2E45ABB21}"/>
                  </a:ext>
                </a:extLst>
              </p:cNvPr>
              <p:cNvSpPr txBox="1">
                <a:spLocks noRot="1" noChangeAspect="1" noMove="1" noResize="1" noEditPoints="1" noAdjustHandles="1" noChangeArrowheads="1" noChangeShapeType="1" noTextEdit="1"/>
              </p:cNvSpPr>
              <p:nvPr/>
            </p:nvSpPr>
            <p:spPr>
              <a:xfrm>
                <a:off x="561611" y="1191107"/>
                <a:ext cx="10932184" cy="830997"/>
              </a:xfrm>
              <a:prstGeom prst="rect">
                <a:avLst/>
              </a:prstGeom>
              <a:blipFill>
                <a:blip r:embed="rId6"/>
                <a:stretch>
                  <a:fillRect l="-929" t="-5970" b="-1492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32E0AD0-9132-B74E-99EA-6A370DFE0883}"/>
                  </a:ext>
                </a:extLst>
              </p:cNvPr>
              <p:cNvSpPr txBox="1"/>
              <p:nvPr/>
            </p:nvSpPr>
            <p:spPr>
              <a:xfrm>
                <a:off x="8141881" y="5375139"/>
                <a:ext cx="3351914" cy="954107"/>
              </a:xfrm>
              <a:prstGeom prst="rect">
                <a:avLst/>
              </a:prstGeom>
              <a:noFill/>
            </p:spPr>
            <p:txBody>
              <a:bodyPr wrap="square">
                <a:spAutoFit/>
              </a:bodyPr>
              <a:lstStyle/>
              <a:p>
                <a:pPr algn="ctr"/>
                <a:r>
                  <a:rPr lang="en-US" altLang="zh-CN" sz="2800" b="0" dirty="0"/>
                  <a:t>What</a:t>
                </a:r>
                <a:r>
                  <a:rPr lang="zh-CN" altLang="en-US" sz="2800" b="0" dirty="0"/>
                  <a:t> </a:t>
                </a:r>
                <a:r>
                  <a:rPr lang="en-US" altLang="zh-CN" sz="2800" b="0" dirty="0"/>
                  <a:t>is</a:t>
                </a:r>
                <a:r>
                  <a:rPr lang="zh-CN" altLang="en-US" sz="2800" b="0" dirty="0"/>
                  <a:t> </a:t>
                </a:r>
                <a:r>
                  <a:rPr lang="en-US" altLang="zh-CN" sz="2800" b="0" dirty="0"/>
                  <a:t>final</a:t>
                </a:r>
                <a:r>
                  <a:rPr lang="zh-CN" altLang="en-US" sz="2800" b="0" dirty="0"/>
                  <a:t> </a:t>
                </a:r>
                <a:r>
                  <a:rPr lang="en-US" altLang="zh-CN" sz="2800" b="0" dirty="0"/>
                  <a:t>value</a:t>
                </a:r>
                <a:r>
                  <a:rPr lang="zh-CN" altLang="en-US" sz="2800" b="0" dirty="0"/>
                  <a:t> </a:t>
                </a:r>
                <a:r>
                  <a:rPr lang="en-US" altLang="zh-CN" sz="2800" b="0" dirty="0"/>
                  <a:t>of</a:t>
                </a:r>
                <a:r>
                  <a:rPr lang="zh-CN" altLang="en-US" sz="2800" b="0"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𝑂</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oMath>
                </a14:m>
                <a:r>
                  <a:rPr lang="zh-CN" altLang="en-US" sz="2800" dirty="0"/>
                  <a:t> </a:t>
                </a:r>
                <a:r>
                  <a:rPr lang="en-US" altLang="zh-CN" sz="2800" dirty="0"/>
                  <a:t>?</a:t>
                </a:r>
                <a:endParaRPr lang="en-CN" sz="2800" dirty="0"/>
              </a:p>
            </p:txBody>
          </p:sp>
        </mc:Choice>
        <mc:Fallback>
          <p:sp>
            <p:nvSpPr>
              <p:cNvPr id="8" name="TextBox 7">
                <a:extLst>
                  <a:ext uri="{FF2B5EF4-FFF2-40B4-BE49-F238E27FC236}">
                    <a16:creationId xmlns:a16="http://schemas.microsoft.com/office/drawing/2014/main" id="{232E0AD0-9132-B74E-99EA-6A370DFE0883}"/>
                  </a:ext>
                </a:extLst>
              </p:cNvPr>
              <p:cNvSpPr txBox="1">
                <a:spLocks noRot="1" noChangeAspect="1" noMove="1" noResize="1" noEditPoints="1" noAdjustHandles="1" noChangeArrowheads="1" noChangeShapeType="1" noTextEdit="1"/>
              </p:cNvSpPr>
              <p:nvPr/>
            </p:nvSpPr>
            <p:spPr>
              <a:xfrm>
                <a:off x="8141881" y="5375139"/>
                <a:ext cx="3351914" cy="954107"/>
              </a:xfrm>
              <a:prstGeom prst="rect">
                <a:avLst/>
              </a:prstGeom>
              <a:blipFill>
                <a:blip r:embed="rId7"/>
                <a:stretch>
                  <a:fillRect t="-6579" b="-17105"/>
                </a:stretch>
              </a:blipFill>
            </p:spPr>
            <p:txBody>
              <a:bodyPr/>
              <a:lstStyle/>
              <a:p>
                <a:r>
                  <a:rPr lang="en-CN">
                    <a:noFill/>
                  </a:rPr>
                  <a:t> </a:t>
                </a:r>
              </a:p>
            </p:txBody>
          </p:sp>
        </mc:Fallback>
      </mc:AlternateContent>
    </p:spTree>
    <p:extLst>
      <p:ext uri="{BB962C8B-B14F-4D97-AF65-F5344CB8AC3E}">
        <p14:creationId xmlns:p14="http://schemas.microsoft.com/office/powerpoint/2010/main" val="20134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
        <p:nvSpPr>
          <p:cNvPr id="5" name="椭圆 8">
            <a:extLst>
              <a:ext uri="{FF2B5EF4-FFF2-40B4-BE49-F238E27FC236}">
                <a16:creationId xmlns:a16="http://schemas.microsoft.com/office/drawing/2014/main" id="{8CDA3BC6-7C61-0543-A45C-940A1D5491DB}"/>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3FDB336B-DDD2-284F-934A-8B06EB18D0F6}"/>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D7D902B1-9212-564E-B14B-F97B5D0EBAB5}"/>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16B8DE4E-1E24-EF45-AFC8-CAF90477541A}"/>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1171203-3DF2-FB4D-BCA8-4B59D2FDF30A}"/>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293F7220-8DA2-864B-A3AF-0B5ED4A1EA7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CE46934D-EC74-2D40-B204-4162EE0CA6E3}"/>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ECAFE71F-3AF4-6A43-8581-07D730A7B30B}"/>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92C8EDA2-6619-E04D-B42A-9BA7C84D3C53}"/>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29C3304C-29D9-A646-B9B9-CCB4377D08A2}"/>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752B646C-1E72-BF49-8ACD-85A3B94DAEF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CF27699F-E9A9-C44E-94C0-DAF2C4D7CEF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126ACFA1-8250-B742-8FB3-7416456EF742}"/>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C7CF6628-E5D7-9446-B77B-0589CABB1D55}"/>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2EECA4AC-8354-9D47-BC27-38751F39FC7C}"/>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C403F268-FB0C-6142-8AB9-152521CFE4D1}"/>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C403F268-FB0C-6142-8AB9-152521CFE4D1}"/>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8534B198-F401-4A4D-9DFD-A0A084DBB092}"/>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8534B198-F401-4A4D-9DFD-A0A084DBB092}"/>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58359E8-6F9E-C14F-A33A-40A891B52185}"/>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D58359E8-6F9E-C14F-A33A-40A891B52185}"/>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67024B39-33B8-0B49-B571-7456EFB9231F}"/>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67024B39-33B8-0B49-B571-7456EFB9231F}"/>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2616F574-AEFD-0D43-81EA-2463F486DE29}"/>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2616F574-AEFD-0D43-81EA-2463F486DE29}"/>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C4E0DF92-8992-774F-9E85-2A179419E637}"/>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C4E0DF92-8992-774F-9E85-2A179419E637}"/>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235BF6E-AABA-264D-9399-8936923B4B2F}"/>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235BF6E-AABA-264D-9399-8936923B4B2F}"/>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36F3E5A1-4879-7049-A033-FB136A9F8BBE}"/>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36F3E5A1-4879-7049-A033-FB136A9F8BBE}"/>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9C7F6224-E290-6D4F-BE35-C8DFEEA94F51}"/>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9C7F6224-E290-6D4F-BE35-C8DFEEA94F51}"/>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2122B030-1FF9-8D4E-9914-460B8B6ECF0B}"/>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2122B030-1FF9-8D4E-9914-460B8B6ECF0B}"/>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63BBABA3-5C3E-2440-A079-5CC434EDE92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63BBABA3-5C3E-2440-A079-5CC434EDE92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153E9EEB-F896-F14D-A146-4DE67ED7A893}"/>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153E9EEB-F896-F14D-A146-4DE67ED7A893}"/>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1552D7B9-3C4F-3A42-BB66-4D6F5D6C6D95}"/>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2" name="文本框 34">
                <a:extLst>
                  <a:ext uri="{FF2B5EF4-FFF2-40B4-BE49-F238E27FC236}">
                    <a16:creationId xmlns:a16="http://schemas.microsoft.com/office/drawing/2014/main" id="{1552D7B9-3C4F-3A42-BB66-4D6F5D6C6D95}"/>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E2C0210-2383-8F43-9B96-38E49CD84286}"/>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(3)</m:t>
                      </m:r>
                    </m:oMath>
                  </m:oMathPara>
                </a14:m>
                <a:endParaRPr lang="zh-CN" altLang="en-US" dirty="0">
                  <a:solidFill>
                    <a:schemeClr val="tx1"/>
                  </a:solidFill>
                </a:endParaRPr>
              </a:p>
            </p:txBody>
          </p:sp>
        </mc:Choice>
        <mc:Fallback xmlns="">
          <p:sp>
            <p:nvSpPr>
              <p:cNvPr id="33" name="文本框 35">
                <a:extLst>
                  <a:ext uri="{FF2B5EF4-FFF2-40B4-BE49-F238E27FC236}">
                    <a16:creationId xmlns:a16="http://schemas.microsoft.com/office/drawing/2014/main" id="{9E2C0210-2383-8F43-9B96-38E49CD84286}"/>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42B5D13-B584-5745-AA33-C870AB5591A8}"/>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(2)</m:t>
                      </m:r>
                    </m:oMath>
                  </m:oMathPara>
                </a14:m>
                <a:endParaRPr lang="zh-CN" altLang="en-US" dirty="0">
                  <a:solidFill>
                    <a:schemeClr val="tx1"/>
                  </a:solidFill>
                </a:endParaRPr>
              </a:p>
            </p:txBody>
          </p:sp>
        </mc:Choice>
        <mc:Fallback xmlns="">
          <p:sp>
            <p:nvSpPr>
              <p:cNvPr id="34" name="文本框 36">
                <a:extLst>
                  <a:ext uri="{FF2B5EF4-FFF2-40B4-BE49-F238E27FC236}">
                    <a16:creationId xmlns:a16="http://schemas.microsoft.com/office/drawing/2014/main" id="{942B5D13-B584-5745-AA33-C870AB5591A8}"/>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35814E45-2264-454B-9975-9F198F008E06}"/>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(1)</m:t>
                      </m:r>
                    </m:oMath>
                  </m:oMathPara>
                </a14:m>
                <a:endParaRPr lang="zh-CN" altLang="en-US" dirty="0">
                  <a:solidFill>
                    <a:schemeClr val="tx1"/>
                  </a:solidFill>
                </a:endParaRPr>
              </a:p>
            </p:txBody>
          </p:sp>
        </mc:Choice>
        <mc:Fallback xmlns="">
          <p:sp>
            <p:nvSpPr>
              <p:cNvPr id="35" name="文本框 37">
                <a:extLst>
                  <a:ext uri="{FF2B5EF4-FFF2-40B4-BE49-F238E27FC236}">
                    <a16:creationId xmlns:a16="http://schemas.microsoft.com/office/drawing/2014/main" id="{35814E45-2264-454B-9975-9F198F008E06}"/>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0C3E8F8-9803-DF4B-92AD-92151EC7B34D}"/>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0C3E8F8-9803-DF4B-92AD-92151EC7B34D}"/>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D70E7916-E85E-8C45-89EA-7B0B53B16206}"/>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D70E7916-E85E-8C45-89EA-7B0B53B16206}"/>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004DDBA7-2C0F-F441-BD84-A05E9CD1C45E}"/>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004DDBA7-2C0F-F441-BD84-A05E9CD1C45E}"/>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BBC28A8E-17D7-174F-A601-3A936545D0A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BBC28A8E-17D7-174F-A601-3A936545D0A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22B94F54-EC2C-0B49-B423-5C4B6DEFB560}"/>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22B94F54-EC2C-0B49-B423-5C4B6DEFB560}"/>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1793015F-F4D6-4449-9DF0-9418EF200F45}"/>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1793015F-F4D6-4449-9DF0-9418EF200F45}"/>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331EE2D-4860-3C4D-9E77-00E4EEDD7F4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331EE2D-4860-3C4D-9E77-00E4EEDD7F4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DE9A75-3EF7-5E49-9450-D90F3D3ED101}"/>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1CDE9A75-3EF7-5E49-9450-D90F3D3ED101}"/>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7AD2804B-99D2-7D46-813A-8CCA02F6EE2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7AD2804B-99D2-7D46-813A-8CCA02F6EE2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1AF3F4D6-A1B0-FA45-86D3-E73F6F05AAA0}"/>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1AF3F4D6-A1B0-FA45-86D3-E73F6F05AAA0}"/>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7BE498D5-8EFD-A14B-9EA0-5B164160946A}"/>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7BE498D5-8EFD-A14B-9EA0-5B164160946A}"/>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3ADD4B11-682B-0A4F-A4BA-2F354ADF92A5}"/>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3ADD4B11-682B-0A4F-A4BA-2F354ADF92A5}"/>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DCB52751-9FA1-5A44-8885-C4DFE660C3A1}"/>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DCB52751-9FA1-5A44-8885-C4DFE660C3A1}"/>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51F53901-2742-5B4E-BF5B-B3FC5E0B8700}"/>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51F53901-2742-5B4E-BF5B-B3FC5E0B8700}"/>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E13CB2D7-031C-7449-80E1-BB97469D9E23}"/>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E13CB2D7-031C-7449-80E1-BB97469D9E23}"/>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45E6E418-2B4C-9943-8F07-A3CA81421F3D}"/>
                  </a:ext>
                </a:extLst>
              </p:cNvPr>
              <p:cNvSpPr txBox="1"/>
              <p:nvPr/>
            </p:nvSpPr>
            <p:spPr>
              <a:xfrm>
                <a:off x="6878613" y="1696711"/>
                <a:ext cx="1137692"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oMath>
                  </m:oMathPara>
                </a14:m>
                <a:endParaRPr lang="zh-CN" altLang="en-US" dirty="0"/>
              </a:p>
            </p:txBody>
          </p:sp>
        </mc:Choice>
        <mc:Fallback xmlns="">
          <p:sp>
            <p:nvSpPr>
              <p:cNvPr id="55" name="文本框 77">
                <a:extLst>
                  <a:ext uri="{FF2B5EF4-FFF2-40B4-BE49-F238E27FC236}">
                    <a16:creationId xmlns:a16="http://schemas.microsoft.com/office/drawing/2014/main" id="{45E6E418-2B4C-9943-8F07-A3CA81421F3D}"/>
                  </a:ext>
                </a:extLst>
              </p:cNvPr>
              <p:cNvSpPr txBox="1">
                <a:spLocks noRot="1" noChangeAspect="1" noMove="1" noResize="1" noEditPoints="1" noAdjustHandles="1" noChangeArrowheads="1" noChangeShapeType="1" noTextEdit="1"/>
              </p:cNvSpPr>
              <p:nvPr/>
            </p:nvSpPr>
            <p:spPr>
              <a:xfrm>
                <a:off x="6878613" y="1696711"/>
                <a:ext cx="1137692" cy="369332"/>
              </a:xfrm>
              <a:prstGeom prst="rect">
                <a:avLst/>
              </a:prstGeom>
              <a:blipFill>
                <a:blip r:embed="rId30"/>
                <a:stretch>
                  <a:fillRect b="-16667"/>
                </a:stretch>
              </a:blipFill>
            </p:spPr>
            <p:txBody>
              <a:bodyPr/>
              <a:lstStyle/>
              <a:p>
                <a:r>
                  <a:rPr lang="en-CN">
                    <a:noFill/>
                  </a:rPr>
                  <a:t> </a:t>
                </a:r>
              </a:p>
            </p:txBody>
          </p:sp>
        </mc:Fallback>
      </mc:AlternateContent>
    </p:spTree>
    <p:extLst>
      <p:ext uri="{BB962C8B-B14F-4D97-AF65-F5344CB8AC3E}">
        <p14:creationId xmlns:p14="http://schemas.microsoft.com/office/powerpoint/2010/main" val="4165078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
        <p:nvSpPr>
          <p:cNvPr id="5" name="椭圆 8">
            <a:extLst>
              <a:ext uri="{FF2B5EF4-FFF2-40B4-BE49-F238E27FC236}">
                <a16:creationId xmlns:a16="http://schemas.microsoft.com/office/drawing/2014/main" id="{8CDA3BC6-7C61-0543-A45C-940A1D5491DB}"/>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3FDB336B-DDD2-284F-934A-8B06EB18D0F6}"/>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D7D902B1-9212-564E-B14B-F97B5D0EBAB5}"/>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16B8DE4E-1E24-EF45-AFC8-CAF90477541A}"/>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1171203-3DF2-FB4D-BCA8-4B59D2FDF30A}"/>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293F7220-8DA2-864B-A3AF-0B5ED4A1EA7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CE46934D-EC74-2D40-B204-4162EE0CA6E3}"/>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ECAFE71F-3AF4-6A43-8581-07D730A7B30B}"/>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92C8EDA2-6619-E04D-B42A-9BA7C84D3C53}"/>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29C3304C-29D9-A646-B9B9-CCB4377D08A2}"/>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752B646C-1E72-BF49-8ACD-85A3B94DAEF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CF27699F-E9A9-C44E-94C0-DAF2C4D7CEF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126ACFA1-8250-B742-8FB3-7416456EF742}"/>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C7CF6628-E5D7-9446-B77B-0589CABB1D55}"/>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2EECA4AC-8354-9D47-BC27-38751F39FC7C}"/>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C403F268-FB0C-6142-8AB9-152521CFE4D1}"/>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C403F268-FB0C-6142-8AB9-152521CFE4D1}"/>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8534B198-F401-4A4D-9DFD-A0A084DBB092}"/>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8534B198-F401-4A4D-9DFD-A0A084DBB092}"/>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58359E8-6F9E-C14F-A33A-40A891B52185}"/>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D58359E8-6F9E-C14F-A33A-40A891B52185}"/>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67024B39-33B8-0B49-B571-7456EFB9231F}"/>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67024B39-33B8-0B49-B571-7456EFB9231F}"/>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2616F574-AEFD-0D43-81EA-2463F486DE29}"/>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2616F574-AEFD-0D43-81EA-2463F486DE29}"/>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C4E0DF92-8992-774F-9E85-2A179419E637}"/>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C4E0DF92-8992-774F-9E85-2A179419E637}"/>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235BF6E-AABA-264D-9399-8936923B4B2F}"/>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235BF6E-AABA-264D-9399-8936923B4B2F}"/>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36F3E5A1-4879-7049-A033-FB136A9F8BBE}"/>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36F3E5A1-4879-7049-A033-FB136A9F8BBE}"/>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9C7F6224-E290-6D4F-BE35-C8DFEEA94F51}"/>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9C7F6224-E290-6D4F-BE35-C8DFEEA94F51}"/>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2122B030-1FF9-8D4E-9914-460B8B6ECF0B}"/>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2122B030-1FF9-8D4E-9914-460B8B6ECF0B}"/>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63BBABA3-5C3E-2440-A079-5CC434EDE92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63BBABA3-5C3E-2440-A079-5CC434EDE92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153E9EEB-F896-F14D-A146-4DE67ED7A893}"/>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153E9EEB-F896-F14D-A146-4DE67ED7A893}"/>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1552D7B9-3C4F-3A42-BB66-4D6F5D6C6D95}"/>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32" name="文本框 34">
                <a:extLst>
                  <a:ext uri="{FF2B5EF4-FFF2-40B4-BE49-F238E27FC236}">
                    <a16:creationId xmlns:a16="http://schemas.microsoft.com/office/drawing/2014/main" id="{1552D7B9-3C4F-3A42-BB66-4D6F5D6C6D95}"/>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E2C0210-2383-8F43-9B96-38E49CD84286}"/>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(3)</m:t>
                      </m:r>
                    </m:oMath>
                  </m:oMathPara>
                </a14:m>
                <a:endParaRPr lang="zh-CN" altLang="en-US" dirty="0">
                  <a:solidFill>
                    <a:schemeClr val="tx1"/>
                  </a:solidFill>
                </a:endParaRPr>
              </a:p>
            </p:txBody>
          </p:sp>
        </mc:Choice>
        <mc:Fallback xmlns="">
          <p:sp>
            <p:nvSpPr>
              <p:cNvPr id="33" name="文本框 35">
                <a:extLst>
                  <a:ext uri="{FF2B5EF4-FFF2-40B4-BE49-F238E27FC236}">
                    <a16:creationId xmlns:a16="http://schemas.microsoft.com/office/drawing/2014/main" id="{9E2C0210-2383-8F43-9B96-38E49CD84286}"/>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42B5D13-B584-5745-AA33-C870AB5591A8}"/>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(2)</m:t>
                      </m:r>
                    </m:oMath>
                  </m:oMathPara>
                </a14:m>
                <a:endParaRPr lang="zh-CN" altLang="en-US" dirty="0">
                  <a:solidFill>
                    <a:schemeClr val="tx1"/>
                  </a:solidFill>
                </a:endParaRPr>
              </a:p>
            </p:txBody>
          </p:sp>
        </mc:Choice>
        <mc:Fallback xmlns="">
          <p:sp>
            <p:nvSpPr>
              <p:cNvPr id="34" name="文本框 36">
                <a:extLst>
                  <a:ext uri="{FF2B5EF4-FFF2-40B4-BE49-F238E27FC236}">
                    <a16:creationId xmlns:a16="http://schemas.microsoft.com/office/drawing/2014/main" id="{942B5D13-B584-5745-AA33-C870AB5591A8}"/>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35814E45-2264-454B-9975-9F198F008E06}"/>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𝛼</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(1)</m:t>
                      </m:r>
                    </m:oMath>
                  </m:oMathPara>
                </a14:m>
                <a:endParaRPr lang="zh-CN" altLang="en-US" dirty="0">
                  <a:solidFill>
                    <a:schemeClr val="tx1"/>
                  </a:solidFill>
                </a:endParaRPr>
              </a:p>
            </p:txBody>
          </p:sp>
        </mc:Choice>
        <mc:Fallback xmlns="">
          <p:sp>
            <p:nvSpPr>
              <p:cNvPr id="35" name="文本框 37">
                <a:extLst>
                  <a:ext uri="{FF2B5EF4-FFF2-40B4-BE49-F238E27FC236}">
                    <a16:creationId xmlns:a16="http://schemas.microsoft.com/office/drawing/2014/main" id="{35814E45-2264-454B-9975-9F198F008E06}"/>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0C3E8F8-9803-DF4B-92AD-92151EC7B34D}"/>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0C3E8F8-9803-DF4B-92AD-92151EC7B34D}"/>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D70E7916-E85E-8C45-89EA-7B0B53B16206}"/>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D70E7916-E85E-8C45-89EA-7B0B53B16206}"/>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004DDBA7-2C0F-F441-BD84-A05E9CD1C45E}"/>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004DDBA7-2C0F-F441-BD84-A05E9CD1C45E}"/>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BBC28A8E-17D7-174F-A601-3A936545D0A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BBC28A8E-17D7-174F-A601-3A936545D0A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22B94F54-EC2C-0B49-B423-5C4B6DEFB560}"/>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22B94F54-EC2C-0B49-B423-5C4B6DEFB560}"/>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1793015F-F4D6-4449-9DF0-9418EF200F45}"/>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1793015F-F4D6-4449-9DF0-9418EF200F45}"/>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331EE2D-4860-3C4D-9E77-00E4EEDD7F4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331EE2D-4860-3C4D-9E77-00E4EEDD7F4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DE9A75-3EF7-5E49-9450-D90F3D3ED101}"/>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1CDE9A75-3EF7-5E49-9450-D90F3D3ED101}"/>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7AD2804B-99D2-7D46-813A-8CCA02F6EE2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7AD2804B-99D2-7D46-813A-8CCA02F6EE2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15C7FBF0-F5BE-3F40-9CA4-D5D3B8A49CDE}"/>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E1F20B10-6E7D-C44C-A27C-045B4C65D7E1}"/>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FC24421B-6297-9F4D-93B7-B72DF02C5E04}"/>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BEBB660C-D9F4-AD41-92C1-A0293AD695F5}"/>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1AF3F4D6-A1B0-FA45-86D3-E73F6F05AAA0}"/>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1AF3F4D6-A1B0-FA45-86D3-E73F6F05AAA0}"/>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7BE498D5-8EFD-A14B-9EA0-5B164160946A}"/>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7BE498D5-8EFD-A14B-9EA0-5B164160946A}"/>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3ADD4B11-682B-0A4F-A4BA-2F354ADF92A5}"/>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3ADD4B11-682B-0A4F-A4BA-2F354ADF92A5}"/>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DCB52751-9FA1-5A44-8885-C4DFE660C3A1}"/>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DCB52751-9FA1-5A44-8885-C4DFE660C3A1}"/>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51F53901-2742-5B4E-BF5B-B3FC5E0B8700}"/>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51F53901-2742-5B4E-BF5B-B3FC5E0B8700}"/>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E13CB2D7-031C-7449-80E1-BB97469D9E23}"/>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E13CB2D7-031C-7449-80E1-BB97469D9E23}"/>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45E6E418-2B4C-9943-8F07-A3CA81421F3D}"/>
                  </a:ext>
                </a:extLst>
              </p:cNvPr>
              <p:cNvSpPr txBox="1"/>
              <p:nvPr/>
            </p:nvSpPr>
            <p:spPr>
              <a:xfrm>
                <a:off x="6878613" y="1696711"/>
                <a:ext cx="1137692" cy="369332"/>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oMath>
                  </m:oMathPara>
                </a14:m>
                <a:endParaRPr lang="zh-CN" altLang="en-US" dirty="0"/>
              </a:p>
            </p:txBody>
          </p:sp>
        </mc:Choice>
        <mc:Fallback xmlns="">
          <p:sp>
            <p:nvSpPr>
              <p:cNvPr id="55" name="文本框 77">
                <a:extLst>
                  <a:ext uri="{FF2B5EF4-FFF2-40B4-BE49-F238E27FC236}">
                    <a16:creationId xmlns:a16="http://schemas.microsoft.com/office/drawing/2014/main" id="{45E6E418-2B4C-9943-8F07-A3CA81421F3D}"/>
                  </a:ext>
                </a:extLst>
              </p:cNvPr>
              <p:cNvSpPr txBox="1">
                <a:spLocks noRot="1" noChangeAspect="1" noMove="1" noResize="1" noEditPoints="1" noAdjustHandles="1" noChangeArrowheads="1" noChangeShapeType="1" noTextEdit="1"/>
              </p:cNvSpPr>
              <p:nvPr/>
            </p:nvSpPr>
            <p:spPr>
              <a:xfrm>
                <a:off x="6878613" y="1696711"/>
                <a:ext cx="1137692" cy="369332"/>
              </a:xfrm>
              <a:prstGeom prst="rect">
                <a:avLst/>
              </a:prstGeom>
              <a:blipFill>
                <a:blip r:embed="rId30"/>
                <a:stretch>
                  <a:fillRect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83">
                <a:extLst>
                  <a:ext uri="{FF2B5EF4-FFF2-40B4-BE49-F238E27FC236}">
                    <a16:creationId xmlns:a16="http://schemas.microsoft.com/office/drawing/2014/main" id="{272F93FB-27F3-6349-A050-9570D766D933}"/>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𝑁𝑗</m:t>
                          </m:r>
                        </m:sub>
                      </m:sSub>
                    </m:oMath>
                  </m:oMathPara>
                </a14:m>
                <a:endParaRPr lang="zh-CN" altLang="en-US" sz="2800" dirty="0">
                  <a:solidFill>
                    <a:schemeClr val="tx1"/>
                  </a:solidFill>
                </a:endParaRPr>
              </a:p>
            </p:txBody>
          </p:sp>
        </mc:Choice>
        <mc:Fallback xmlns="">
          <p:sp>
            <p:nvSpPr>
              <p:cNvPr id="56" name="文本框 83">
                <a:extLst>
                  <a:ext uri="{FF2B5EF4-FFF2-40B4-BE49-F238E27FC236}">
                    <a16:creationId xmlns:a16="http://schemas.microsoft.com/office/drawing/2014/main" id="{272F93FB-27F3-6349-A050-9570D766D933}"/>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1"/>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84">
                <a:extLst>
                  <a:ext uri="{FF2B5EF4-FFF2-40B4-BE49-F238E27FC236}">
                    <a16:creationId xmlns:a16="http://schemas.microsoft.com/office/drawing/2014/main" id="{CEB376EC-26B6-D447-823B-C8D9015EB1BE}"/>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3</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7" name="文本框 84">
                <a:extLst>
                  <a:ext uri="{FF2B5EF4-FFF2-40B4-BE49-F238E27FC236}">
                    <a16:creationId xmlns:a16="http://schemas.microsoft.com/office/drawing/2014/main" id="{CEB376EC-26B6-D447-823B-C8D9015EB1BE}"/>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2"/>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5">
                <a:extLst>
                  <a:ext uri="{FF2B5EF4-FFF2-40B4-BE49-F238E27FC236}">
                    <a16:creationId xmlns:a16="http://schemas.microsoft.com/office/drawing/2014/main" id="{4A8E3F84-030C-AF43-868C-C7078222CC63}"/>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2</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8" name="文本框 85">
                <a:extLst>
                  <a:ext uri="{FF2B5EF4-FFF2-40B4-BE49-F238E27FC236}">
                    <a16:creationId xmlns:a16="http://schemas.microsoft.com/office/drawing/2014/main" id="{4A8E3F84-030C-AF43-868C-C7078222CC63}"/>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3"/>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6">
                <a:extLst>
                  <a:ext uri="{FF2B5EF4-FFF2-40B4-BE49-F238E27FC236}">
                    <a16:creationId xmlns:a16="http://schemas.microsoft.com/office/drawing/2014/main" id="{8A4797F7-83E1-2542-A451-C86DBD0F1E59}"/>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𝑎</m:t>
                          </m:r>
                        </m:e>
                        <m:sub>
                          <m:r>
                            <a:rPr lang="en-US" altLang="zh-CN" sz="2800" b="0" i="1" smtClean="0">
                              <a:solidFill>
                                <a:schemeClr val="tx1"/>
                              </a:solidFill>
                              <a:latin typeface="Cambria Math" panose="02040503050406030204" pitchFamily="18" charset="0"/>
                            </a:rPr>
                            <m:t>1</m:t>
                          </m:r>
                          <m:r>
                            <a:rPr lang="en-US" altLang="zh-CN" sz="2800" b="0" i="1" smtClean="0">
                              <a:solidFill>
                                <a:schemeClr val="tx1"/>
                              </a:solidFill>
                              <a:latin typeface="Cambria Math" panose="02040503050406030204" pitchFamily="18" charset="0"/>
                            </a:rPr>
                            <m:t>𝑗</m:t>
                          </m:r>
                        </m:sub>
                      </m:sSub>
                    </m:oMath>
                  </m:oMathPara>
                </a14:m>
                <a:endParaRPr lang="zh-CN" altLang="en-US" sz="2800" dirty="0">
                  <a:solidFill>
                    <a:schemeClr val="tx1"/>
                  </a:solidFill>
                </a:endParaRPr>
              </a:p>
            </p:txBody>
          </p:sp>
        </mc:Choice>
        <mc:Fallback xmlns="">
          <p:sp>
            <p:nvSpPr>
              <p:cNvPr id="59" name="文本框 86">
                <a:extLst>
                  <a:ext uri="{FF2B5EF4-FFF2-40B4-BE49-F238E27FC236}">
                    <a16:creationId xmlns:a16="http://schemas.microsoft.com/office/drawing/2014/main" id="{8A4797F7-83E1-2542-A451-C86DBD0F1E59}"/>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4"/>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556328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
        <p:nvSpPr>
          <p:cNvPr id="5" name="椭圆 8">
            <a:extLst>
              <a:ext uri="{FF2B5EF4-FFF2-40B4-BE49-F238E27FC236}">
                <a16:creationId xmlns:a16="http://schemas.microsoft.com/office/drawing/2014/main" id="{95FFE734-E0C9-3D41-BE2F-BF078C2CA679}"/>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D6DF220E-47F7-BB4C-B384-E21D3938170C}"/>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BE1FE99A-B756-A24E-90A6-4E78875A34A4}"/>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2A093300-EC4F-6547-8FC3-72B340892165}"/>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A0562F76-E76D-1648-A9E3-8D8498F278F0}"/>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869E361E-BEC9-D24A-9DF2-2E06F687065A}"/>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DD3A9FD0-E728-934E-B515-24CFBDA7B389}"/>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FD2239A8-4097-2A46-9414-C7A5EE2B6B20}"/>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308C0DB4-2274-6849-8317-B628C2D1FCF4}"/>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0AC97CDB-5494-854A-A249-598F032E6DF0}"/>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93D17FFB-E630-5D48-B7E2-033EBA5304AA}"/>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56F814F4-FAFE-4A45-BAEE-A7710F753E5A}"/>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B3F46571-D7ED-0C49-8094-63751DE3B2BE}"/>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448188DF-07E2-F84C-BA11-365E9BD788E9}"/>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B57B809B-7D00-1441-8E8A-D019EFBCD5C5}"/>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9D7F24EB-73A1-D749-9146-CA22D7A8B75D}"/>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9D7F24EB-73A1-D749-9146-CA22D7A8B75D}"/>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76D41141-13BA-4C4E-A50D-0342FB7C04A4}"/>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76D41141-13BA-4C4E-A50D-0342FB7C04A4}"/>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5F7F19D5-ADAB-C245-93F7-F51E6218CD99}"/>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5F7F19D5-ADAB-C245-93F7-F51E6218CD99}"/>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B05E36AD-3044-0048-B35F-AAFB2E4850DA}"/>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B05E36AD-3044-0048-B35F-AAFB2E4850DA}"/>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6B249634-E743-4E41-8646-AC2EE68CC4D2}"/>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6B249634-E743-4E41-8646-AC2EE68CC4D2}"/>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79DCFB8F-5AD3-BF4A-9ECA-C1268CF7CFCC}"/>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79DCFB8F-5AD3-BF4A-9ECA-C1268CF7CFCC}"/>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FCF4F5DA-7CBA-164E-A7A7-FED0EE2A728D}"/>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FCF4F5DA-7CBA-164E-A7A7-FED0EE2A728D}"/>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C71DA6B1-E8DA-594A-B0E8-F555B47D85FB}"/>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C71DA6B1-E8DA-594A-B0E8-F555B47D85FB}"/>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497E3F69-9034-834F-AEA3-EE56F84309BA}"/>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497E3F69-9034-834F-AEA3-EE56F84309BA}"/>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A40F7E6C-6CC1-8944-8206-919C21FA5AFF}"/>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A40F7E6C-6CC1-8944-8206-919C21FA5AFF}"/>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DAD53775-EE55-9842-847D-161FF66C4B42}"/>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DAD53775-EE55-9842-847D-161FF66C4B42}"/>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230E234D-FAFC-7B47-84E8-4CDD4ED3A1DB}"/>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230E234D-FAFC-7B47-84E8-4CDD4ED3A1DB}"/>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07659B9C-F9FB-5042-9148-502360813E3F}"/>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𝑁</m:t>
                      </m:r>
                      <m:r>
                        <a:rPr lang="en-US" altLang="zh-CN" b="0" i="1" smtClean="0">
                          <a:solidFill>
                            <a:srgbClr val="00B050"/>
                          </a:solidFill>
                          <a:latin typeface="Cambria Math" panose="02040503050406030204" pitchFamily="18" charset="0"/>
                        </a:rPr>
                        <m:t>)</m:t>
                      </m:r>
                    </m:oMath>
                  </m:oMathPara>
                </a14:m>
                <a:endParaRPr lang="zh-CN" altLang="en-US" dirty="0">
                  <a:solidFill>
                    <a:srgbClr val="00B050"/>
                  </a:solidFill>
                </a:endParaRPr>
              </a:p>
            </p:txBody>
          </p:sp>
        </mc:Choice>
        <mc:Fallback xmlns="">
          <p:sp>
            <p:nvSpPr>
              <p:cNvPr id="32" name="文本框 34">
                <a:extLst>
                  <a:ext uri="{FF2B5EF4-FFF2-40B4-BE49-F238E27FC236}">
                    <a16:creationId xmlns:a16="http://schemas.microsoft.com/office/drawing/2014/main" id="{07659B9C-F9FB-5042-9148-502360813E3F}"/>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7D855557-8A9D-534A-AE31-CDD50589F60A}"/>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(3)</m:t>
                      </m:r>
                    </m:oMath>
                  </m:oMathPara>
                </a14:m>
                <a:endParaRPr lang="zh-CN" altLang="en-US" dirty="0">
                  <a:solidFill>
                    <a:srgbClr val="00B050"/>
                  </a:solidFill>
                </a:endParaRPr>
              </a:p>
            </p:txBody>
          </p:sp>
        </mc:Choice>
        <mc:Fallback xmlns="">
          <p:sp>
            <p:nvSpPr>
              <p:cNvPr id="33" name="文本框 35">
                <a:extLst>
                  <a:ext uri="{FF2B5EF4-FFF2-40B4-BE49-F238E27FC236}">
                    <a16:creationId xmlns:a16="http://schemas.microsoft.com/office/drawing/2014/main" id="{7D855557-8A9D-534A-AE31-CDD50589F60A}"/>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9C3DAE04-D36F-3946-8D58-35850F829B70}"/>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(2)</m:t>
                      </m:r>
                    </m:oMath>
                  </m:oMathPara>
                </a14:m>
                <a:endParaRPr lang="zh-CN" altLang="en-US" dirty="0">
                  <a:solidFill>
                    <a:srgbClr val="00B050"/>
                  </a:solidFill>
                </a:endParaRPr>
              </a:p>
            </p:txBody>
          </p:sp>
        </mc:Choice>
        <mc:Fallback xmlns="">
          <p:sp>
            <p:nvSpPr>
              <p:cNvPr id="34" name="文本框 36">
                <a:extLst>
                  <a:ext uri="{FF2B5EF4-FFF2-40B4-BE49-F238E27FC236}">
                    <a16:creationId xmlns:a16="http://schemas.microsoft.com/office/drawing/2014/main" id="{9C3DAE04-D36F-3946-8D58-35850F829B70}"/>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C5040728-9A38-1440-A8B5-4C59F4C66F52}"/>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(1)</m:t>
                      </m:r>
                    </m:oMath>
                  </m:oMathPara>
                </a14:m>
                <a:endParaRPr lang="zh-CN" altLang="en-US" dirty="0">
                  <a:solidFill>
                    <a:srgbClr val="00B050"/>
                  </a:solidFill>
                </a:endParaRPr>
              </a:p>
            </p:txBody>
          </p:sp>
        </mc:Choice>
        <mc:Fallback xmlns="">
          <p:sp>
            <p:nvSpPr>
              <p:cNvPr id="35" name="文本框 37">
                <a:extLst>
                  <a:ext uri="{FF2B5EF4-FFF2-40B4-BE49-F238E27FC236}">
                    <a16:creationId xmlns:a16="http://schemas.microsoft.com/office/drawing/2014/main" id="{C5040728-9A38-1440-A8B5-4C59F4C66F52}"/>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D645DDB9-BCDC-4146-85E7-16BF6C5D456B}"/>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D645DDB9-BCDC-4146-85E7-16BF6C5D456B}"/>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F61CA7A0-D16F-144C-B402-F7D5C7F1FC2F}"/>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F61CA7A0-D16F-144C-B402-F7D5C7F1FC2F}"/>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F192DCB4-9F1C-6E44-B9A9-78BD9055F1D6}"/>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F192DCB4-9F1C-6E44-B9A9-78BD9055F1D6}"/>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CF38BE69-AB9B-1B4F-BE8E-9FF9D5F31F3D}"/>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CF38BE69-AB9B-1B4F-BE8E-9FF9D5F31F3D}"/>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0A727C00-3314-FA43-8296-F22800D9EA26}"/>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0A727C00-3314-FA43-8296-F22800D9EA26}"/>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6BA04E1C-576C-5646-B281-0D56B67A81EA}"/>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6BA04E1C-576C-5646-B281-0D56B67A81EA}"/>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DB34B901-8624-9740-B9B2-626309058F65}"/>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DB34B901-8624-9740-B9B2-626309058F65}"/>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D6ABDEF8-3579-CB47-B723-69FF8396D9A8}"/>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D6ABDEF8-3579-CB47-B723-69FF8396D9A8}"/>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AB7DF86A-22DD-904A-8032-B2E431FD621A}"/>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AB7DF86A-22DD-904A-8032-B2E431FD621A}"/>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69B33E8C-8F45-4F4C-B274-5CAD7D57C960}"/>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54C6299A-4C51-7747-BD3C-9A66BE1C962B}"/>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23EFAA98-3944-C34A-A8F5-0436E6BDE5B4}"/>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589EC30D-0891-764B-8BF8-3A08E7BE1CCD}"/>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816EB89B-D752-514F-BFE4-BE355480312E}"/>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816EB89B-D752-514F-BFE4-BE355480312E}"/>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D7A9E460-14F0-E44D-BE65-0D5BC1237A0C}"/>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D7A9E460-14F0-E44D-BE65-0D5BC1237A0C}"/>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5FE7D683-0577-1D4E-BC6A-70B05C2ACB83}"/>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5FE7D683-0577-1D4E-BC6A-70B05C2ACB83}"/>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301FBFDD-4645-574C-9BA4-8F4E8AC92E6D}"/>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301FBFDD-4645-574C-9BA4-8F4E8AC92E6D}"/>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E1A5AEF9-B6B1-3F4C-A060-2D7B4073793B}"/>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E1A5AEF9-B6B1-3F4C-A060-2D7B4073793B}"/>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9CC54DAB-7094-B44F-8E00-131F4E699D34}"/>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9CC54DAB-7094-B44F-8E00-131F4E699D34}"/>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2D0B8843-3A49-4344-A95D-28D3B5BE637E}"/>
                  </a:ext>
                </a:extLst>
              </p:cNvPr>
              <p:cNvSpPr txBox="1"/>
              <p:nvPr/>
            </p:nvSpPr>
            <p:spPr>
              <a:xfrm>
                <a:off x="6425600" y="1190208"/>
                <a:ext cx="3071540" cy="871264"/>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𝑏</m:t>
                          </m:r>
                        </m:e>
                        <m:sub>
                          <m:r>
                            <a:rPr lang="en-US" altLang="zh-CN" sz="1800" b="0" i="1" smtClean="0">
                              <a:solidFill>
                                <a:schemeClr val="tx1"/>
                              </a:solidFill>
                              <a:latin typeface="Cambria Math" panose="02040503050406030204" pitchFamily="18" charset="0"/>
                            </a:rPr>
                            <m:t>𝑗</m:t>
                          </m:r>
                        </m:sub>
                      </m:sSub>
                      <m:d>
                        <m:dPr>
                          <m:ctrlPr>
                            <a:rPr lang="en-US" altLang="zh-CN" sz="1800" b="0" i="1" smtClean="0">
                              <a:solidFill>
                                <a:schemeClr val="tx1"/>
                              </a:solidFill>
                              <a:latin typeface="Cambria Math" panose="02040503050406030204" pitchFamily="18" charset="0"/>
                            </a:rPr>
                          </m:ctrlPr>
                        </m:dPr>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𝑜</m:t>
                              </m:r>
                            </m:e>
                            <m:sub>
                              <m:r>
                                <a:rPr lang="en-US" altLang="zh-CN" sz="1800" b="0" i="1" smtClean="0">
                                  <a:solidFill>
                                    <a:schemeClr val="tx1"/>
                                  </a:solidFill>
                                  <a:latin typeface="Cambria Math" panose="02040503050406030204" pitchFamily="18" charset="0"/>
                                </a:rPr>
                                <m:t>𝑡</m:t>
                              </m:r>
                            </m:sub>
                          </m:sSub>
                        </m:e>
                      </m:d>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𝑁</m:t>
                          </m:r>
                        </m:sup>
                        <m:e>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𝛼</m:t>
                              </m:r>
                            </m:e>
                            <m:sub>
                              <m:r>
                                <a:rPr lang="en-US" altLang="zh-CN" sz="1800" b="0" i="1" smtClean="0">
                                  <a:solidFill>
                                    <a:srgbClr val="00B050"/>
                                  </a:solidFill>
                                  <a:latin typeface="Cambria Math" panose="02040503050406030204" pitchFamily="18" charset="0"/>
                                </a:rPr>
                                <m:t>𝑡</m:t>
                              </m:r>
                              <m:r>
                                <a:rPr lang="en-US" altLang="zh-CN" sz="1800" b="0" i="1" smtClean="0">
                                  <a:solidFill>
                                    <a:srgbClr val="00B050"/>
                                  </a:solidFill>
                                  <a:latin typeface="Cambria Math" panose="02040503050406030204" pitchFamily="18" charset="0"/>
                                </a:rPr>
                                <m:t>−1</m:t>
                              </m:r>
                            </m:sub>
                          </m:sSub>
                          <m:d>
                            <m:dPr>
                              <m:ctrlPr>
                                <a:rPr lang="en-US" altLang="zh-CN" sz="1800" b="0" i="1" smtClean="0">
                                  <a:solidFill>
                                    <a:srgbClr val="00B050"/>
                                  </a:solidFill>
                                  <a:latin typeface="Cambria Math" panose="02040503050406030204" pitchFamily="18" charset="0"/>
                                </a:rPr>
                              </m:ctrlPr>
                            </m:dPr>
                            <m:e>
                              <m:r>
                                <a:rPr lang="en-US" altLang="zh-CN" sz="1800" b="0" i="1" smtClean="0">
                                  <a:solidFill>
                                    <a:srgbClr val="00B050"/>
                                  </a:solidFill>
                                  <a:latin typeface="Cambria Math" panose="02040503050406030204" pitchFamily="18" charset="0"/>
                                </a:rPr>
                                <m:t>𝑖</m:t>
                              </m:r>
                            </m:e>
                          </m:d>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𝑎</m:t>
                              </m:r>
                            </m:e>
                            <m:sub>
                              <m:r>
                                <a:rPr lang="en-US" altLang="zh-CN" sz="1800" b="0" i="1" smtClean="0">
                                  <a:solidFill>
                                    <a:srgbClr val="00B0F0"/>
                                  </a:solidFill>
                                  <a:latin typeface="Cambria Math" panose="02040503050406030204" pitchFamily="18" charset="0"/>
                                </a:rPr>
                                <m:t>𝑖𝑗</m:t>
                              </m:r>
                            </m:sub>
                          </m:sSub>
                        </m:e>
                      </m:nary>
                    </m:oMath>
                  </m:oMathPara>
                </a14:m>
                <a:endParaRPr lang="zh-CN" altLang="en-US" dirty="0"/>
              </a:p>
            </p:txBody>
          </p:sp>
        </mc:Choice>
        <mc:Fallback xmlns="">
          <p:sp>
            <p:nvSpPr>
              <p:cNvPr id="55" name="文本框 77">
                <a:extLst>
                  <a:ext uri="{FF2B5EF4-FFF2-40B4-BE49-F238E27FC236}">
                    <a16:creationId xmlns:a16="http://schemas.microsoft.com/office/drawing/2014/main" id="{2D0B8843-3A49-4344-A95D-28D3B5BE637E}"/>
                  </a:ext>
                </a:extLst>
              </p:cNvPr>
              <p:cNvSpPr txBox="1">
                <a:spLocks noRot="1" noChangeAspect="1" noMove="1" noResize="1" noEditPoints="1" noAdjustHandles="1" noChangeArrowheads="1" noChangeShapeType="1" noTextEdit="1"/>
              </p:cNvSpPr>
              <p:nvPr/>
            </p:nvSpPr>
            <p:spPr>
              <a:xfrm>
                <a:off x="6425600" y="1190208"/>
                <a:ext cx="3071540" cy="871264"/>
              </a:xfrm>
              <a:prstGeom prst="rect">
                <a:avLst/>
              </a:prstGeom>
              <a:blipFill>
                <a:blip r:embed="rId30"/>
                <a:stretch>
                  <a:fillRect t="-92857" b="-14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83">
                <a:extLst>
                  <a:ext uri="{FF2B5EF4-FFF2-40B4-BE49-F238E27FC236}">
                    <a16:creationId xmlns:a16="http://schemas.microsoft.com/office/drawing/2014/main" id="{3CA433A2-C93D-3B4D-84CF-70FD54F3F245}"/>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𝑁𝑗</m:t>
                          </m:r>
                        </m:sub>
                      </m:sSub>
                    </m:oMath>
                  </m:oMathPara>
                </a14:m>
                <a:endParaRPr lang="zh-CN" altLang="en-US" sz="2800" dirty="0">
                  <a:solidFill>
                    <a:schemeClr val="accent2"/>
                  </a:solidFill>
                </a:endParaRPr>
              </a:p>
            </p:txBody>
          </p:sp>
        </mc:Choice>
        <mc:Fallback xmlns="">
          <p:sp>
            <p:nvSpPr>
              <p:cNvPr id="56" name="文本框 83">
                <a:extLst>
                  <a:ext uri="{FF2B5EF4-FFF2-40B4-BE49-F238E27FC236}">
                    <a16:creationId xmlns:a16="http://schemas.microsoft.com/office/drawing/2014/main" id="{3CA433A2-C93D-3B4D-84CF-70FD54F3F245}"/>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1"/>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84">
                <a:extLst>
                  <a:ext uri="{FF2B5EF4-FFF2-40B4-BE49-F238E27FC236}">
                    <a16:creationId xmlns:a16="http://schemas.microsoft.com/office/drawing/2014/main" id="{5D35A1B0-F56A-F142-B755-732E763672ED}"/>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3</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7" name="文本框 84">
                <a:extLst>
                  <a:ext uri="{FF2B5EF4-FFF2-40B4-BE49-F238E27FC236}">
                    <a16:creationId xmlns:a16="http://schemas.microsoft.com/office/drawing/2014/main" id="{5D35A1B0-F56A-F142-B755-732E763672ED}"/>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2"/>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5">
                <a:extLst>
                  <a:ext uri="{FF2B5EF4-FFF2-40B4-BE49-F238E27FC236}">
                    <a16:creationId xmlns:a16="http://schemas.microsoft.com/office/drawing/2014/main" id="{EF565B39-CBAB-484D-9DAE-7B685C3CE866}"/>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2</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8" name="文本框 85">
                <a:extLst>
                  <a:ext uri="{FF2B5EF4-FFF2-40B4-BE49-F238E27FC236}">
                    <a16:creationId xmlns:a16="http://schemas.microsoft.com/office/drawing/2014/main" id="{EF565B39-CBAB-484D-9DAE-7B685C3CE866}"/>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3"/>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6">
                <a:extLst>
                  <a:ext uri="{FF2B5EF4-FFF2-40B4-BE49-F238E27FC236}">
                    <a16:creationId xmlns:a16="http://schemas.microsoft.com/office/drawing/2014/main" id="{D7C43B68-8283-984B-BA5C-84C1C3BC2356}"/>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9" name="文本框 86">
                <a:extLst>
                  <a:ext uri="{FF2B5EF4-FFF2-40B4-BE49-F238E27FC236}">
                    <a16:creationId xmlns:a16="http://schemas.microsoft.com/office/drawing/2014/main" id="{D7C43B68-8283-984B-BA5C-84C1C3BC2356}"/>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4"/>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2805114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Visualization</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
        <p:nvSpPr>
          <p:cNvPr id="5" name="椭圆 8">
            <a:extLst>
              <a:ext uri="{FF2B5EF4-FFF2-40B4-BE49-F238E27FC236}">
                <a16:creationId xmlns:a16="http://schemas.microsoft.com/office/drawing/2014/main" id="{7DF0212B-0481-3646-91B3-1A7A39F6FB11}"/>
              </a:ext>
            </a:extLst>
          </p:cNvPr>
          <p:cNvSpPr/>
          <p:nvPr/>
        </p:nvSpPr>
        <p:spPr>
          <a:xfrm>
            <a:off x="199515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 name="椭圆 9">
            <a:extLst>
              <a:ext uri="{FF2B5EF4-FFF2-40B4-BE49-F238E27FC236}">
                <a16:creationId xmlns:a16="http://schemas.microsoft.com/office/drawing/2014/main" id="{A06F0D5E-0C36-894F-8102-BFE683A51C77}"/>
              </a:ext>
            </a:extLst>
          </p:cNvPr>
          <p:cNvSpPr/>
          <p:nvPr/>
        </p:nvSpPr>
        <p:spPr>
          <a:xfrm>
            <a:off x="199515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 name="椭圆 10">
            <a:extLst>
              <a:ext uri="{FF2B5EF4-FFF2-40B4-BE49-F238E27FC236}">
                <a16:creationId xmlns:a16="http://schemas.microsoft.com/office/drawing/2014/main" id="{85FAB364-B7DD-9C48-8963-A1B81F294786}"/>
              </a:ext>
            </a:extLst>
          </p:cNvPr>
          <p:cNvSpPr/>
          <p:nvPr/>
        </p:nvSpPr>
        <p:spPr>
          <a:xfrm>
            <a:off x="199515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8" name="椭圆 11">
            <a:extLst>
              <a:ext uri="{FF2B5EF4-FFF2-40B4-BE49-F238E27FC236}">
                <a16:creationId xmlns:a16="http://schemas.microsoft.com/office/drawing/2014/main" id="{0F807039-8260-F846-8BA3-D037D0911F6B}"/>
              </a:ext>
            </a:extLst>
          </p:cNvPr>
          <p:cNvSpPr/>
          <p:nvPr/>
        </p:nvSpPr>
        <p:spPr>
          <a:xfrm>
            <a:off x="199515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9" name="椭圆 12">
            <a:extLst>
              <a:ext uri="{FF2B5EF4-FFF2-40B4-BE49-F238E27FC236}">
                <a16:creationId xmlns:a16="http://schemas.microsoft.com/office/drawing/2014/main" id="{BB276275-2C9C-AB4F-A9C3-FC3A700D30F3}"/>
              </a:ext>
            </a:extLst>
          </p:cNvPr>
          <p:cNvSpPr/>
          <p:nvPr/>
        </p:nvSpPr>
        <p:spPr>
          <a:xfrm>
            <a:off x="4300206" y="131330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 name="椭圆 13">
            <a:extLst>
              <a:ext uri="{FF2B5EF4-FFF2-40B4-BE49-F238E27FC236}">
                <a16:creationId xmlns:a16="http://schemas.microsoft.com/office/drawing/2014/main" id="{52F66855-06D2-554D-8A24-4B1E756B6D72}"/>
              </a:ext>
            </a:extLst>
          </p:cNvPr>
          <p:cNvSpPr/>
          <p:nvPr/>
        </p:nvSpPr>
        <p:spPr>
          <a:xfrm>
            <a:off x="4300206" y="2801589"/>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 name="椭圆 14">
            <a:extLst>
              <a:ext uri="{FF2B5EF4-FFF2-40B4-BE49-F238E27FC236}">
                <a16:creationId xmlns:a16="http://schemas.microsoft.com/office/drawing/2014/main" id="{9FD397B4-F76C-444A-A59F-F20DC731F4B8}"/>
              </a:ext>
            </a:extLst>
          </p:cNvPr>
          <p:cNvSpPr/>
          <p:nvPr/>
        </p:nvSpPr>
        <p:spPr>
          <a:xfrm>
            <a:off x="4300206" y="3921741"/>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 name="椭圆 15">
            <a:extLst>
              <a:ext uri="{FF2B5EF4-FFF2-40B4-BE49-F238E27FC236}">
                <a16:creationId xmlns:a16="http://schemas.microsoft.com/office/drawing/2014/main" id="{C68E5588-88AA-804E-994F-3F442DD27E42}"/>
              </a:ext>
            </a:extLst>
          </p:cNvPr>
          <p:cNvSpPr/>
          <p:nvPr/>
        </p:nvSpPr>
        <p:spPr>
          <a:xfrm>
            <a:off x="4300206" y="504189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3" name="椭圆 16">
            <a:extLst>
              <a:ext uri="{FF2B5EF4-FFF2-40B4-BE49-F238E27FC236}">
                <a16:creationId xmlns:a16="http://schemas.microsoft.com/office/drawing/2014/main" id="{71F2E390-F45B-0944-A628-20BD870C1369}"/>
              </a:ext>
            </a:extLst>
          </p:cNvPr>
          <p:cNvSpPr/>
          <p:nvPr/>
        </p:nvSpPr>
        <p:spPr>
          <a:xfrm>
            <a:off x="6848214" y="2235523"/>
            <a:ext cx="657008" cy="632705"/>
          </a:xfrm>
          <a:prstGeom prst="ellipse">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4" name="椭圆 18">
            <a:extLst>
              <a:ext uri="{FF2B5EF4-FFF2-40B4-BE49-F238E27FC236}">
                <a16:creationId xmlns:a16="http://schemas.microsoft.com/office/drawing/2014/main" id="{E34BFAE8-207C-B94D-A448-28AA71CC165A}"/>
              </a:ext>
            </a:extLst>
          </p:cNvPr>
          <p:cNvSpPr/>
          <p:nvPr/>
        </p:nvSpPr>
        <p:spPr>
          <a:xfrm>
            <a:off x="6906284"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5" name="椭圆 19">
            <a:extLst>
              <a:ext uri="{FF2B5EF4-FFF2-40B4-BE49-F238E27FC236}">
                <a16:creationId xmlns:a16="http://schemas.microsoft.com/office/drawing/2014/main" id="{4DFD549A-A35B-1B4E-8B00-DA2B7A619AB2}"/>
              </a:ext>
            </a:extLst>
          </p:cNvPr>
          <p:cNvSpPr/>
          <p:nvPr/>
        </p:nvSpPr>
        <p:spPr>
          <a:xfrm>
            <a:off x="6906284"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6" name="椭圆 20">
            <a:extLst>
              <a:ext uri="{FF2B5EF4-FFF2-40B4-BE49-F238E27FC236}">
                <a16:creationId xmlns:a16="http://schemas.microsoft.com/office/drawing/2014/main" id="{6D1274B2-804C-FB41-8AAC-446D393BC89C}"/>
              </a:ext>
            </a:extLst>
          </p:cNvPr>
          <p:cNvSpPr/>
          <p:nvPr/>
        </p:nvSpPr>
        <p:spPr>
          <a:xfrm>
            <a:off x="9539836" y="131330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7" name="椭圆 21">
            <a:extLst>
              <a:ext uri="{FF2B5EF4-FFF2-40B4-BE49-F238E27FC236}">
                <a16:creationId xmlns:a16="http://schemas.microsoft.com/office/drawing/2014/main" id="{B94D9DB8-75F4-FC44-AF69-1483D20FCA13}"/>
              </a:ext>
            </a:extLst>
          </p:cNvPr>
          <p:cNvSpPr/>
          <p:nvPr/>
        </p:nvSpPr>
        <p:spPr>
          <a:xfrm>
            <a:off x="9539836" y="2801589"/>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8" name="椭圆 22">
            <a:extLst>
              <a:ext uri="{FF2B5EF4-FFF2-40B4-BE49-F238E27FC236}">
                <a16:creationId xmlns:a16="http://schemas.microsoft.com/office/drawing/2014/main" id="{3E36701B-F711-FE40-AC15-C677D536C0A8}"/>
              </a:ext>
            </a:extLst>
          </p:cNvPr>
          <p:cNvSpPr/>
          <p:nvPr/>
        </p:nvSpPr>
        <p:spPr>
          <a:xfrm>
            <a:off x="9539836" y="3921741"/>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椭圆 23">
            <a:extLst>
              <a:ext uri="{FF2B5EF4-FFF2-40B4-BE49-F238E27FC236}">
                <a16:creationId xmlns:a16="http://schemas.microsoft.com/office/drawing/2014/main" id="{849ABF36-F7E9-FD45-BC04-1F672AC3732E}"/>
              </a:ext>
            </a:extLst>
          </p:cNvPr>
          <p:cNvSpPr/>
          <p:nvPr/>
        </p:nvSpPr>
        <p:spPr>
          <a:xfrm>
            <a:off x="9539836" y="5041893"/>
            <a:ext cx="657008" cy="632705"/>
          </a:xfrm>
          <a:prstGeom prst="ellipse">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3">
                <a:extLst>
                  <a:ext uri="{FF2B5EF4-FFF2-40B4-BE49-F238E27FC236}">
                    <a16:creationId xmlns:a16="http://schemas.microsoft.com/office/drawing/2014/main" id="{543B8511-23B5-E34F-BECC-FC193649DC58}"/>
                  </a:ext>
                </a:extLst>
              </p:cNvPr>
              <p:cNvSpPr txBox="1"/>
              <p:nvPr/>
            </p:nvSpPr>
            <p:spPr>
              <a:xfrm>
                <a:off x="2100112"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20" name="文本框 3">
                <a:extLst>
                  <a:ext uri="{FF2B5EF4-FFF2-40B4-BE49-F238E27FC236}">
                    <a16:creationId xmlns:a16="http://schemas.microsoft.com/office/drawing/2014/main" id="{543B8511-23B5-E34F-BECC-FC193649DC58}"/>
                  </a:ext>
                </a:extLst>
              </p:cNvPr>
              <p:cNvSpPr txBox="1">
                <a:spLocks noRot="1" noChangeAspect="1" noMove="1" noResize="1" noEditPoints="1" noAdjustHandles="1" noChangeArrowheads="1" noChangeShapeType="1" noTextEdit="1"/>
              </p:cNvSpPr>
              <p:nvPr/>
            </p:nvSpPr>
            <p:spPr>
              <a:xfrm>
                <a:off x="2100112" y="5097487"/>
                <a:ext cx="458074" cy="430887"/>
              </a:xfrm>
              <a:prstGeom prst="rect">
                <a:avLst/>
              </a:prstGeom>
              <a:blipFill>
                <a:blip r:embed="rId2"/>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24">
                <a:extLst>
                  <a:ext uri="{FF2B5EF4-FFF2-40B4-BE49-F238E27FC236}">
                    <a16:creationId xmlns:a16="http://schemas.microsoft.com/office/drawing/2014/main" id="{0E9B114B-1FFC-3640-BDA0-BA79BA66B91D}"/>
                  </a:ext>
                </a:extLst>
              </p:cNvPr>
              <p:cNvSpPr txBox="1"/>
              <p:nvPr/>
            </p:nvSpPr>
            <p:spPr>
              <a:xfrm>
                <a:off x="2100112"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21" name="文本框 24">
                <a:extLst>
                  <a:ext uri="{FF2B5EF4-FFF2-40B4-BE49-F238E27FC236}">
                    <a16:creationId xmlns:a16="http://schemas.microsoft.com/office/drawing/2014/main" id="{0E9B114B-1FFC-3640-BDA0-BA79BA66B91D}"/>
                  </a:ext>
                </a:extLst>
              </p:cNvPr>
              <p:cNvSpPr txBox="1">
                <a:spLocks noRot="1" noChangeAspect="1" noMove="1" noResize="1" noEditPoints="1" noAdjustHandles="1" noChangeArrowheads="1" noChangeShapeType="1" noTextEdit="1"/>
              </p:cNvSpPr>
              <p:nvPr/>
            </p:nvSpPr>
            <p:spPr>
              <a:xfrm>
                <a:off x="2100112" y="3985293"/>
                <a:ext cx="466345" cy="430887"/>
              </a:xfrm>
              <a:prstGeom prst="rect">
                <a:avLst/>
              </a:prstGeom>
              <a:blipFill>
                <a:blip r:embed="rId3"/>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F5F8D9C-DB45-3441-A477-E11A036D0BA7}"/>
                  </a:ext>
                </a:extLst>
              </p:cNvPr>
              <p:cNvSpPr txBox="1"/>
              <p:nvPr/>
            </p:nvSpPr>
            <p:spPr>
              <a:xfrm>
                <a:off x="2100112"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22" name="文本框 25">
                <a:extLst>
                  <a:ext uri="{FF2B5EF4-FFF2-40B4-BE49-F238E27FC236}">
                    <a16:creationId xmlns:a16="http://schemas.microsoft.com/office/drawing/2014/main" id="{AF5F8D9C-DB45-3441-A477-E11A036D0BA7}"/>
                  </a:ext>
                </a:extLst>
              </p:cNvPr>
              <p:cNvSpPr txBox="1">
                <a:spLocks noRot="1" noChangeAspect="1" noMove="1" noResize="1" noEditPoints="1" noAdjustHandles="1" noChangeArrowheads="1" noChangeShapeType="1" noTextEdit="1"/>
              </p:cNvSpPr>
              <p:nvPr/>
            </p:nvSpPr>
            <p:spPr>
              <a:xfrm>
                <a:off x="2100112" y="2865141"/>
                <a:ext cx="466345" cy="430887"/>
              </a:xfrm>
              <a:prstGeom prst="rect">
                <a:avLst/>
              </a:prstGeom>
              <a:blipFill>
                <a:blip r:embed="rId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26">
                <a:extLst>
                  <a:ext uri="{FF2B5EF4-FFF2-40B4-BE49-F238E27FC236}">
                    <a16:creationId xmlns:a16="http://schemas.microsoft.com/office/drawing/2014/main" id="{CCA1D5F9-B476-AD47-9CAB-18FE4F715875}"/>
                  </a:ext>
                </a:extLst>
              </p:cNvPr>
              <p:cNvSpPr txBox="1"/>
              <p:nvPr/>
            </p:nvSpPr>
            <p:spPr>
              <a:xfrm>
                <a:off x="2081068"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23" name="文本框 26">
                <a:extLst>
                  <a:ext uri="{FF2B5EF4-FFF2-40B4-BE49-F238E27FC236}">
                    <a16:creationId xmlns:a16="http://schemas.microsoft.com/office/drawing/2014/main" id="{CCA1D5F9-B476-AD47-9CAB-18FE4F715875}"/>
                  </a:ext>
                </a:extLst>
              </p:cNvPr>
              <p:cNvSpPr txBox="1">
                <a:spLocks noRot="1" noChangeAspect="1" noMove="1" noResize="1" noEditPoints="1" noAdjustHandles="1" noChangeArrowheads="1" noChangeShapeType="1" noTextEdit="1"/>
              </p:cNvSpPr>
              <p:nvPr/>
            </p:nvSpPr>
            <p:spPr>
              <a:xfrm>
                <a:off x="2081068" y="1283820"/>
                <a:ext cx="518988" cy="430887"/>
              </a:xfrm>
              <a:prstGeom prst="rect">
                <a:avLst/>
              </a:prstGeom>
              <a:blipFill>
                <a:blip r:embed="rId5"/>
                <a:stretch>
                  <a:fillRect l="-11905"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5">
                <a:extLst>
                  <a:ext uri="{FF2B5EF4-FFF2-40B4-BE49-F238E27FC236}">
                    <a16:creationId xmlns:a16="http://schemas.microsoft.com/office/drawing/2014/main" id="{F6C18D4F-B277-0749-9D6C-46DC6F3D0E91}"/>
                  </a:ext>
                </a:extLst>
              </p:cNvPr>
              <p:cNvSpPr txBox="1"/>
              <p:nvPr/>
            </p:nvSpPr>
            <p:spPr>
              <a:xfrm>
                <a:off x="1881807" y="947378"/>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4" name="文本框 5">
                <a:extLst>
                  <a:ext uri="{FF2B5EF4-FFF2-40B4-BE49-F238E27FC236}">
                    <a16:creationId xmlns:a16="http://schemas.microsoft.com/office/drawing/2014/main" id="{F6C18D4F-B277-0749-9D6C-46DC6F3D0E91}"/>
                  </a:ext>
                </a:extLst>
              </p:cNvPr>
              <p:cNvSpPr txBox="1">
                <a:spLocks noRot="1" noChangeAspect="1" noMove="1" noResize="1" noEditPoints="1" noAdjustHandles="1" noChangeArrowheads="1" noChangeShapeType="1" noTextEdit="1"/>
              </p:cNvSpPr>
              <p:nvPr/>
            </p:nvSpPr>
            <p:spPr>
              <a:xfrm>
                <a:off x="1881807" y="947378"/>
                <a:ext cx="883703" cy="276999"/>
              </a:xfrm>
              <a:prstGeom prst="rect">
                <a:avLst/>
              </a:prstGeom>
              <a:blipFill>
                <a:blip r:embed="rId6"/>
                <a:stretch>
                  <a:fillRect l="-2857" r="-857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7">
                <a:extLst>
                  <a:ext uri="{FF2B5EF4-FFF2-40B4-BE49-F238E27FC236}">
                    <a16:creationId xmlns:a16="http://schemas.microsoft.com/office/drawing/2014/main" id="{1B1F9F82-2B78-BB4D-8D45-4C33C1ACF09A}"/>
                  </a:ext>
                </a:extLst>
              </p:cNvPr>
              <p:cNvSpPr txBox="1"/>
              <p:nvPr/>
            </p:nvSpPr>
            <p:spPr>
              <a:xfrm>
                <a:off x="1890890" y="2443007"/>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(3)</m:t>
                      </m:r>
                    </m:oMath>
                  </m:oMathPara>
                </a14:m>
                <a:endParaRPr lang="zh-CN" altLang="en-US" dirty="0"/>
              </a:p>
            </p:txBody>
          </p:sp>
        </mc:Choice>
        <mc:Fallback xmlns="">
          <p:sp>
            <p:nvSpPr>
              <p:cNvPr id="25" name="文本框 27">
                <a:extLst>
                  <a:ext uri="{FF2B5EF4-FFF2-40B4-BE49-F238E27FC236}">
                    <a16:creationId xmlns:a16="http://schemas.microsoft.com/office/drawing/2014/main" id="{1B1F9F82-2B78-BB4D-8D45-4C33C1ACF09A}"/>
                  </a:ext>
                </a:extLst>
              </p:cNvPr>
              <p:cNvSpPr txBox="1">
                <a:spLocks noRot="1" noChangeAspect="1" noMove="1" noResize="1" noEditPoints="1" noAdjustHandles="1" noChangeArrowheads="1" noChangeShapeType="1" noTextEdit="1"/>
              </p:cNvSpPr>
              <p:nvPr/>
            </p:nvSpPr>
            <p:spPr>
              <a:xfrm>
                <a:off x="1890890" y="2443007"/>
                <a:ext cx="837986" cy="276999"/>
              </a:xfrm>
              <a:prstGeom prst="rect">
                <a:avLst/>
              </a:prstGeom>
              <a:blipFill>
                <a:blip r:embed="rId7"/>
                <a:stretch>
                  <a:fillRect l="-1471" r="-7353"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8F089934-52CE-C64D-9A67-51B6907CB964}"/>
                  </a:ext>
                </a:extLst>
              </p:cNvPr>
              <p:cNvSpPr txBox="1"/>
              <p:nvPr/>
            </p:nvSpPr>
            <p:spPr>
              <a:xfrm>
                <a:off x="1913086" y="3614560"/>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(2)</m:t>
                      </m:r>
                    </m:oMath>
                  </m:oMathPara>
                </a14:m>
                <a:endParaRPr lang="zh-CN" altLang="en-US" dirty="0"/>
              </a:p>
            </p:txBody>
          </p:sp>
        </mc:Choice>
        <mc:Fallback xmlns="">
          <p:sp>
            <p:nvSpPr>
              <p:cNvPr id="26" name="文本框 28">
                <a:extLst>
                  <a:ext uri="{FF2B5EF4-FFF2-40B4-BE49-F238E27FC236}">
                    <a16:creationId xmlns:a16="http://schemas.microsoft.com/office/drawing/2014/main" id="{8F089934-52CE-C64D-9A67-51B6907CB964}"/>
                  </a:ext>
                </a:extLst>
              </p:cNvPr>
              <p:cNvSpPr txBox="1">
                <a:spLocks noRot="1" noChangeAspect="1" noMove="1" noResize="1" noEditPoints="1" noAdjustHandles="1" noChangeArrowheads="1" noChangeShapeType="1" noTextEdit="1"/>
              </p:cNvSpPr>
              <p:nvPr/>
            </p:nvSpPr>
            <p:spPr>
              <a:xfrm>
                <a:off x="1913086" y="3614560"/>
                <a:ext cx="837986" cy="276999"/>
              </a:xfrm>
              <a:prstGeom prst="rect">
                <a:avLst/>
              </a:prstGeom>
              <a:blipFill>
                <a:blip r:embed="rId8"/>
                <a:stretch>
                  <a:fillRect l="-2985"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29">
                <a:extLst>
                  <a:ext uri="{FF2B5EF4-FFF2-40B4-BE49-F238E27FC236}">
                    <a16:creationId xmlns:a16="http://schemas.microsoft.com/office/drawing/2014/main" id="{575E0DB6-DD88-BF4E-943B-3A0223AFEF65}"/>
                  </a:ext>
                </a:extLst>
              </p:cNvPr>
              <p:cNvSpPr txBox="1"/>
              <p:nvPr/>
            </p:nvSpPr>
            <p:spPr>
              <a:xfrm>
                <a:off x="1952143" y="473570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oMath>
                  </m:oMathPara>
                </a14:m>
                <a:endParaRPr lang="zh-CN" altLang="en-US" dirty="0"/>
              </a:p>
            </p:txBody>
          </p:sp>
        </mc:Choice>
        <mc:Fallback xmlns="">
          <p:sp>
            <p:nvSpPr>
              <p:cNvPr id="27" name="文本框 29">
                <a:extLst>
                  <a:ext uri="{FF2B5EF4-FFF2-40B4-BE49-F238E27FC236}">
                    <a16:creationId xmlns:a16="http://schemas.microsoft.com/office/drawing/2014/main" id="{575E0DB6-DD88-BF4E-943B-3A0223AFEF65}"/>
                  </a:ext>
                </a:extLst>
              </p:cNvPr>
              <p:cNvSpPr txBox="1">
                <a:spLocks noRot="1" noChangeAspect="1" noMove="1" noResize="1" noEditPoints="1" noAdjustHandles="1" noChangeArrowheads="1" noChangeShapeType="1" noTextEdit="1"/>
              </p:cNvSpPr>
              <p:nvPr/>
            </p:nvSpPr>
            <p:spPr>
              <a:xfrm>
                <a:off x="1952143" y="4735702"/>
                <a:ext cx="837986" cy="276999"/>
              </a:xfrm>
              <a:prstGeom prst="rect">
                <a:avLst/>
              </a:prstGeom>
              <a:blipFill>
                <a:blip r:embed="rId9"/>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矩形 30">
                <a:extLst>
                  <a:ext uri="{FF2B5EF4-FFF2-40B4-BE49-F238E27FC236}">
                    <a16:creationId xmlns:a16="http://schemas.microsoft.com/office/drawing/2014/main" id="{5A9706EE-9EA9-1A4E-A42E-3C122B13529A}"/>
                  </a:ext>
                </a:extLst>
              </p:cNvPr>
              <p:cNvSpPr/>
              <p:nvPr/>
            </p:nvSpPr>
            <p:spPr>
              <a:xfrm>
                <a:off x="1949295" y="6011240"/>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−2</m:t>
                          </m:r>
                        </m:sub>
                      </m:sSub>
                    </m:oMath>
                  </m:oMathPara>
                </a14:m>
                <a:endParaRPr lang="zh-CN" altLang="en-US" sz="2000" dirty="0">
                  <a:solidFill>
                    <a:schemeClr val="tx1"/>
                  </a:solidFill>
                </a:endParaRPr>
              </a:p>
            </p:txBody>
          </p:sp>
        </mc:Choice>
        <mc:Fallback xmlns="">
          <p:sp>
            <p:nvSpPr>
              <p:cNvPr id="28" name="矩形 30">
                <a:extLst>
                  <a:ext uri="{FF2B5EF4-FFF2-40B4-BE49-F238E27FC236}">
                    <a16:creationId xmlns:a16="http://schemas.microsoft.com/office/drawing/2014/main" id="{5A9706EE-9EA9-1A4E-A42E-3C122B13529A}"/>
                  </a:ext>
                </a:extLst>
              </p:cNvPr>
              <p:cNvSpPr>
                <a:spLocks noRot="1" noChangeAspect="1" noMove="1" noResize="1" noEditPoints="1" noAdjustHandles="1" noChangeArrowheads="1" noChangeShapeType="1" noTextEdit="1"/>
              </p:cNvSpPr>
              <p:nvPr/>
            </p:nvSpPr>
            <p:spPr>
              <a:xfrm>
                <a:off x="1949295" y="6011240"/>
                <a:ext cx="779581" cy="657225"/>
              </a:xfrm>
              <a:prstGeom prst="rect">
                <a:avLst/>
              </a:prstGeom>
              <a:blipFill>
                <a:blip r:embed="rId10"/>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矩形 31">
                <a:extLst>
                  <a:ext uri="{FF2B5EF4-FFF2-40B4-BE49-F238E27FC236}">
                    <a16:creationId xmlns:a16="http://schemas.microsoft.com/office/drawing/2014/main" id="{7194E713-4BBF-6041-B1E5-4326BC7E87FF}"/>
                  </a:ext>
                </a:extLst>
              </p:cNvPr>
              <p:cNvSpPr/>
              <p:nvPr/>
            </p:nvSpPr>
            <p:spPr>
              <a:xfrm>
                <a:off x="4300206" y="6011239"/>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29" name="矩形 31">
                <a:extLst>
                  <a:ext uri="{FF2B5EF4-FFF2-40B4-BE49-F238E27FC236}">
                    <a16:creationId xmlns:a16="http://schemas.microsoft.com/office/drawing/2014/main" id="{7194E713-4BBF-6041-B1E5-4326BC7E87FF}"/>
                  </a:ext>
                </a:extLst>
              </p:cNvPr>
              <p:cNvSpPr>
                <a:spLocks noRot="1" noChangeAspect="1" noMove="1" noResize="1" noEditPoints="1" noAdjustHandles="1" noChangeArrowheads="1" noChangeShapeType="1" noTextEdit="1"/>
              </p:cNvSpPr>
              <p:nvPr/>
            </p:nvSpPr>
            <p:spPr>
              <a:xfrm>
                <a:off x="4300206" y="6011239"/>
                <a:ext cx="779581" cy="657225"/>
              </a:xfrm>
              <a:prstGeom prst="rect">
                <a:avLst/>
              </a:prstGeom>
              <a:blipFill>
                <a:blip r:embed="rId11"/>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32">
                <a:extLst>
                  <a:ext uri="{FF2B5EF4-FFF2-40B4-BE49-F238E27FC236}">
                    <a16:creationId xmlns:a16="http://schemas.microsoft.com/office/drawing/2014/main" id="{2D4C7853-6FAE-2C4A-922B-2B8C307064B3}"/>
                  </a:ext>
                </a:extLst>
              </p:cNvPr>
              <p:cNvSpPr/>
              <p:nvPr/>
            </p:nvSpPr>
            <p:spPr>
              <a:xfrm>
                <a:off x="6906284" y="6011238"/>
                <a:ext cx="779581" cy="657225"/>
              </a:xfrm>
              <a:prstGeom prst="rect">
                <a:avLst/>
              </a:prstGeom>
              <a:solidFill>
                <a:schemeClr val="accent6">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sub>
                      </m:sSub>
                    </m:oMath>
                  </m:oMathPara>
                </a14:m>
                <a:endParaRPr lang="zh-CN" altLang="en-US" sz="2000" dirty="0">
                  <a:solidFill>
                    <a:schemeClr val="tx1"/>
                  </a:solidFill>
                </a:endParaRPr>
              </a:p>
            </p:txBody>
          </p:sp>
        </mc:Choice>
        <mc:Fallback xmlns="">
          <p:sp>
            <p:nvSpPr>
              <p:cNvPr id="30" name="矩形 32">
                <a:extLst>
                  <a:ext uri="{FF2B5EF4-FFF2-40B4-BE49-F238E27FC236}">
                    <a16:creationId xmlns:a16="http://schemas.microsoft.com/office/drawing/2014/main" id="{2D4C7853-6FAE-2C4A-922B-2B8C307064B3}"/>
                  </a:ext>
                </a:extLst>
              </p:cNvPr>
              <p:cNvSpPr>
                <a:spLocks noRot="1" noChangeAspect="1" noMove="1" noResize="1" noEditPoints="1" noAdjustHandles="1" noChangeArrowheads="1" noChangeShapeType="1" noTextEdit="1"/>
              </p:cNvSpPr>
              <p:nvPr/>
            </p:nvSpPr>
            <p:spPr>
              <a:xfrm>
                <a:off x="6906284" y="6011238"/>
                <a:ext cx="779581" cy="657225"/>
              </a:xfrm>
              <a:prstGeom prst="rect">
                <a:avLst/>
              </a:prstGeom>
              <a:blipFill>
                <a:blip r:embed="rId12"/>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33">
                <a:extLst>
                  <a:ext uri="{FF2B5EF4-FFF2-40B4-BE49-F238E27FC236}">
                    <a16:creationId xmlns:a16="http://schemas.microsoft.com/office/drawing/2014/main" id="{4D35AAEA-6DC3-BC43-AF7E-BC4204F72F12}"/>
                  </a:ext>
                </a:extLst>
              </p:cNvPr>
              <p:cNvSpPr/>
              <p:nvPr/>
            </p:nvSpPr>
            <p:spPr>
              <a:xfrm>
                <a:off x="9512362" y="6011237"/>
                <a:ext cx="779581" cy="657225"/>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oMath>
                  </m:oMathPara>
                </a14:m>
                <a:endParaRPr lang="zh-CN" altLang="en-US" sz="2000" dirty="0">
                  <a:solidFill>
                    <a:schemeClr val="tx1"/>
                  </a:solidFill>
                </a:endParaRPr>
              </a:p>
            </p:txBody>
          </p:sp>
        </mc:Choice>
        <mc:Fallback xmlns="">
          <p:sp>
            <p:nvSpPr>
              <p:cNvPr id="31" name="矩形 33">
                <a:extLst>
                  <a:ext uri="{FF2B5EF4-FFF2-40B4-BE49-F238E27FC236}">
                    <a16:creationId xmlns:a16="http://schemas.microsoft.com/office/drawing/2014/main" id="{4D35AAEA-6DC3-BC43-AF7E-BC4204F72F12}"/>
                  </a:ext>
                </a:extLst>
              </p:cNvPr>
              <p:cNvSpPr>
                <a:spLocks noRot="1" noChangeAspect="1" noMove="1" noResize="1" noEditPoints="1" noAdjustHandles="1" noChangeArrowheads="1" noChangeShapeType="1" noTextEdit="1"/>
              </p:cNvSpPr>
              <p:nvPr/>
            </p:nvSpPr>
            <p:spPr>
              <a:xfrm>
                <a:off x="9512362" y="6011237"/>
                <a:ext cx="779581" cy="657225"/>
              </a:xfrm>
              <a:prstGeom prst="rect">
                <a:avLst/>
              </a:prstGeom>
              <a:blipFill>
                <a:blip r:embed="rId13"/>
                <a:stretch>
                  <a:fillRect/>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本框 34">
                <a:extLst>
                  <a:ext uri="{FF2B5EF4-FFF2-40B4-BE49-F238E27FC236}">
                    <a16:creationId xmlns:a16="http://schemas.microsoft.com/office/drawing/2014/main" id="{88C206B3-C08E-6148-B77B-B5A4DED85631}"/>
                  </a:ext>
                </a:extLst>
              </p:cNvPr>
              <p:cNvSpPr txBox="1"/>
              <p:nvPr/>
            </p:nvSpPr>
            <p:spPr>
              <a:xfrm>
                <a:off x="4196084" y="956930"/>
                <a:ext cx="8837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𝑁</m:t>
                      </m:r>
                      <m:r>
                        <a:rPr lang="en-US" altLang="zh-CN" b="0" i="1" smtClean="0">
                          <a:solidFill>
                            <a:srgbClr val="00B050"/>
                          </a:solidFill>
                          <a:latin typeface="Cambria Math" panose="02040503050406030204" pitchFamily="18" charset="0"/>
                        </a:rPr>
                        <m:t>)</m:t>
                      </m:r>
                    </m:oMath>
                  </m:oMathPara>
                </a14:m>
                <a:endParaRPr lang="zh-CN" altLang="en-US" dirty="0">
                  <a:solidFill>
                    <a:srgbClr val="00B050"/>
                  </a:solidFill>
                </a:endParaRPr>
              </a:p>
            </p:txBody>
          </p:sp>
        </mc:Choice>
        <mc:Fallback xmlns="">
          <p:sp>
            <p:nvSpPr>
              <p:cNvPr id="32" name="文本框 34">
                <a:extLst>
                  <a:ext uri="{FF2B5EF4-FFF2-40B4-BE49-F238E27FC236}">
                    <a16:creationId xmlns:a16="http://schemas.microsoft.com/office/drawing/2014/main" id="{88C206B3-C08E-6148-B77B-B5A4DED85631}"/>
                  </a:ext>
                </a:extLst>
              </p:cNvPr>
              <p:cNvSpPr txBox="1">
                <a:spLocks noRot="1" noChangeAspect="1" noMove="1" noResize="1" noEditPoints="1" noAdjustHandles="1" noChangeArrowheads="1" noChangeShapeType="1" noTextEdit="1"/>
              </p:cNvSpPr>
              <p:nvPr/>
            </p:nvSpPr>
            <p:spPr>
              <a:xfrm>
                <a:off x="4196084" y="956930"/>
                <a:ext cx="883703" cy="276999"/>
              </a:xfrm>
              <a:prstGeom prst="rect">
                <a:avLst/>
              </a:prstGeom>
              <a:blipFill>
                <a:blip r:embed="rId14"/>
                <a:stretch>
                  <a:fillRect l="-2857" r="-8571" b="-454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35">
                <a:extLst>
                  <a:ext uri="{FF2B5EF4-FFF2-40B4-BE49-F238E27FC236}">
                    <a16:creationId xmlns:a16="http://schemas.microsoft.com/office/drawing/2014/main" id="{911205C4-4CBA-CE48-8A80-A916B3A52EC9}"/>
                  </a:ext>
                </a:extLst>
              </p:cNvPr>
              <p:cNvSpPr txBox="1"/>
              <p:nvPr/>
            </p:nvSpPr>
            <p:spPr>
              <a:xfrm>
                <a:off x="4205167" y="2452559"/>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(3)</m:t>
                      </m:r>
                    </m:oMath>
                  </m:oMathPara>
                </a14:m>
                <a:endParaRPr lang="zh-CN" altLang="en-US" dirty="0">
                  <a:solidFill>
                    <a:srgbClr val="00B050"/>
                  </a:solidFill>
                </a:endParaRPr>
              </a:p>
            </p:txBody>
          </p:sp>
        </mc:Choice>
        <mc:Fallback xmlns="">
          <p:sp>
            <p:nvSpPr>
              <p:cNvPr id="33" name="文本框 35">
                <a:extLst>
                  <a:ext uri="{FF2B5EF4-FFF2-40B4-BE49-F238E27FC236}">
                    <a16:creationId xmlns:a16="http://schemas.microsoft.com/office/drawing/2014/main" id="{911205C4-4CBA-CE48-8A80-A916B3A52EC9}"/>
                  </a:ext>
                </a:extLst>
              </p:cNvPr>
              <p:cNvSpPr txBox="1">
                <a:spLocks noRot="1" noChangeAspect="1" noMove="1" noResize="1" noEditPoints="1" noAdjustHandles="1" noChangeArrowheads="1" noChangeShapeType="1" noTextEdit="1"/>
              </p:cNvSpPr>
              <p:nvPr/>
            </p:nvSpPr>
            <p:spPr>
              <a:xfrm>
                <a:off x="4205167" y="2452559"/>
                <a:ext cx="837986" cy="276999"/>
              </a:xfrm>
              <a:prstGeom prst="rect">
                <a:avLst/>
              </a:prstGeom>
              <a:blipFill>
                <a:blip r:embed="rId15"/>
                <a:stretch>
                  <a:fillRect l="-3030" r="-909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6">
                <a:extLst>
                  <a:ext uri="{FF2B5EF4-FFF2-40B4-BE49-F238E27FC236}">
                    <a16:creationId xmlns:a16="http://schemas.microsoft.com/office/drawing/2014/main" id="{D519EAC6-B02C-8742-89EA-8F1D4013344D}"/>
                  </a:ext>
                </a:extLst>
              </p:cNvPr>
              <p:cNvSpPr txBox="1"/>
              <p:nvPr/>
            </p:nvSpPr>
            <p:spPr>
              <a:xfrm>
                <a:off x="4227363" y="3624112"/>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(2)</m:t>
                      </m:r>
                    </m:oMath>
                  </m:oMathPara>
                </a14:m>
                <a:endParaRPr lang="zh-CN" altLang="en-US" dirty="0">
                  <a:solidFill>
                    <a:srgbClr val="00B050"/>
                  </a:solidFill>
                </a:endParaRPr>
              </a:p>
            </p:txBody>
          </p:sp>
        </mc:Choice>
        <mc:Fallback xmlns="">
          <p:sp>
            <p:nvSpPr>
              <p:cNvPr id="34" name="文本框 36">
                <a:extLst>
                  <a:ext uri="{FF2B5EF4-FFF2-40B4-BE49-F238E27FC236}">
                    <a16:creationId xmlns:a16="http://schemas.microsoft.com/office/drawing/2014/main" id="{D519EAC6-B02C-8742-89EA-8F1D4013344D}"/>
                  </a:ext>
                </a:extLst>
              </p:cNvPr>
              <p:cNvSpPr txBox="1">
                <a:spLocks noRot="1" noChangeAspect="1" noMove="1" noResize="1" noEditPoints="1" noAdjustHandles="1" noChangeArrowheads="1" noChangeShapeType="1" noTextEdit="1"/>
              </p:cNvSpPr>
              <p:nvPr/>
            </p:nvSpPr>
            <p:spPr>
              <a:xfrm>
                <a:off x="4227363" y="3624112"/>
                <a:ext cx="837986" cy="276999"/>
              </a:xfrm>
              <a:prstGeom prst="rect">
                <a:avLst/>
              </a:prstGeom>
              <a:blipFill>
                <a:blip r:embed="rId16"/>
                <a:stretch>
                  <a:fillRect l="-1493" r="-8955"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4F4C10D4-F7DE-C449-AB18-9AD944A2A34B}"/>
                  </a:ext>
                </a:extLst>
              </p:cNvPr>
              <p:cNvSpPr txBox="1"/>
              <p:nvPr/>
            </p:nvSpPr>
            <p:spPr>
              <a:xfrm>
                <a:off x="4266420" y="4745254"/>
                <a:ext cx="83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𝛼</m:t>
                          </m:r>
                        </m:e>
                        <m:sub>
                          <m:r>
                            <a:rPr lang="en-US" altLang="zh-CN" b="0" i="1" smtClean="0">
                              <a:solidFill>
                                <a:srgbClr val="00B050"/>
                              </a:solidFill>
                              <a:latin typeface="Cambria Math" panose="02040503050406030204" pitchFamily="18" charset="0"/>
                            </a:rPr>
                            <m:t>𝑡</m:t>
                          </m:r>
                          <m:r>
                            <a:rPr lang="en-US" altLang="zh-CN" b="0" i="1" smtClean="0">
                              <a:solidFill>
                                <a:srgbClr val="00B050"/>
                              </a:solidFill>
                              <a:latin typeface="Cambria Math" panose="02040503050406030204" pitchFamily="18" charset="0"/>
                            </a:rPr>
                            <m:t>−1</m:t>
                          </m:r>
                        </m:sub>
                      </m:sSub>
                      <m:r>
                        <a:rPr lang="en-US" altLang="zh-CN" b="0" i="1" smtClean="0">
                          <a:solidFill>
                            <a:srgbClr val="00B050"/>
                          </a:solidFill>
                          <a:latin typeface="Cambria Math" panose="02040503050406030204" pitchFamily="18" charset="0"/>
                        </a:rPr>
                        <m:t>(1)</m:t>
                      </m:r>
                    </m:oMath>
                  </m:oMathPara>
                </a14:m>
                <a:endParaRPr lang="zh-CN" altLang="en-US" dirty="0">
                  <a:solidFill>
                    <a:srgbClr val="00B050"/>
                  </a:solidFill>
                </a:endParaRPr>
              </a:p>
            </p:txBody>
          </p:sp>
        </mc:Choice>
        <mc:Fallback xmlns="">
          <p:sp>
            <p:nvSpPr>
              <p:cNvPr id="35" name="文本框 37">
                <a:extLst>
                  <a:ext uri="{FF2B5EF4-FFF2-40B4-BE49-F238E27FC236}">
                    <a16:creationId xmlns:a16="http://schemas.microsoft.com/office/drawing/2014/main" id="{4F4C10D4-F7DE-C449-AB18-9AD944A2A34B}"/>
                  </a:ext>
                </a:extLst>
              </p:cNvPr>
              <p:cNvSpPr txBox="1">
                <a:spLocks noRot="1" noChangeAspect="1" noMove="1" noResize="1" noEditPoints="1" noAdjustHandles="1" noChangeArrowheads="1" noChangeShapeType="1" noTextEdit="1"/>
              </p:cNvSpPr>
              <p:nvPr/>
            </p:nvSpPr>
            <p:spPr>
              <a:xfrm>
                <a:off x="4266420" y="4745254"/>
                <a:ext cx="837986" cy="276999"/>
              </a:xfrm>
              <a:prstGeom prst="rect">
                <a:avLst/>
              </a:prstGeom>
              <a:blipFill>
                <a:blip r:embed="rId17"/>
                <a:stretch>
                  <a:fillRect l="-3030" r="-9091"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BB688586-6295-7E45-8A1D-2D4DC99E9870}"/>
                  </a:ext>
                </a:extLst>
              </p:cNvPr>
              <p:cNvSpPr txBox="1"/>
              <p:nvPr/>
            </p:nvSpPr>
            <p:spPr>
              <a:xfrm>
                <a:off x="2119951" y="1904398"/>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6" name="文本框 38">
                <a:extLst>
                  <a:ext uri="{FF2B5EF4-FFF2-40B4-BE49-F238E27FC236}">
                    <a16:creationId xmlns:a16="http://schemas.microsoft.com/office/drawing/2014/main" id="{BB688586-6295-7E45-8A1D-2D4DC99E9870}"/>
                  </a:ext>
                </a:extLst>
              </p:cNvPr>
              <p:cNvSpPr txBox="1">
                <a:spLocks noRot="1" noChangeAspect="1" noMove="1" noResize="1" noEditPoints="1" noAdjustHandles="1" noChangeArrowheads="1" noChangeShapeType="1" noTextEdit="1"/>
              </p:cNvSpPr>
              <p:nvPr/>
            </p:nvSpPr>
            <p:spPr>
              <a:xfrm>
                <a:off x="2119951" y="1904398"/>
                <a:ext cx="351057" cy="677108"/>
              </a:xfrm>
              <a:prstGeom prst="rect">
                <a:avLst/>
              </a:prstGeom>
              <a:blipFill>
                <a:blip r:embed="rId18"/>
                <a:stretch>
                  <a:fillRect l="-28571" r="-25000" b="-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CE9ACC09-135E-2B4F-962C-47988A51D98C}"/>
                  </a:ext>
                </a:extLst>
              </p:cNvPr>
              <p:cNvSpPr txBox="1"/>
              <p:nvPr/>
            </p:nvSpPr>
            <p:spPr>
              <a:xfrm>
                <a:off x="4472706" y="1884361"/>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7" name="文本框 39">
                <a:extLst>
                  <a:ext uri="{FF2B5EF4-FFF2-40B4-BE49-F238E27FC236}">
                    <a16:creationId xmlns:a16="http://schemas.microsoft.com/office/drawing/2014/main" id="{CE9ACC09-135E-2B4F-962C-47988A51D98C}"/>
                  </a:ext>
                </a:extLst>
              </p:cNvPr>
              <p:cNvSpPr txBox="1">
                <a:spLocks noRot="1" noChangeAspect="1" noMove="1" noResize="1" noEditPoints="1" noAdjustHandles="1" noChangeArrowheads="1" noChangeShapeType="1" noTextEdit="1"/>
              </p:cNvSpPr>
              <p:nvPr/>
            </p:nvSpPr>
            <p:spPr>
              <a:xfrm>
                <a:off x="4472706" y="1884361"/>
                <a:ext cx="351057" cy="677108"/>
              </a:xfrm>
              <a:prstGeom prst="rect">
                <a:avLst/>
              </a:prstGeom>
              <a:blipFill>
                <a:blip r:embed="rId19"/>
                <a:stretch>
                  <a:fillRect l="-25000" r="-25000"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0">
                <a:extLst>
                  <a:ext uri="{FF2B5EF4-FFF2-40B4-BE49-F238E27FC236}">
                    <a16:creationId xmlns:a16="http://schemas.microsoft.com/office/drawing/2014/main" id="{5FE95C82-F355-AA40-AA7B-5ADC531DE3F8}"/>
                  </a:ext>
                </a:extLst>
              </p:cNvPr>
              <p:cNvSpPr txBox="1"/>
              <p:nvPr/>
            </p:nvSpPr>
            <p:spPr>
              <a:xfrm>
                <a:off x="4404242" y="51126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38" name="文本框 40">
                <a:extLst>
                  <a:ext uri="{FF2B5EF4-FFF2-40B4-BE49-F238E27FC236}">
                    <a16:creationId xmlns:a16="http://schemas.microsoft.com/office/drawing/2014/main" id="{5FE95C82-F355-AA40-AA7B-5ADC531DE3F8}"/>
                  </a:ext>
                </a:extLst>
              </p:cNvPr>
              <p:cNvSpPr txBox="1">
                <a:spLocks noRot="1" noChangeAspect="1" noMove="1" noResize="1" noEditPoints="1" noAdjustHandles="1" noChangeArrowheads="1" noChangeShapeType="1" noTextEdit="1"/>
              </p:cNvSpPr>
              <p:nvPr/>
            </p:nvSpPr>
            <p:spPr>
              <a:xfrm>
                <a:off x="4404242" y="5112692"/>
                <a:ext cx="458074" cy="430887"/>
              </a:xfrm>
              <a:prstGeom prst="rect">
                <a:avLst/>
              </a:prstGeom>
              <a:blipFill>
                <a:blip r:embed="rId20"/>
                <a:stretch>
                  <a:fillRect l="-13158"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1">
                <a:extLst>
                  <a:ext uri="{FF2B5EF4-FFF2-40B4-BE49-F238E27FC236}">
                    <a16:creationId xmlns:a16="http://schemas.microsoft.com/office/drawing/2014/main" id="{445B59D4-19DB-904A-A1EB-054F403EB47E}"/>
                  </a:ext>
                </a:extLst>
              </p:cNvPr>
              <p:cNvSpPr txBox="1"/>
              <p:nvPr/>
            </p:nvSpPr>
            <p:spPr>
              <a:xfrm>
                <a:off x="4404242" y="4000498"/>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39" name="文本框 41">
                <a:extLst>
                  <a:ext uri="{FF2B5EF4-FFF2-40B4-BE49-F238E27FC236}">
                    <a16:creationId xmlns:a16="http://schemas.microsoft.com/office/drawing/2014/main" id="{445B59D4-19DB-904A-A1EB-054F403EB47E}"/>
                  </a:ext>
                </a:extLst>
              </p:cNvPr>
              <p:cNvSpPr txBox="1">
                <a:spLocks noRot="1" noChangeAspect="1" noMove="1" noResize="1" noEditPoints="1" noAdjustHandles="1" noChangeArrowheads="1" noChangeShapeType="1" noTextEdit="1"/>
              </p:cNvSpPr>
              <p:nvPr/>
            </p:nvSpPr>
            <p:spPr>
              <a:xfrm>
                <a:off x="4404242" y="4000498"/>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42">
                <a:extLst>
                  <a:ext uri="{FF2B5EF4-FFF2-40B4-BE49-F238E27FC236}">
                    <a16:creationId xmlns:a16="http://schemas.microsoft.com/office/drawing/2014/main" id="{446105E3-1CAA-0345-A67D-C6D349AB1B8A}"/>
                  </a:ext>
                </a:extLst>
              </p:cNvPr>
              <p:cNvSpPr txBox="1"/>
              <p:nvPr/>
            </p:nvSpPr>
            <p:spPr>
              <a:xfrm>
                <a:off x="4404242" y="2880346"/>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40" name="文本框 42">
                <a:extLst>
                  <a:ext uri="{FF2B5EF4-FFF2-40B4-BE49-F238E27FC236}">
                    <a16:creationId xmlns:a16="http://schemas.microsoft.com/office/drawing/2014/main" id="{446105E3-1CAA-0345-A67D-C6D349AB1B8A}"/>
                  </a:ext>
                </a:extLst>
              </p:cNvPr>
              <p:cNvSpPr txBox="1">
                <a:spLocks noRot="1" noChangeAspect="1" noMove="1" noResize="1" noEditPoints="1" noAdjustHandles="1" noChangeArrowheads="1" noChangeShapeType="1" noTextEdit="1"/>
              </p:cNvSpPr>
              <p:nvPr/>
            </p:nvSpPr>
            <p:spPr>
              <a:xfrm>
                <a:off x="4404242" y="2880346"/>
                <a:ext cx="466345" cy="430887"/>
              </a:xfrm>
              <a:prstGeom prst="rect">
                <a:avLst/>
              </a:prstGeom>
              <a:blipFill>
                <a:blip r:embed="rId22"/>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515E9152-F094-AD48-BAC9-429BD88C6100}"/>
                  </a:ext>
                </a:extLst>
              </p:cNvPr>
              <p:cNvSpPr txBox="1"/>
              <p:nvPr/>
            </p:nvSpPr>
            <p:spPr>
              <a:xfrm>
                <a:off x="4385198" y="1299025"/>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41" name="文本框 43">
                <a:extLst>
                  <a:ext uri="{FF2B5EF4-FFF2-40B4-BE49-F238E27FC236}">
                    <a16:creationId xmlns:a16="http://schemas.microsoft.com/office/drawing/2014/main" id="{515E9152-F094-AD48-BAC9-429BD88C6100}"/>
                  </a:ext>
                </a:extLst>
              </p:cNvPr>
              <p:cNvSpPr txBox="1">
                <a:spLocks noRot="1" noChangeAspect="1" noMove="1" noResize="1" noEditPoints="1" noAdjustHandles="1" noChangeArrowheads="1" noChangeShapeType="1" noTextEdit="1"/>
              </p:cNvSpPr>
              <p:nvPr/>
            </p:nvSpPr>
            <p:spPr>
              <a:xfrm>
                <a:off x="4385198" y="1299025"/>
                <a:ext cx="518988" cy="430887"/>
              </a:xfrm>
              <a:prstGeom prst="rect">
                <a:avLst/>
              </a:prstGeom>
              <a:blipFill>
                <a:blip r:embed="rId23"/>
                <a:stretch>
                  <a:fillRect l="-14634" r="-2439"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8B0AB7DB-AB06-754F-B9C3-98C765A7BD58}"/>
                  </a:ext>
                </a:extLst>
              </p:cNvPr>
              <p:cNvSpPr txBox="1"/>
              <p:nvPr/>
            </p:nvSpPr>
            <p:spPr>
              <a:xfrm>
                <a:off x="7033463" y="5095318"/>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42" name="文本框 44">
                <a:extLst>
                  <a:ext uri="{FF2B5EF4-FFF2-40B4-BE49-F238E27FC236}">
                    <a16:creationId xmlns:a16="http://schemas.microsoft.com/office/drawing/2014/main" id="{8B0AB7DB-AB06-754F-B9C3-98C765A7BD58}"/>
                  </a:ext>
                </a:extLst>
              </p:cNvPr>
              <p:cNvSpPr txBox="1">
                <a:spLocks noRot="1" noChangeAspect="1" noMove="1" noResize="1" noEditPoints="1" noAdjustHandles="1" noChangeArrowheads="1" noChangeShapeType="1" noTextEdit="1"/>
              </p:cNvSpPr>
              <p:nvPr/>
            </p:nvSpPr>
            <p:spPr>
              <a:xfrm>
                <a:off x="7033463" y="5095318"/>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07711190-6E3C-E24B-9D79-6D9DAF7CA882}"/>
                  </a:ext>
                </a:extLst>
              </p:cNvPr>
              <p:cNvSpPr txBox="1"/>
              <p:nvPr/>
            </p:nvSpPr>
            <p:spPr>
              <a:xfrm>
                <a:off x="7033463" y="3983124"/>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43" name="文本框 45">
                <a:extLst>
                  <a:ext uri="{FF2B5EF4-FFF2-40B4-BE49-F238E27FC236}">
                    <a16:creationId xmlns:a16="http://schemas.microsoft.com/office/drawing/2014/main" id="{07711190-6E3C-E24B-9D79-6D9DAF7CA882}"/>
                  </a:ext>
                </a:extLst>
              </p:cNvPr>
              <p:cNvSpPr txBox="1">
                <a:spLocks noRot="1" noChangeAspect="1" noMove="1" noResize="1" noEditPoints="1" noAdjustHandles="1" noChangeArrowheads="1" noChangeShapeType="1" noTextEdit="1"/>
              </p:cNvSpPr>
              <p:nvPr/>
            </p:nvSpPr>
            <p:spPr>
              <a:xfrm>
                <a:off x="7033463" y="3983124"/>
                <a:ext cx="466345" cy="430887"/>
              </a:xfrm>
              <a:prstGeom prst="rect">
                <a:avLst/>
              </a:prstGeom>
              <a:blipFill>
                <a:blip r:embed="rId24"/>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7">
                <a:extLst>
                  <a:ext uri="{FF2B5EF4-FFF2-40B4-BE49-F238E27FC236}">
                    <a16:creationId xmlns:a16="http://schemas.microsoft.com/office/drawing/2014/main" id="{953A80E8-69A6-0E4F-834A-BDB83002E1E5}"/>
                  </a:ext>
                </a:extLst>
              </p:cNvPr>
              <p:cNvSpPr txBox="1"/>
              <p:nvPr/>
            </p:nvSpPr>
            <p:spPr>
              <a:xfrm>
                <a:off x="6956349" y="2203871"/>
                <a:ext cx="446404"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𝑗</m:t>
                          </m:r>
                        </m:sub>
                      </m:sSub>
                    </m:oMath>
                  </m:oMathPara>
                </a14:m>
                <a:endParaRPr lang="zh-CN" altLang="en-US" sz="2800" dirty="0"/>
              </a:p>
            </p:txBody>
          </p:sp>
        </mc:Choice>
        <mc:Fallback xmlns="">
          <p:sp>
            <p:nvSpPr>
              <p:cNvPr id="44" name="文本框 47">
                <a:extLst>
                  <a:ext uri="{FF2B5EF4-FFF2-40B4-BE49-F238E27FC236}">
                    <a16:creationId xmlns:a16="http://schemas.microsoft.com/office/drawing/2014/main" id="{953A80E8-69A6-0E4F-834A-BDB83002E1E5}"/>
                  </a:ext>
                </a:extLst>
              </p:cNvPr>
              <p:cNvSpPr txBox="1">
                <a:spLocks noRot="1" noChangeAspect="1" noMove="1" noResize="1" noEditPoints="1" noAdjustHandles="1" noChangeArrowheads="1" noChangeShapeType="1" noTextEdit="1"/>
              </p:cNvSpPr>
              <p:nvPr/>
            </p:nvSpPr>
            <p:spPr>
              <a:xfrm>
                <a:off x="6956349" y="2203871"/>
                <a:ext cx="446404" cy="465577"/>
              </a:xfrm>
              <a:prstGeom prst="rect">
                <a:avLst/>
              </a:prstGeom>
              <a:blipFill>
                <a:blip r:embed="rId25"/>
                <a:stretch>
                  <a:fillRect l="-13889" r="-8333" b="-23684"/>
                </a:stretch>
              </a:blipFill>
            </p:spPr>
            <p:txBody>
              <a:bodyPr/>
              <a:lstStyle/>
              <a:p>
                <a:r>
                  <a:rPr lang="en-CN">
                    <a:noFill/>
                  </a:rPr>
                  <a:t> </a:t>
                </a:r>
              </a:p>
            </p:txBody>
          </p:sp>
        </mc:Fallback>
      </mc:AlternateContent>
      <p:cxnSp>
        <p:nvCxnSpPr>
          <p:cNvPr id="45" name="直接箭头连接符 49">
            <a:extLst>
              <a:ext uri="{FF2B5EF4-FFF2-40B4-BE49-F238E27FC236}">
                <a16:creationId xmlns:a16="http://schemas.microsoft.com/office/drawing/2014/main" id="{A2CE7371-9DF9-EC4F-B3D4-01BE67D2C430}"/>
              </a:ext>
            </a:extLst>
          </p:cNvPr>
          <p:cNvCxnSpPr>
            <a:cxnSpLocks/>
            <a:stCxn id="9" idx="6"/>
            <a:endCxn id="13" idx="1"/>
          </p:cNvCxnSpPr>
          <p:nvPr/>
        </p:nvCxnSpPr>
        <p:spPr>
          <a:xfrm>
            <a:off x="4957214" y="1629656"/>
            <a:ext cx="1987217" cy="6985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50">
            <a:extLst>
              <a:ext uri="{FF2B5EF4-FFF2-40B4-BE49-F238E27FC236}">
                <a16:creationId xmlns:a16="http://schemas.microsoft.com/office/drawing/2014/main" id="{1902C696-EAF3-C344-ACC7-3B274240AF20}"/>
              </a:ext>
            </a:extLst>
          </p:cNvPr>
          <p:cNvCxnSpPr>
            <a:cxnSpLocks/>
            <a:stCxn id="10" idx="6"/>
            <a:endCxn id="13" idx="2"/>
          </p:cNvCxnSpPr>
          <p:nvPr/>
        </p:nvCxnSpPr>
        <p:spPr>
          <a:xfrm flipV="1">
            <a:off x="4957214" y="2551876"/>
            <a:ext cx="1891000" cy="5660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53">
            <a:extLst>
              <a:ext uri="{FF2B5EF4-FFF2-40B4-BE49-F238E27FC236}">
                <a16:creationId xmlns:a16="http://schemas.microsoft.com/office/drawing/2014/main" id="{377B2AEF-2A95-EB48-BA2F-FD03D9CD73EA}"/>
              </a:ext>
            </a:extLst>
          </p:cNvPr>
          <p:cNvCxnSpPr>
            <a:cxnSpLocks/>
            <a:stCxn id="11" idx="6"/>
            <a:endCxn id="13" idx="3"/>
          </p:cNvCxnSpPr>
          <p:nvPr/>
        </p:nvCxnSpPr>
        <p:spPr>
          <a:xfrm flipV="1">
            <a:off x="4957214" y="2775570"/>
            <a:ext cx="1987217" cy="14625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56">
            <a:extLst>
              <a:ext uri="{FF2B5EF4-FFF2-40B4-BE49-F238E27FC236}">
                <a16:creationId xmlns:a16="http://schemas.microsoft.com/office/drawing/2014/main" id="{E7B40E2F-9A75-C04B-B7E8-3C3E5F4F8516}"/>
              </a:ext>
            </a:extLst>
          </p:cNvPr>
          <p:cNvCxnSpPr>
            <a:cxnSpLocks/>
            <a:stCxn id="12" idx="6"/>
            <a:endCxn id="13" idx="4"/>
          </p:cNvCxnSpPr>
          <p:nvPr/>
        </p:nvCxnSpPr>
        <p:spPr>
          <a:xfrm flipV="1">
            <a:off x="4957214" y="2868228"/>
            <a:ext cx="2219504" cy="2490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62">
                <a:extLst>
                  <a:ext uri="{FF2B5EF4-FFF2-40B4-BE49-F238E27FC236}">
                    <a16:creationId xmlns:a16="http://schemas.microsoft.com/office/drawing/2014/main" id="{3075E882-71DC-EB4C-BBBD-FB4824F83555}"/>
                  </a:ext>
                </a:extLst>
              </p:cNvPr>
              <p:cNvSpPr txBox="1"/>
              <p:nvPr/>
            </p:nvSpPr>
            <p:spPr>
              <a:xfrm>
                <a:off x="7033463" y="3114399"/>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49" name="文本框 62">
                <a:extLst>
                  <a:ext uri="{FF2B5EF4-FFF2-40B4-BE49-F238E27FC236}">
                    <a16:creationId xmlns:a16="http://schemas.microsoft.com/office/drawing/2014/main" id="{3075E882-71DC-EB4C-BBBD-FB4824F83555}"/>
                  </a:ext>
                </a:extLst>
              </p:cNvPr>
              <p:cNvSpPr txBox="1">
                <a:spLocks noRot="1" noChangeAspect="1" noMove="1" noResize="1" noEditPoints="1" noAdjustHandles="1" noChangeArrowheads="1" noChangeShapeType="1" noTextEdit="1"/>
              </p:cNvSpPr>
              <p:nvPr/>
            </p:nvSpPr>
            <p:spPr>
              <a:xfrm>
                <a:off x="7033463" y="3114399"/>
                <a:ext cx="351057" cy="677108"/>
              </a:xfrm>
              <a:prstGeom prst="rect">
                <a:avLst/>
              </a:prstGeom>
              <a:blipFill>
                <a:blip r:embed="rId26"/>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71">
                <a:extLst>
                  <a:ext uri="{FF2B5EF4-FFF2-40B4-BE49-F238E27FC236}">
                    <a16:creationId xmlns:a16="http://schemas.microsoft.com/office/drawing/2014/main" id="{28BC51E8-6F85-9D47-A724-7E0745369760}"/>
                  </a:ext>
                </a:extLst>
              </p:cNvPr>
              <p:cNvSpPr txBox="1"/>
              <p:nvPr/>
            </p:nvSpPr>
            <p:spPr>
              <a:xfrm>
                <a:off x="9692811" y="1962743"/>
                <a:ext cx="351057"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50" name="文本框 71">
                <a:extLst>
                  <a:ext uri="{FF2B5EF4-FFF2-40B4-BE49-F238E27FC236}">
                    <a16:creationId xmlns:a16="http://schemas.microsoft.com/office/drawing/2014/main" id="{28BC51E8-6F85-9D47-A724-7E0745369760}"/>
                  </a:ext>
                </a:extLst>
              </p:cNvPr>
              <p:cNvSpPr txBox="1">
                <a:spLocks noRot="1" noChangeAspect="1" noMove="1" noResize="1" noEditPoints="1" noAdjustHandles="1" noChangeArrowheads="1" noChangeShapeType="1" noTextEdit="1"/>
              </p:cNvSpPr>
              <p:nvPr/>
            </p:nvSpPr>
            <p:spPr>
              <a:xfrm>
                <a:off x="9692811" y="1962743"/>
                <a:ext cx="351057" cy="677108"/>
              </a:xfrm>
              <a:prstGeom prst="rect">
                <a:avLst/>
              </a:prstGeom>
              <a:blipFill>
                <a:blip r:embed="rId27"/>
                <a:stretch>
                  <a:fillRect l="-24138" r="-24138" b="-74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72">
                <a:extLst>
                  <a:ext uri="{FF2B5EF4-FFF2-40B4-BE49-F238E27FC236}">
                    <a16:creationId xmlns:a16="http://schemas.microsoft.com/office/drawing/2014/main" id="{07E7AE5A-BE51-6649-8539-F04C3C2304F1}"/>
                  </a:ext>
                </a:extLst>
              </p:cNvPr>
              <p:cNvSpPr txBox="1"/>
              <p:nvPr/>
            </p:nvSpPr>
            <p:spPr>
              <a:xfrm>
                <a:off x="9659766" y="5097487"/>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oMath>
                  </m:oMathPara>
                </a14:m>
                <a:endParaRPr lang="zh-CN" altLang="en-US" sz="2800" dirty="0"/>
              </a:p>
            </p:txBody>
          </p:sp>
        </mc:Choice>
        <mc:Fallback xmlns="">
          <p:sp>
            <p:nvSpPr>
              <p:cNvPr id="51" name="文本框 72">
                <a:extLst>
                  <a:ext uri="{FF2B5EF4-FFF2-40B4-BE49-F238E27FC236}">
                    <a16:creationId xmlns:a16="http://schemas.microsoft.com/office/drawing/2014/main" id="{07E7AE5A-BE51-6649-8539-F04C3C2304F1}"/>
                  </a:ext>
                </a:extLst>
              </p:cNvPr>
              <p:cNvSpPr txBox="1">
                <a:spLocks noRot="1" noChangeAspect="1" noMove="1" noResize="1" noEditPoints="1" noAdjustHandles="1" noChangeArrowheads="1" noChangeShapeType="1" noTextEdit="1"/>
              </p:cNvSpPr>
              <p:nvPr/>
            </p:nvSpPr>
            <p:spPr>
              <a:xfrm>
                <a:off x="9659766" y="5097487"/>
                <a:ext cx="458074" cy="430887"/>
              </a:xfrm>
              <a:prstGeom prst="rect">
                <a:avLst/>
              </a:prstGeom>
              <a:blipFill>
                <a:blip r:embed="rId20"/>
                <a:stretch>
                  <a:fillRect l="-13514" r="-2703"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73">
                <a:extLst>
                  <a:ext uri="{FF2B5EF4-FFF2-40B4-BE49-F238E27FC236}">
                    <a16:creationId xmlns:a16="http://schemas.microsoft.com/office/drawing/2014/main" id="{3B01C5AA-BD50-8443-B7D7-D30813B36503}"/>
                  </a:ext>
                </a:extLst>
              </p:cNvPr>
              <p:cNvSpPr txBox="1"/>
              <p:nvPr/>
            </p:nvSpPr>
            <p:spPr>
              <a:xfrm>
                <a:off x="9659766" y="3985293"/>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oMath>
                  </m:oMathPara>
                </a14:m>
                <a:endParaRPr lang="zh-CN" altLang="en-US" sz="2800" dirty="0"/>
              </a:p>
            </p:txBody>
          </p:sp>
        </mc:Choice>
        <mc:Fallback xmlns="">
          <p:sp>
            <p:nvSpPr>
              <p:cNvPr id="52" name="文本框 73">
                <a:extLst>
                  <a:ext uri="{FF2B5EF4-FFF2-40B4-BE49-F238E27FC236}">
                    <a16:creationId xmlns:a16="http://schemas.microsoft.com/office/drawing/2014/main" id="{3B01C5AA-BD50-8443-B7D7-D30813B36503}"/>
                  </a:ext>
                </a:extLst>
              </p:cNvPr>
              <p:cNvSpPr txBox="1">
                <a:spLocks noRot="1" noChangeAspect="1" noMove="1" noResize="1" noEditPoints="1" noAdjustHandles="1" noChangeArrowheads="1" noChangeShapeType="1" noTextEdit="1"/>
              </p:cNvSpPr>
              <p:nvPr/>
            </p:nvSpPr>
            <p:spPr>
              <a:xfrm>
                <a:off x="9659766" y="3985293"/>
                <a:ext cx="466345" cy="430887"/>
              </a:xfrm>
              <a:prstGeom prst="rect">
                <a:avLst/>
              </a:prstGeom>
              <a:blipFill>
                <a:blip r:embed="rId21"/>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74">
                <a:extLst>
                  <a:ext uri="{FF2B5EF4-FFF2-40B4-BE49-F238E27FC236}">
                    <a16:creationId xmlns:a16="http://schemas.microsoft.com/office/drawing/2014/main" id="{3DDB99BD-A3A5-3D42-B4F9-FDDFE7F8EDFA}"/>
                  </a:ext>
                </a:extLst>
              </p:cNvPr>
              <p:cNvSpPr txBox="1"/>
              <p:nvPr/>
            </p:nvSpPr>
            <p:spPr>
              <a:xfrm>
                <a:off x="9659766" y="2865141"/>
                <a:ext cx="4663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3</m:t>
                          </m:r>
                        </m:sub>
                      </m:sSub>
                    </m:oMath>
                  </m:oMathPara>
                </a14:m>
                <a:endParaRPr lang="zh-CN" altLang="en-US" sz="2800" dirty="0"/>
              </a:p>
            </p:txBody>
          </p:sp>
        </mc:Choice>
        <mc:Fallback xmlns="">
          <p:sp>
            <p:nvSpPr>
              <p:cNvPr id="53" name="文本框 74">
                <a:extLst>
                  <a:ext uri="{FF2B5EF4-FFF2-40B4-BE49-F238E27FC236}">
                    <a16:creationId xmlns:a16="http://schemas.microsoft.com/office/drawing/2014/main" id="{3DDB99BD-A3A5-3D42-B4F9-FDDFE7F8EDFA}"/>
                  </a:ext>
                </a:extLst>
              </p:cNvPr>
              <p:cNvSpPr txBox="1">
                <a:spLocks noRot="1" noChangeAspect="1" noMove="1" noResize="1" noEditPoints="1" noAdjustHandles="1" noChangeArrowheads="1" noChangeShapeType="1" noTextEdit="1"/>
              </p:cNvSpPr>
              <p:nvPr/>
            </p:nvSpPr>
            <p:spPr>
              <a:xfrm>
                <a:off x="9659766" y="2865141"/>
                <a:ext cx="466345" cy="430887"/>
              </a:xfrm>
              <a:prstGeom prst="rect">
                <a:avLst/>
              </a:prstGeom>
              <a:blipFill>
                <a:blip r:embed="rId28"/>
                <a:stretch>
                  <a:fillRect l="-13158" r="-2632" b="-2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75">
                <a:extLst>
                  <a:ext uri="{FF2B5EF4-FFF2-40B4-BE49-F238E27FC236}">
                    <a16:creationId xmlns:a16="http://schemas.microsoft.com/office/drawing/2014/main" id="{C95F597B-371C-ED42-9B8A-8CF5EDD6125D}"/>
                  </a:ext>
                </a:extLst>
              </p:cNvPr>
              <p:cNvSpPr txBox="1"/>
              <p:nvPr/>
            </p:nvSpPr>
            <p:spPr>
              <a:xfrm>
                <a:off x="9640722" y="1283820"/>
                <a:ext cx="518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𝑁</m:t>
                          </m:r>
                        </m:sub>
                      </m:sSub>
                    </m:oMath>
                  </m:oMathPara>
                </a14:m>
                <a:endParaRPr lang="zh-CN" altLang="en-US" sz="2800" dirty="0"/>
              </a:p>
            </p:txBody>
          </p:sp>
        </mc:Choice>
        <mc:Fallback xmlns="">
          <p:sp>
            <p:nvSpPr>
              <p:cNvPr id="54" name="文本框 75">
                <a:extLst>
                  <a:ext uri="{FF2B5EF4-FFF2-40B4-BE49-F238E27FC236}">
                    <a16:creationId xmlns:a16="http://schemas.microsoft.com/office/drawing/2014/main" id="{C95F597B-371C-ED42-9B8A-8CF5EDD6125D}"/>
                  </a:ext>
                </a:extLst>
              </p:cNvPr>
              <p:cNvSpPr txBox="1">
                <a:spLocks noRot="1" noChangeAspect="1" noMove="1" noResize="1" noEditPoints="1" noAdjustHandles="1" noChangeArrowheads="1" noChangeShapeType="1" noTextEdit="1"/>
              </p:cNvSpPr>
              <p:nvPr/>
            </p:nvSpPr>
            <p:spPr>
              <a:xfrm>
                <a:off x="9640722" y="1283820"/>
                <a:ext cx="518988" cy="430887"/>
              </a:xfrm>
              <a:prstGeom prst="rect">
                <a:avLst/>
              </a:prstGeom>
              <a:blipFill>
                <a:blip r:embed="rId29"/>
                <a:stretch>
                  <a:fillRect l="-9302"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77">
                <a:extLst>
                  <a:ext uri="{FF2B5EF4-FFF2-40B4-BE49-F238E27FC236}">
                    <a16:creationId xmlns:a16="http://schemas.microsoft.com/office/drawing/2014/main" id="{CC721F7D-568C-7D40-98C8-068F4A55CED9}"/>
                  </a:ext>
                </a:extLst>
              </p:cNvPr>
              <p:cNvSpPr txBox="1"/>
              <p:nvPr/>
            </p:nvSpPr>
            <p:spPr>
              <a:xfrm>
                <a:off x="6425600" y="1190208"/>
                <a:ext cx="3071540" cy="871264"/>
              </a:xfrm>
              <a:prstGeom prst="rect">
                <a:avLst/>
              </a:prstGeom>
              <a:solidFill>
                <a:schemeClr val="accent6">
                  <a:lumMod val="20000"/>
                  <a:lumOff val="8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𝛼</m:t>
                          </m:r>
                        </m:e>
                        <m:sub>
                          <m:r>
                            <a:rPr lang="en-US" altLang="zh-CN" sz="1800" b="0" i="1" smtClean="0">
                              <a:latin typeface="Cambria Math" panose="02040503050406030204" pitchFamily="18" charset="0"/>
                            </a:rPr>
                            <m:t>𝑡</m:t>
                          </m:r>
                        </m:sub>
                      </m:sSub>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𝑗</m:t>
                          </m:r>
                        </m:sub>
                      </m:sSub>
                      <m:d>
                        <m:dPr>
                          <m:ctrlPr>
                            <a:rPr lang="en-US" altLang="zh-CN" sz="1800" b="0" i="1" smtClean="0">
                              <a:solidFill>
                                <a:schemeClr val="accent2"/>
                              </a:solidFill>
                              <a:latin typeface="Cambria Math" panose="02040503050406030204" pitchFamily="18" charset="0"/>
                            </a:rPr>
                          </m:ctrlPr>
                        </m:dPr>
                        <m:e>
                          <m:sSub>
                            <m:sSubPr>
                              <m:ctrlPr>
                                <a:rPr lang="en-US" altLang="zh-CN" sz="1800" b="0" i="1" smtClean="0">
                                  <a:solidFill>
                                    <a:schemeClr val="accent2"/>
                                  </a:solidFill>
                                  <a:latin typeface="Cambria Math" panose="02040503050406030204" pitchFamily="18" charset="0"/>
                                </a:rPr>
                              </m:ctrlPr>
                            </m:sSubPr>
                            <m:e>
                              <m:r>
                                <a:rPr lang="en-US" altLang="zh-CN" sz="1800" b="0" i="1" smtClean="0">
                                  <a:solidFill>
                                    <a:schemeClr val="accent2"/>
                                  </a:solidFill>
                                  <a:latin typeface="Cambria Math" panose="02040503050406030204" pitchFamily="18" charset="0"/>
                                </a:rPr>
                                <m:t>𝑜</m:t>
                              </m:r>
                            </m:e>
                            <m:sub>
                              <m:r>
                                <a:rPr lang="en-US" altLang="zh-CN" sz="1800" b="0" i="1" smtClean="0">
                                  <a:solidFill>
                                    <a:schemeClr val="accent2"/>
                                  </a:solidFill>
                                  <a:latin typeface="Cambria Math" panose="02040503050406030204" pitchFamily="18" charset="0"/>
                                </a:rPr>
                                <m:t>𝑡</m:t>
                              </m:r>
                            </m:sub>
                          </m:sSub>
                        </m:e>
                      </m:d>
                      <m:r>
                        <a:rPr lang="en-US" altLang="zh-CN" sz="1800" b="0" i="1" smtClean="0">
                          <a:latin typeface="Cambria Math" panose="02040503050406030204" pitchFamily="18" charset="0"/>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=1</m:t>
                          </m:r>
                        </m:sub>
                        <m:sup>
                          <m:r>
                            <a:rPr lang="en-US" altLang="zh-CN" sz="1800" b="0" i="1" smtClean="0">
                              <a:latin typeface="Cambria Math" panose="02040503050406030204" pitchFamily="18" charset="0"/>
                            </a:rPr>
                            <m:t>𝑁</m:t>
                          </m:r>
                        </m:sup>
                        <m:e>
                          <m:sSub>
                            <m:sSubPr>
                              <m:ctrlPr>
                                <a:rPr lang="en-US" altLang="zh-CN" sz="1800" b="0" i="1" smtClean="0">
                                  <a:solidFill>
                                    <a:srgbClr val="00B050"/>
                                  </a:solidFill>
                                  <a:latin typeface="Cambria Math" panose="02040503050406030204" pitchFamily="18" charset="0"/>
                                </a:rPr>
                              </m:ctrlPr>
                            </m:sSubPr>
                            <m:e>
                              <m:r>
                                <a:rPr lang="en-US" altLang="zh-CN" sz="1800" b="0" i="1" smtClean="0">
                                  <a:solidFill>
                                    <a:srgbClr val="00B050"/>
                                  </a:solidFill>
                                  <a:latin typeface="Cambria Math" panose="02040503050406030204" pitchFamily="18" charset="0"/>
                                </a:rPr>
                                <m:t>𝛼</m:t>
                              </m:r>
                            </m:e>
                            <m:sub>
                              <m:r>
                                <a:rPr lang="en-US" altLang="zh-CN" sz="1800" b="0" i="1" smtClean="0">
                                  <a:solidFill>
                                    <a:srgbClr val="00B050"/>
                                  </a:solidFill>
                                  <a:latin typeface="Cambria Math" panose="02040503050406030204" pitchFamily="18" charset="0"/>
                                </a:rPr>
                                <m:t>𝑡</m:t>
                              </m:r>
                              <m:r>
                                <a:rPr lang="en-US" altLang="zh-CN" sz="1800" b="0" i="1" smtClean="0">
                                  <a:solidFill>
                                    <a:srgbClr val="00B050"/>
                                  </a:solidFill>
                                  <a:latin typeface="Cambria Math" panose="02040503050406030204" pitchFamily="18" charset="0"/>
                                </a:rPr>
                                <m:t>−1</m:t>
                              </m:r>
                            </m:sub>
                          </m:sSub>
                          <m:d>
                            <m:dPr>
                              <m:ctrlPr>
                                <a:rPr lang="en-US" altLang="zh-CN" sz="1800" b="0" i="1" smtClean="0">
                                  <a:solidFill>
                                    <a:srgbClr val="00B050"/>
                                  </a:solidFill>
                                  <a:latin typeface="Cambria Math" panose="02040503050406030204" pitchFamily="18" charset="0"/>
                                </a:rPr>
                              </m:ctrlPr>
                            </m:dPr>
                            <m:e>
                              <m:r>
                                <a:rPr lang="en-US" altLang="zh-CN" sz="1800" b="0" i="1" smtClean="0">
                                  <a:solidFill>
                                    <a:srgbClr val="00B050"/>
                                  </a:solidFill>
                                  <a:latin typeface="Cambria Math" panose="02040503050406030204" pitchFamily="18" charset="0"/>
                                </a:rPr>
                                <m:t>𝑖</m:t>
                              </m:r>
                            </m:e>
                          </m:d>
                          <m:sSub>
                            <m:sSubPr>
                              <m:ctrlPr>
                                <a:rPr lang="en-US" altLang="zh-CN" sz="1800" b="0" i="1" smtClean="0">
                                  <a:solidFill>
                                    <a:srgbClr val="00B0F0"/>
                                  </a:solidFill>
                                  <a:latin typeface="Cambria Math" panose="02040503050406030204" pitchFamily="18" charset="0"/>
                                </a:rPr>
                              </m:ctrlPr>
                            </m:sSubPr>
                            <m:e>
                              <m:r>
                                <a:rPr lang="en-US" altLang="zh-CN" sz="1800" b="0" i="1" smtClean="0">
                                  <a:solidFill>
                                    <a:srgbClr val="00B0F0"/>
                                  </a:solidFill>
                                  <a:latin typeface="Cambria Math" panose="02040503050406030204" pitchFamily="18" charset="0"/>
                                </a:rPr>
                                <m:t>𝑎</m:t>
                              </m:r>
                            </m:e>
                            <m:sub>
                              <m:r>
                                <a:rPr lang="en-US" altLang="zh-CN" sz="1800" b="0" i="1" smtClean="0">
                                  <a:solidFill>
                                    <a:srgbClr val="00B0F0"/>
                                  </a:solidFill>
                                  <a:latin typeface="Cambria Math" panose="02040503050406030204" pitchFamily="18" charset="0"/>
                                </a:rPr>
                                <m:t>𝑖𝑗</m:t>
                              </m:r>
                            </m:sub>
                          </m:sSub>
                        </m:e>
                      </m:nary>
                    </m:oMath>
                  </m:oMathPara>
                </a14:m>
                <a:endParaRPr lang="zh-CN" altLang="en-US" dirty="0"/>
              </a:p>
            </p:txBody>
          </p:sp>
        </mc:Choice>
        <mc:Fallback xmlns="">
          <p:sp>
            <p:nvSpPr>
              <p:cNvPr id="55" name="文本框 77">
                <a:extLst>
                  <a:ext uri="{FF2B5EF4-FFF2-40B4-BE49-F238E27FC236}">
                    <a16:creationId xmlns:a16="http://schemas.microsoft.com/office/drawing/2014/main" id="{CC721F7D-568C-7D40-98C8-068F4A55CED9}"/>
                  </a:ext>
                </a:extLst>
              </p:cNvPr>
              <p:cNvSpPr txBox="1">
                <a:spLocks noRot="1" noChangeAspect="1" noMove="1" noResize="1" noEditPoints="1" noAdjustHandles="1" noChangeArrowheads="1" noChangeShapeType="1" noTextEdit="1"/>
              </p:cNvSpPr>
              <p:nvPr/>
            </p:nvSpPr>
            <p:spPr>
              <a:xfrm>
                <a:off x="6425600" y="1190208"/>
                <a:ext cx="3071540" cy="871264"/>
              </a:xfrm>
              <a:prstGeom prst="rect">
                <a:avLst/>
              </a:prstGeom>
              <a:blipFill>
                <a:blip r:embed="rId30"/>
                <a:stretch>
                  <a:fillRect t="-92857" b="-148571"/>
                </a:stretch>
              </a:blipFill>
            </p:spPr>
            <p:txBody>
              <a:bodyPr/>
              <a:lstStyle/>
              <a:p>
                <a:r>
                  <a:rPr lang="en-CN">
                    <a:noFill/>
                  </a:rPr>
                  <a:t> </a:t>
                </a:r>
              </a:p>
            </p:txBody>
          </p:sp>
        </mc:Fallback>
      </mc:AlternateContent>
      <p:cxnSp>
        <p:nvCxnSpPr>
          <p:cNvPr id="56" name="连接符: 曲线 79">
            <a:extLst>
              <a:ext uri="{FF2B5EF4-FFF2-40B4-BE49-F238E27FC236}">
                <a16:creationId xmlns:a16="http://schemas.microsoft.com/office/drawing/2014/main" id="{4465B8F0-77C7-5041-91A8-10BBE2E543E3}"/>
              </a:ext>
            </a:extLst>
          </p:cNvPr>
          <p:cNvCxnSpPr>
            <a:cxnSpLocks/>
            <a:stCxn id="13" idx="6"/>
            <a:endCxn id="30" idx="3"/>
          </p:cNvCxnSpPr>
          <p:nvPr/>
        </p:nvCxnSpPr>
        <p:spPr>
          <a:xfrm>
            <a:off x="7505222" y="2551876"/>
            <a:ext cx="180643" cy="3787975"/>
          </a:xfrm>
          <a:prstGeom prst="curvedConnector3">
            <a:avLst>
              <a:gd name="adj1" fmla="val 690557"/>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82">
                <a:extLst>
                  <a:ext uri="{FF2B5EF4-FFF2-40B4-BE49-F238E27FC236}">
                    <a16:creationId xmlns:a16="http://schemas.microsoft.com/office/drawing/2014/main" id="{755B9142-BE00-334D-B8EE-6D80CFB93C7F}"/>
                  </a:ext>
                </a:extLst>
              </p:cNvPr>
              <p:cNvSpPr txBox="1"/>
              <p:nvPr/>
            </p:nvSpPr>
            <p:spPr>
              <a:xfrm>
                <a:off x="8186194" y="3801300"/>
                <a:ext cx="102476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𝑏</m:t>
                          </m:r>
                        </m:e>
                        <m:sub>
                          <m:r>
                            <a:rPr lang="en-US" altLang="zh-CN" sz="2800" b="0" i="1" smtClean="0">
                              <a:solidFill>
                                <a:schemeClr val="accent2"/>
                              </a:solidFill>
                              <a:latin typeface="Cambria Math" panose="02040503050406030204" pitchFamily="18" charset="0"/>
                            </a:rPr>
                            <m:t>𝑗</m:t>
                          </m:r>
                        </m:sub>
                      </m:sSub>
                      <m:d>
                        <m:dPr>
                          <m:ctrlPr>
                            <a:rPr lang="en-US" altLang="zh-CN" sz="2800" b="0" i="1" smtClean="0">
                              <a:solidFill>
                                <a:schemeClr val="accent2"/>
                              </a:solidFill>
                              <a:latin typeface="Cambria Math" panose="02040503050406030204" pitchFamily="18" charset="0"/>
                            </a:rPr>
                          </m:ctrlPr>
                        </m:dPr>
                        <m:e>
                          <m:sSub>
                            <m:sSubPr>
                              <m:ctrlPr>
                                <a:rPr lang="en-US" altLang="zh-CN" sz="2800" b="0" i="1" smtClean="0">
                                  <a:solidFill>
                                    <a:schemeClr val="accent2"/>
                                  </a:solidFill>
                                  <a:latin typeface="Cambria Math" panose="02040503050406030204" pitchFamily="18" charset="0"/>
                                </a:rPr>
                              </m:ctrlPr>
                            </m:sSubPr>
                            <m:e>
                              <m:r>
                                <a:rPr lang="en-US" altLang="zh-CN" sz="2800" b="0" i="1" smtClean="0">
                                  <a:solidFill>
                                    <a:schemeClr val="accent2"/>
                                  </a:solidFill>
                                  <a:latin typeface="Cambria Math" panose="02040503050406030204" pitchFamily="18" charset="0"/>
                                </a:rPr>
                                <m:t>𝑜</m:t>
                              </m:r>
                            </m:e>
                            <m:sub>
                              <m:r>
                                <a:rPr lang="en-US" altLang="zh-CN" sz="2800" b="0" i="1" smtClean="0">
                                  <a:solidFill>
                                    <a:schemeClr val="accent2"/>
                                  </a:solidFill>
                                  <a:latin typeface="Cambria Math" panose="02040503050406030204" pitchFamily="18" charset="0"/>
                                </a:rPr>
                                <m:t>𝑡</m:t>
                              </m:r>
                            </m:sub>
                          </m:sSub>
                        </m:e>
                      </m:d>
                    </m:oMath>
                  </m:oMathPara>
                </a14:m>
                <a:endParaRPr lang="zh-CN" altLang="en-US" sz="2800" dirty="0">
                  <a:solidFill>
                    <a:schemeClr val="accent2"/>
                  </a:solidFill>
                </a:endParaRPr>
              </a:p>
            </p:txBody>
          </p:sp>
        </mc:Choice>
        <mc:Fallback xmlns="">
          <p:sp>
            <p:nvSpPr>
              <p:cNvPr id="57" name="文本框 82">
                <a:extLst>
                  <a:ext uri="{FF2B5EF4-FFF2-40B4-BE49-F238E27FC236}">
                    <a16:creationId xmlns:a16="http://schemas.microsoft.com/office/drawing/2014/main" id="{755B9142-BE00-334D-B8EE-6D80CFB93C7F}"/>
                  </a:ext>
                </a:extLst>
              </p:cNvPr>
              <p:cNvSpPr txBox="1">
                <a:spLocks noRot="1" noChangeAspect="1" noMove="1" noResize="1" noEditPoints="1" noAdjustHandles="1" noChangeArrowheads="1" noChangeShapeType="1" noTextEdit="1"/>
              </p:cNvSpPr>
              <p:nvPr/>
            </p:nvSpPr>
            <p:spPr>
              <a:xfrm>
                <a:off x="8186194" y="3801300"/>
                <a:ext cx="1024768" cy="465577"/>
              </a:xfrm>
              <a:prstGeom prst="rect">
                <a:avLst/>
              </a:prstGeom>
              <a:blipFill>
                <a:blip r:embed="rId31"/>
                <a:stretch>
                  <a:fillRect l="-7317" b="-270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83">
                <a:extLst>
                  <a:ext uri="{FF2B5EF4-FFF2-40B4-BE49-F238E27FC236}">
                    <a16:creationId xmlns:a16="http://schemas.microsoft.com/office/drawing/2014/main" id="{1B0A5079-C8CD-7247-A831-7A1AB476316B}"/>
                  </a:ext>
                </a:extLst>
              </p:cNvPr>
              <p:cNvSpPr txBox="1"/>
              <p:nvPr/>
            </p:nvSpPr>
            <p:spPr>
              <a:xfrm>
                <a:off x="5470789" y="1629816"/>
                <a:ext cx="658578"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𝑁𝑗</m:t>
                          </m:r>
                        </m:sub>
                      </m:sSub>
                    </m:oMath>
                  </m:oMathPara>
                </a14:m>
                <a:endParaRPr lang="zh-CN" altLang="en-US" sz="2800" dirty="0">
                  <a:solidFill>
                    <a:schemeClr val="accent2"/>
                  </a:solidFill>
                </a:endParaRPr>
              </a:p>
            </p:txBody>
          </p:sp>
        </mc:Choice>
        <mc:Fallback xmlns="">
          <p:sp>
            <p:nvSpPr>
              <p:cNvPr id="58" name="文本框 83">
                <a:extLst>
                  <a:ext uri="{FF2B5EF4-FFF2-40B4-BE49-F238E27FC236}">
                    <a16:creationId xmlns:a16="http://schemas.microsoft.com/office/drawing/2014/main" id="{1B0A5079-C8CD-7247-A831-7A1AB476316B}"/>
                  </a:ext>
                </a:extLst>
              </p:cNvPr>
              <p:cNvSpPr txBox="1">
                <a:spLocks noRot="1" noChangeAspect="1" noMove="1" noResize="1" noEditPoints="1" noAdjustHandles="1" noChangeArrowheads="1" noChangeShapeType="1" noTextEdit="1"/>
              </p:cNvSpPr>
              <p:nvPr/>
            </p:nvSpPr>
            <p:spPr>
              <a:xfrm>
                <a:off x="5470789" y="1629816"/>
                <a:ext cx="658578" cy="465577"/>
              </a:xfrm>
              <a:prstGeom prst="rect">
                <a:avLst/>
              </a:prstGeom>
              <a:blipFill>
                <a:blip r:embed="rId32"/>
                <a:stretch>
                  <a:fillRect l="-3774" r="-566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4">
                <a:extLst>
                  <a:ext uri="{FF2B5EF4-FFF2-40B4-BE49-F238E27FC236}">
                    <a16:creationId xmlns:a16="http://schemas.microsoft.com/office/drawing/2014/main" id="{9E02A1E4-9DC8-5147-89EE-1D99CC5D085B}"/>
                  </a:ext>
                </a:extLst>
              </p:cNvPr>
              <p:cNvSpPr txBox="1"/>
              <p:nvPr/>
            </p:nvSpPr>
            <p:spPr>
              <a:xfrm>
                <a:off x="5470789" y="2630212"/>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3</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59" name="文本框 84">
                <a:extLst>
                  <a:ext uri="{FF2B5EF4-FFF2-40B4-BE49-F238E27FC236}">
                    <a16:creationId xmlns:a16="http://schemas.microsoft.com/office/drawing/2014/main" id="{9E02A1E4-9DC8-5147-89EE-1D99CC5D085B}"/>
                  </a:ext>
                </a:extLst>
              </p:cNvPr>
              <p:cNvSpPr txBox="1">
                <a:spLocks noRot="1" noChangeAspect="1" noMove="1" noResize="1" noEditPoints="1" noAdjustHandles="1" noChangeArrowheads="1" noChangeShapeType="1" noTextEdit="1"/>
              </p:cNvSpPr>
              <p:nvPr/>
            </p:nvSpPr>
            <p:spPr>
              <a:xfrm>
                <a:off x="5470789" y="2630212"/>
                <a:ext cx="612091" cy="465577"/>
              </a:xfrm>
              <a:prstGeom prst="rect">
                <a:avLst/>
              </a:prstGeom>
              <a:blipFill>
                <a:blip r:embed="rId33"/>
                <a:stretch>
                  <a:fillRect l="-4000" r="-4000"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85">
                <a:extLst>
                  <a:ext uri="{FF2B5EF4-FFF2-40B4-BE49-F238E27FC236}">
                    <a16:creationId xmlns:a16="http://schemas.microsoft.com/office/drawing/2014/main" id="{C20C2425-A3C1-B44D-86B6-DE645FA1E550}"/>
                  </a:ext>
                </a:extLst>
              </p:cNvPr>
              <p:cNvSpPr txBox="1"/>
              <p:nvPr/>
            </p:nvSpPr>
            <p:spPr>
              <a:xfrm>
                <a:off x="5476420" y="3335723"/>
                <a:ext cx="612091"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2</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60" name="文本框 85">
                <a:extLst>
                  <a:ext uri="{FF2B5EF4-FFF2-40B4-BE49-F238E27FC236}">
                    <a16:creationId xmlns:a16="http://schemas.microsoft.com/office/drawing/2014/main" id="{C20C2425-A3C1-B44D-86B6-DE645FA1E550}"/>
                  </a:ext>
                </a:extLst>
              </p:cNvPr>
              <p:cNvSpPr txBox="1">
                <a:spLocks noRot="1" noChangeAspect="1" noMove="1" noResize="1" noEditPoints="1" noAdjustHandles="1" noChangeArrowheads="1" noChangeShapeType="1" noTextEdit="1"/>
              </p:cNvSpPr>
              <p:nvPr/>
            </p:nvSpPr>
            <p:spPr>
              <a:xfrm>
                <a:off x="5476420" y="3335723"/>
                <a:ext cx="612091" cy="465577"/>
              </a:xfrm>
              <a:prstGeom prst="rect">
                <a:avLst/>
              </a:prstGeom>
              <a:blipFill>
                <a:blip r:embed="rId34"/>
                <a:stretch>
                  <a:fillRect l="-4082" r="-4082"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86">
                <a:extLst>
                  <a:ext uri="{FF2B5EF4-FFF2-40B4-BE49-F238E27FC236}">
                    <a16:creationId xmlns:a16="http://schemas.microsoft.com/office/drawing/2014/main" id="{B30D7CF3-6BAF-5E4B-981A-4CF640997C3B}"/>
                  </a:ext>
                </a:extLst>
              </p:cNvPr>
              <p:cNvSpPr txBox="1"/>
              <p:nvPr/>
            </p:nvSpPr>
            <p:spPr>
              <a:xfrm>
                <a:off x="5476420" y="4198596"/>
                <a:ext cx="603820" cy="4655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B0F0"/>
                              </a:solidFill>
                              <a:latin typeface="Cambria Math" panose="02040503050406030204" pitchFamily="18" charset="0"/>
                            </a:rPr>
                          </m:ctrlPr>
                        </m:sSubPr>
                        <m:e>
                          <m:r>
                            <a:rPr lang="en-US" altLang="zh-CN" sz="2800" b="0" i="1" smtClean="0">
                              <a:solidFill>
                                <a:srgbClr val="00B0F0"/>
                              </a:solidFill>
                              <a:latin typeface="Cambria Math" panose="02040503050406030204" pitchFamily="18" charset="0"/>
                            </a:rPr>
                            <m:t>𝑎</m:t>
                          </m:r>
                        </m:e>
                        <m:sub>
                          <m:r>
                            <a:rPr lang="en-US" altLang="zh-CN" sz="2800" b="0" i="1" smtClean="0">
                              <a:solidFill>
                                <a:srgbClr val="00B0F0"/>
                              </a:solidFill>
                              <a:latin typeface="Cambria Math" panose="02040503050406030204" pitchFamily="18" charset="0"/>
                            </a:rPr>
                            <m:t>1</m:t>
                          </m:r>
                          <m:r>
                            <a:rPr lang="en-US" altLang="zh-CN" sz="2800" b="0" i="1" smtClean="0">
                              <a:solidFill>
                                <a:srgbClr val="00B0F0"/>
                              </a:solidFill>
                              <a:latin typeface="Cambria Math" panose="02040503050406030204" pitchFamily="18" charset="0"/>
                            </a:rPr>
                            <m:t>𝑗</m:t>
                          </m:r>
                        </m:sub>
                      </m:sSub>
                    </m:oMath>
                  </m:oMathPara>
                </a14:m>
                <a:endParaRPr lang="zh-CN" altLang="en-US" sz="2800" dirty="0">
                  <a:solidFill>
                    <a:schemeClr val="accent2"/>
                  </a:solidFill>
                </a:endParaRPr>
              </a:p>
            </p:txBody>
          </p:sp>
        </mc:Choice>
        <mc:Fallback xmlns="">
          <p:sp>
            <p:nvSpPr>
              <p:cNvPr id="61" name="文本框 86">
                <a:extLst>
                  <a:ext uri="{FF2B5EF4-FFF2-40B4-BE49-F238E27FC236}">
                    <a16:creationId xmlns:a16="http://schemas.microsoft.com/office/drawing/2014/main" id="{B30D7CF3-6BAF-5E4B-981A-4CF640997C3B}"/>
                  </a:ext>
                </a:extLst>
              </p:cNvPr>
              <p:cNvSpPr txBox="1">
                <a:spLocks noRot="1" noChangeAspect="1" noMove="1" noResize="1" noEditPoints="1" noAdjustHandles="1" noChangeArrowheads="1" noChangeShapeType="1" noTextEdit="1"/>
              </p:cNvSpPr>
              <p:nvPr/>
            </p:nvSpPr>
            <p:spPr>
              <a:xfrm>
                <a:off x="5476420" y="4198596"/>
                <a:ext cx="603820" cy="465577"/>
              </a:xfrm>
              <a:prstGeom prst="rect">
                <a:avLst/>
              </a:prstGeom>
              <a:blipFill>
                <a:blip r:embed="rId35"/>
                <a:stretch>
                  <a:fillRect l="-4167" r="-6250" b="-23684"/>
                </a:stretch>
              </a:blipFill>
            </p:spPr>
            <p:txBody>
              <a:bodyPr/>
              <a:lstStyle/>
              <a:p>
                <a:r>
                  <a:rPr lang="en-CN">
                    <a:noFill/>
                  </a:rPr>
                  <a:t> </a:t>
                </a:r>
              </a:p>
            </p:txBody>
          </p:sp>
        </mc:Fallback>
      </mc:AlternateContent>
    </p:spTree>
    <p:extLst>
      <p:ext uri="{BB962C8B-B14F-4D97-AF65-F5344CB8AC3E}">
        <p14:creationId xmlns:p14="http://schemas.microsoft.com/office/powerpoint/2010/main" val="2969453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Recursion form</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D372D80A-B688-E94A-B0ED-6A1824C69D68}"/>
                  </a:ext>
                </a:extLst>
              </p:cNvPr>
              <p:cNvSpPr txBox="1"/>
              <p:nvPr/>
            </p:nvSpPr>
            <p:spPr>
              <a:xfrm>
                <a:off x="806979" y="1085850"/>
                <a:ext cx="10578042" cy="5332807"/>
              </a:xfrm>
              <a:prstGeom prst="rect">
                <a:avLst/>
              </a:prstGeom>
              <a:noFill/>
            </p:spPr>
            <p:txBody>
              <a:bodyPr wrap="square" rtlCol="0">
                <a:spAutoFit/>
              </a:bodyPr>
              <a:lstStyle/>
              <a:p>
                <a:pPr>
                  <a:spcAft>
                    <a:spcPts val="600"/>
                  </a:spcAft>
                </a:pPr>
                <a:r>
                  <a:rPr lang="en-US" altLang="zh-CN" sz="3200" b="1" dirty="0"/>
                  <a:t>Initialization: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𝜋</m:t>
                          </m:r>
                        </m:e>
                        <m:sub>
                          <m:r>
                            <a:rPr lang="en-US" altLang="zh-CN" sz="3200" b="0" i="1" smtClean="0">
                              <a:latin typeface="Cambria Math" panose="02040503050406030204" pitchFamily="18" charset="0"/>
                            </a:rPr>
                            <m:t>𝑗</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e>
                      </m:d>
                      <m:r>
                        <a:rPr lang="en-US" altLang="zh-CN" sz="3200" b="0" i="1" smtClean="0">
                          <a:latin typeface="Cambria Math" panose="02040503050406030204" pitchFamily="18" charset="0"/>
                        </a:rPr>
                        <m:t>, 1≤</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oMath>
                  </m:oMathPara>
                </a14:m>
                <a:endParaRPr lang="en-US" altLang="zh-CN" sz="3200" dirty="0"/>
              </a:p>
              <a:p>
                <a:pPr>
                  <a:spcAft>
                    <a:spcPts val="600"/>
                  </a:spcAft>
                </a:pPr>
                <a:r>
                  <a:rPr lang="en-US" altLang="zh-CN" sz="3200" b="1" dirty="0"/>
                  <a:t>Recursion: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𝑡</m:t>
                              </m:r>
                            </m:sub>
                          </m:sSub>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nary>
                      <m:r>
                        <a:rPr lang="en-US" altLang="zh-CN" sz="3200" b="0" i="0" smtClean="0">
                          <a:latin typeface="Cambria Math" panose="02040503050406030204" pitchFamily="18" charset="0"/>
                        </a:rPr>
                        <m:t>, 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,1&lt;</m:t>
                      </m:r>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oMath>
                  </m:oMathPara>
                </a14:m>
                <a:endParaRPr lang="en-US" altLang="zh-CN" sz="3200" dirty="0"/>
              </a:p>
              <a:p>
                <a:pPr>
                  <a:spcAft>
                    <a:spcPts val="600"/>
                  </a:spcAft>
                </a:pPr>
                <a:r>
                  <a:rPr lang="en-US" altLang="zh-CN" sz="3200" b="1" dirty="0"/>
                  <a:t>Termination:</a:t>
                </a:r>
              </a:p>
              <a:p>
                <a:pPr>
                  <a:spcAft>
                    <a:spcPts val="600"/>
                  </a:spcAft>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𝑃</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𝑂</m:t>
                          </m:r>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2</m:t>
                                  </m:r>
                                </m:sub>
                              </m:sSub>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𝑇</m:t>
                                  </m:r>
                                </m:sub>
                              </m:sSub>
                            </m:e>
                          </m:d>
                        </m:e>
                        <m:e>
                          <m:r>
                            <a:rPr lang="en-US" altLang="zh-CN" sz="3200" b="0" i="1" smtClean="0">
                              <a:latin typeface="Cambria Math" panose="02040503050406030204" pitchFamily="18" charset="0"/>
                            </a:rPr>
                            <m:t>𝐴</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𝐵</m:t>
                          </m:r>
                        </m:e>
                      </m:d>
                      <m:r>
                        <a:rPr lang="en-US" altLang="zh-CN" sz="3200" b="0" i="1" smtClean="0">
                          <a:latin typeface="Cambria Math" panose="02040503050406030204" pitchFamily="18" charset="0"/>
                        </a:rPr>
                        <m:t>=</m:t>
                      </m:r>
                      <m:nary>
                        <m:naryPr>
                          <m:chr m:val="∑"/>
                          <m:ctrlPr>
                            <a:rPr lang="en-US" altLang="zh-CN" sz="3200" b="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𝛼</m:t>
                              </m:r>
                            </m:e>
                            <m:sub>
                              <m:r>
                                <a:rPr lang="en-US" altLang="zh-CN" sz="3200" b="0" i="1" smtClean="0">
                                  <a:latin typeface="Cambria Math" panose="02040503050406030204" pitchFamily="18" charset="0"/>
                                </a:rPr>
                                <m:t>𝑇</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e>
                      </m:nary>
                    </m:oMath>
                  </m:oMathPara>
                </a14:m>
                <a:endParaRPr lang="zh-CN" altLang="en-US" sz="3200" dirty="0"/>
              </a:p>
            </p:txBody>
          </p:sp>
        </mc:Choice>
        <mc:Fallback xmlns="">
          <p:sp>
            <p:nvSpPr>
              <p:cNvPr id="5" name="文本框 3">
                <a:extLst>
                  <a:ext uri="{FF2B5EF4-FFF2-40B4-BE49-F238E27FC236}">
                    <a16:creationId xmlns:a16="http://schemas.microsoft.com/office/drawing/2014/main" id="{D372D80A-B688-E94A-B0ED-6A1824C69D68}"/>
                  </a:ext>
                </a:extLst>
              </p:cNvPr>
              <p:cNvSpPr txBox="1">
                <a:spLocks noRot="1" noChangeAspect="1" noMove="1" noResize="1" noEditPoints="1" noAdjustHandles="1" noChangeArrowheads="1" noChangeShapeType="1" noTextEdit="1"/>
              </p:cNvSpPr>
              <p:nvPr/>
            </p:nvSpPr>
            <p:spPr>
              <a:xfrm>
                <a:off x="806979" y="1085850"/>
                <a:ext cx="10578042" cy="5332807"/>
              </a:xfrm>
              <a:prstGeom prst="rect">
                <a:avLst/>
              </a:prstGeom>
              <a:blipFill>
                <a:blip r:embed="rId2"/>
                <a:stretch>
                  <a:fillRect l="-1439" t="-1425" b="-42993"/>
                </a:stretch>
              </a:blipFill>
            </p:spPr>
            <p:txBody>
              <a:bodyPr/>
              <a:lstStyle/>
              <a:p>
                <a:r>
                  <a:rPr lang="en-CN">
                    <a:noFill/>
                  </a:rPr>
                  <a:t> </a:t>
                </a:r>
              </a:p>
            </p:txBody>
          </p:sp>
        </mc:Fallback>
      </mc:AlternateContent>
    </p:spTree>
    <p:extLst>
      <p:ext uri="{BB962C8B-B14F-4D97-AF65-F5344CB8AC3E}">
        <p14:creationId xmlns:p14="http://schemas.microsoft.com/office/powerpoint/2010/main" val="2888892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pseudocode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00165B62-2574-ED46-BFF7-D69D20120EF2}"/>
                  </a:ext>
                </a:extLst>
              </p:cNvPr>
              <p:cNvSpPr txBox="1"/>
              <p:nvPr/>
            </p:nvSpPr>
            <p:spPr>
              <a:xfrm>
                <a:off x="658813" y="1033111"/>
                <a:ext cx="6651270" cy="5459764"/>
              </a:xfrm>
              <a:prstGeom prst="rect">
                <a:avLst/>
              </a:prstGeom>
              <a:solidFill>
                <a:schemeClr val="accent6">
                  <a:lumMod val="20000"/>
                  <a:lumOff val="80000"/>
                </a:schemeClr>
              </a:solidFill>
            </p:spPr>
            <p:txBody>
              <a:bodyPr wrap="square" rtlCol="0">
                <a:spAutoFit/>
              </a:bodyPr>
              <a:lstStyle/>
              <a:p>
                <a:pPr>
                  <a:spcAft>
                    <a:spcPts val="600"/>
                  </a:spcAft>
                </a:pPr>
                <a:r>
                  <a:rPr lang="en-US" altLang="zh-CN" sz="2000" dirty="0"/>
                  <a:t>Forward()</a:t>
                </a:r>
              </a:p>
              <a:p>
                <a:pPr>
                  <a:spcAft>
                    <a:spcPts val="600"/>
                  </a:spcAft>
                </a:pPr>
                <a:r>
                  <a:rPr lang="en-US" altLang="zh-CN" sz="2000" dirty="0"/>
                  <a:t>    </a:t>
                </a:r>
                <a:r>
                  <a:rPr lang="en-US" altLang="zh-CN" sz="2000" b="1" dirty="0"/>
                  <a:t>input</a:t>
                </a:r>
                <a:r>
                  <a:rPr lang="en-US" altLang="zh-CN" sz="2000" dirty="0"/>
                  <a:t>:</a:t>
                </a:r>
              </a:p>
              <a:p>
                <a:pPr>
                  <a:spcAft>
                    <a:spcPts val="600"/>
                  </a:spcAft>
                </a:pPr>
                <a:r>
                  <a:rPr lang="en-US" altLang="zh-CN" sz="2000" dirty="0"/>
                  <a:t>	Observations </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𝑇</m:t>
                            </m:r>
                          </m:sub>
                        </m:sSub>
                      </m:e>
                    </m:d>
                  </m:oMath>
                </a14:m>
                <a:endParaRPr lang="en-US" altLang="zh-CN" sz="2000" dirty="0"/>
              </a:p>
              <a:p>
                <a:pPr>
                  <a:spcAft>
                    <a:spcPts val="600"/>
                  </a:spcAft>
                </a:pPr>
                <a:r>
                  <a:rPr lang="en-US" altLang="zh-CN" sz="2000" dirty="0"/>
                  <a:t>	State graph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e>
                    </m:d>
                  </m:oMath>
                </a14:m>
                <a:endParaRPr lang="en-US" altLang="zh-CN" sz="2000" b="0" dirty="0"/>
              </a:p>
              <a:p>
                <a:pPr>
                  <a:spcAft>
                    <a:spcPts val="600"/>
                  </a:spcAft>
                </a:pPr>
                <a:r>
                  <a:rPr lang="en-US" altLang="zh-CN" sz="2000" dirty="0"/>
                  <a:t>	Initial probability distribution </a:t>
                </a:r>
                <a14:m>
                  <m:oMath xmlns:m="http://schemas.openxmlformats.org/officeDocument/2006/math">
                    <m:r>
                      <a:rPr lang="en-US" altLang="zh-CN" sz="2000" b="0" i="1" smtClean="0">
                        <a:latin typeface="Cambria Math" panose="02040503050406030204" pitchFamily="18" charset="0"/>
                      </a:rPr>
                      <m:t>𝜋</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𝑁</m:t>
                            </m:r>
                          </m:sub>
                        </m:sSub>
                      </m:e>
                    </m:d>
                  </m:oMath>
                </a14:m>
                <a:endParaRPr lang="en-US" altLang="zh-CN" sz="2000" dirty="0"/>
              </a:p>
              <a:p>
                <a:pPr>
                  <a:spcAft>
                    <a:spcPts val="600"/>
                  </a:spcAft>
                </a:pPr>
                <a:r>
                  <a:rPr lang="en-US" altLang="zh-CN" sz="2000" dirty="0"/>
                  <a:t>    </a:t>
                </a:r>
                <a:r>
                  <a:rPr lang="en-US" altLang="zh-CN" sz="2000" b="1" dirty="0"/>
                  <a:t>output</a:t>
                </a:r>
                <a:r>
                  <a:rPr lang="en-US" altLang="zh-CN" sz="2000" dirty="0"/>
                  <a:t>: </a:t>
                </a:r>
              </a:p>
              <a:p>
                <a:pPr>
                  <a:spcAft>
                    <a:spcPts val="600"/>
                  </a:spcAft>
                </a:pPr>
                <a:r>
                  <a:rPr lang="en-US" altLang="zh-CN" sz="2000" dirty="0"/>
                  <a:t>	Forward probability </a:t>
                </a:r>
                <a14:m>
                  <m:oMath xmlns:m="http://schemas.openxmlformats.org/officeDocument/2006/math">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𝑇</m:t>
                        </m:r>
                      </m:sub>
                    </m:sSub>
                    <m:r>
                      <a:rPr lang="en-US" altLang="zh-CN" sz="2000" b="0" i="1" smtClean="0">
                        <a:latin typeface="Cambria Math" panose="02040503050406030204" pitchFamily="18" charset="0"/>
                      </a:rPr>
                      <m:t>)</m:t>
                    </m:r>
                  </m:oMath>
                </a14:m>
                <a:endParaRPr lang="en-US" altLang="zh-CN" sz="2000" dirty="0"/>
              </a:p>
              <a:p>
                <a:pPr>
                  <a:spcAft>
                    <a:spcPts val="600"/>
                  </a:spcAft>
                </a:pPr>
                <a:r>
                  <a:rPr lang="en-US" altLang="zh-CN" sz="2000" dirty="0"/>
                  <a:t>    create a probability matrix forward </a:t>
                </a:r>
                <a14:m>
                  <m:oMath xmlns:m="http://schemas.openxmlformats.org/officeDocument/2006/math">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m:t>
                    </m:r>
                  </m:oMath>
                </a14:m>
                <a:endParaRPr lang="en-US" altLang="zh-CN" sz="2000" dirty="0"/>
              </a:p>
              <a:p>
                <a:pPr>
                  <a:spcAft>
                    <a:spcPts val="600"/>
                  </a:spcAft>
                </a:pPr>
                <a:r>
                  <a:rPr lang="en-US" altLang="zh-CN" sz="2000" dirty="0"/>
                  <a:t>    </a:t>
                </a:r>
                <a:r>
                  <a:rPr lang="en-US" altLang="zh-CN" sz="2000" b="1" dirty="0"/>
                  <a:t>for</a:t>
                </a:r>
                <a:r>
                  <a:rPr lang="en-US" altLang="zh-CN" sz="2000" dirty="0"/>
                  <a:t> each state </a:t>
                </a:r>
                <a14:m>
                  <m:oMath xmlns:m="http://schemas.openxmlformats.org/officeDocument/2006/math">
                    <m:r>
                      <a:rPr lang="en-US" altLang="zh-CN" sz="2000" b="0" i="1" smtClean="0">
                        <a:latin typeface="Cambria Math" panose="02040503050406030204" pitchFamily="18" charset="0"/>
                      </a:rPr>
                      <m:t>𝑠</m:t>
                    </m:r>
                  </m:oMath>
                </a14:m>
                <a:r>
                  <a:rPr lang="zh-CN" altLang="en-US" sz="2000" dirty="0"/>
                  <a:t> </a:t>
                </a:r>
                <a:r>
                  <a:rPr lang="en-US" altLang="zh-CN" sz="2000" b="1" dirty="0"/>
                  <a:t>from</a:t>
                </a:r>
                <a:r>
                  <a:rPr lang="en-US" altLang="zh-CN" sz="2000" dirty="0"/>
                  <a:t> 1 </a:t>
                </a:r>
                <a:r>
                  <a:rPr lang="en-US" altLang="zh-CN" sz="2000" b="1" dirty="0"/>
                  <a:t>to</a:t>
                </a:r>
                <a:r>
                  <a:rPr lang="en-US" altLang="zh-CN" sz="2000" dirty="0"/>
                  <a:t> N </a:t>
                </a:r>
                <a:r>
                  <a:rPr lang="en-US" altLang="zh-CN" sz="2000" b="1" dirty="0"/>
                  <a:t>do</a:t>
                </a:r>
                <a:r>
                  <a:rPr lang="en-US" altLang="zh-CN" sz="2000" dirty="0"/>
                  <a:t> // initialization step</a:t>
                </a:r>
              </a:p>
              <a:p>
                <a:pPr>
                  <a:spcAft>
                    <a:spcPts val="600"/>
                  </a:spcAft>
                </a:pPr>
                <a:r>
                  <a:rPr lang="en-US" altLang="zh-CN" sz="2000" b="0" dirty="0"/>
                  <a:t>	</a:t>
                </a:r>
                <a14:m>
                  <m:oMath xmlns:m="http://schemas.openxmlformats.org/officeDocument/2006/math">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s</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𝜋</m:t>
                        </m:r>
                      </m:e>
                      <m:sub>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𝑠</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e>
                    </m:d>
                  </m:oMath>
                </a14:m>
                <a:endParaRPr lang="en-US" altLang="zh-CN" sz="2000" dirty="0"/>
              </a:p>
              <a:p>
                <a:pPr>
                  <a:spcAft>
                    <a:spcPts val="600"/>
                  </a:spcAft>
                </a:pPr>
                <a:r>
                  <a:rPr lang="en-US" altLang="zh-CN" sz="2000" dirty="0"/>
                  <a:t>    </a:t>
                </a:r>
                <a:r>
                  <a:rPr lang="en-US" altLang="zh-CN" sz="2000" b="1" dirty="0"/>
                  <a:t>for</a:t>
                </a:r>
                <a:r>
                  <a:rPr lang="en-US" altLang="zh-CN" sz="2000" dirty="0"/>
                  <a:t> each time step t </a:t>
                </a:r>
                <a:r>
                  <a:rPr lang="en-US" altLang="zh-CN" sz="2000" b="1" dirty="0"/>
                  <a:t>from</a:t>
                </a:r>
                <a:r>
                  <a:rPr lang="en-US" altLang="zh-CN" sz="2000" dirty="0"/>
                  <a:t> 2 </a:t>
                </a:r>
                <a:r>
                  <a:rPr lang="en-US" altLang="zh-CN" sz="2000" b="1" dirty="0"/>
                  <a:t>to</a:t>
                </a:r>
                <a:r>
                  <a:rPr lang="en-US" altLang="zh-CN" sz="2000" dirty="0"/>
                  <a:t> T </a:t>
                </a:r>
                <a:r>
                  <a:rPr lang="en-US" altLang="zh-CN" sz="2000" b="1" dirty="0"/>
                  <a:t>do</a:t>
                </a:r>
              </a:p>
              <a:p>
                <a:pPr>
                  <a:spcAft>
                    <a:spcPts val="600"/>
                  </a:spcAft>
                </a:pPr>
                <a:r>
                  <a:rPr lang="en-US" altLang="zh-CN" sz="2000" dirty="0"/>
                  <a:t>	</a:t>
                </a:r>
                <a:r>
                  <a:rPr lang="en-US" altLang="zh-CN" sz="2000" b="1" dirty="0"/>
                  <a:t>for</a:t>
                </a:r>
                <a:r>
                  <a:rPr lang="en-US" altLang="zh-CN" sz="2000" dirty="0"/>
                  <a:t> each state s </a:t>
                </a:r>
                <a:r>
                  <a:rPr lang="en-US" altLang="zh-CN" sz="2000" b="1" dirty="0"/>
                  <a:t>from</a:t>
                </a:r>
                <a:r>
                  <a:rPr lang="en-US" altLang="zh-CN" sz="2000" dirty="0"/>
                  <a:t> 1 </a:t>
                </a:r>
                <a:r>
                  <a:rPr lang="en-US" altLang="zh-CN" sz="2000" b="1" dirty="0"/>
                  <a:t>to</a:t>
                </a:r>
                <a:r>
                  <a:rPr lang="en-US" altLang="zh-CN" sz="2000" dirty="0"/>
                  <a:t> N </a:t>
                </a:r>
                <a:r>
                  <a:rPr lang="en-US" altLang="zh-CN" sz="2000" b="1" dirty="0"/>
                  <a:t>do</a:t>
                </a:r>
              </a:p>
              <a:p>
                <a:pPr>
                  <a:spcAft>
                    <a:spcPts val="600"/>
                  </a:spcAft>
                </a:pPr>
                <a:r>
                  <a:rPr lang="en-US" altLang="zh-CN" sz="2000" dirty="0"/>
                  <a:t>	    </a:t>
                </a:r>
                <a14:m>
                  <m:oMath xmlns:m="http://schemas.openxmlformats.org/officeDocument/2006/math">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sSup>
                          <m:sSupPr>
                            <m:ctrlPr>
                              <a:rPr lang="en-US" altLang="zh-CN" sz="2000" b="0" i="1" smtClean="0">
                                <a:latin typeface="Cambria Math" panose="02040503050406030204" pitchFamily="18" charset="0"/>
                              </a:rPr>
                            </m:ctrlPr>
                          </m:sSupPr>
                          <m:e>
                            <m:r>
                              <m:rPr>
                                <m:brk m:alnAt="23"/>
                              </m:rP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m:rPr>
                            <m:brk m:alnAt="23"/>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𝑠</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𝑠</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𝑡</m:t>
                                </m:r>
                              </m:sub>
                            </m:sSub>
                          </m:e>
                        </m:d>
                      </m:e>
                    </m:nary>
                  </m:oMath>
                </a14:m>
                <a:endParaRPr lang="en-US" altLang="zh-CN" sz="2000" dirty="0"/>
              </a:p>
              <a:p>
                <a:pPr>
                  <a:spcAft>
                    <a:spcPts val="600"/>
                  </a:spcAft>
                </a:pPr>
                <a:r>
                  <a:rPr lang="en-US" altLang="zh-CN" sz="2000" dirty="0"/>
                  <a:t>    return </a:t>
                </a:r>
                <a14:m>
                  <m:oMath xmlns:m="http://schemas.openxmlformats.org/officeDocument/2006/math">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𝑁</m:t>
                        </m:r>
                      </m:sup>
                      <m:e>
                        <m:r>
                          <a:rPr lang="en-US" altLang="zh-CN" sz="2000" b="0" i="1" smtClean="0">
                            <a:latin typeface="Cambria Math" panose="02040503050406030204" pitchFamily="18" charset="0"/>
                          </a:rPr>
                          <m:t>𝐹</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𝑠</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e>
                        </m:d>
                      </m:e>
                    </m:nary>
                  </m:oMath>
                </a14:m>
                <a:endParaRPr lang="zh-CN" altLang="en-US" sz="2000" dirty="0"/>
              </a:p>
            </p:txBody>
          </p:sp>
        </mc:Choice>
        <mc:Fallback xmlns="">
          <p:sp>
            <p:nvSpPr>
              <p:cNvPr id="5" name="文本框 3">
                <a:extLst>
                  <a:ext uri="{FF2B5EF4-FFF2-40B4-BE49-F238E27FC236}">
                    <a16:creationId xmlns:a16="http://schemas.microsoft.com/office/drawing/2014/main" id="{00165B62-2574-ED46-BFF7-D69D20120EF2}"/>
                  </a:ext>
                </a:extLst>
              </p:cNvPr>
              <p:cNvSpPr txBox="1">
                <a:spLocks noRot="1" noChangeAspect="1" noMove="1" noResize="1" noEditPoints="1" noAdjustHandles="1" noChangeArrowheads="1" noChangeShapeType="1" noTextEdit="1"/>
              </p:cNvSpPr>
              <p:nvPr/>
            </p:nvSpPr>
            <p:spPr>
              <a:xfrm>
                <a:off x="658813" y="1033111"/>
                <a:ext cx="6651270" cy="5459764"/>
              </a:xfrm>
              <a:prstGeom prst="rect">
                <a:avLst/>
              </a:prstGeom>
              <a:blipFill>
                <a:blip r:embed="rId2"/>
                <a:stretch>
                  <a:fillRect l="-762" t="-696" b="-125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E9939407-9581-B34C-A183-0B15E064645D}"/>
                  </a:ext>
                </a:extLst>
              </p:cNvPr>
              <p:cNvSpPr txBox="1"/>
              <p:nvPr/>
            </p:nvSpPr>
            <p:spPr>
              <a:xfrm>
                <a:off x="7557732" y="2756127"/>
                <a:ext cx="4642040" cy="1679114"/>
              </a:xfrm>
              <a:prstGeom prst="rect">
                <a:avLst/>
              </a:prstGeom>
              <a:noFill/>
            </p:spPr>
            <p:txBody>
              <a:bodyPr wrap="none" rtlCol="0">
                <a:spAutoFit/>
              </a:bodyPr>
              <a:lstStyle/>
              <a:p>
                <a:pPr>
                  <a:lnSpc>
                    <a:spcPct val="200000"/>
                  </a:lnSpc>
                </a:pPr>
                <a:r>
                  <a:rPr lang="en-US" altLang="zh-CN" sz="2800" dirty="0"/>
                  <a:t>Space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d>
                  </m:oMath>
                </a14:m>
                <a:endParaRPr lang="en-US" altLang="zh-CN" sz="2800" dirty="0"/>
              </a:p>
              <a:p>
                <a:pPr>
                  <a:lnSpc>
                    <a:spcPct val="200000"/>
                  </a:lnSpc>
                </a:pPr>
                <a:r>
                  <a:rPr lang="en-US" altLang="zh-CN" sz="2800" dirty="0"/>
                  <a:t>Time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2</m:t>
                            </m:r>
                          </m:sup>
                        </m:sSup>
                      </m:e>
                    </m:d>
                  </m:oMath>
                </a14:m>
                <a:endParaRPr lang="zh-CN" altLang="en-US" sz="2800" dirty="0"/>
              </a:p>
            </p:txBody>
          </p:sp>
        </mc:Choice>
        <mc:Fallback xmlns="">
          <p:sp>
            <p:nvSpPr>
              <p:cNvPr id="6" name="文本框 4">
                <a:extLst>
                  <a:ext uri="{FF2B5EF4-FFF2-40B4-BE49-F238E27FC236}">
                    <a16:creationId xmlns:a16="http://schemas.microsoft.com/office/drawing/2014/main" id="{E9939407-9581-B34C-A183-0B15E064645D}"/>
                  </a:ext>
                </a:extLst>
              </p:cNvPr>
              <p:cNvSpPr txBox="1">
                <a:spLocks noRot="1" noChangeAspect="1" noMove="1" noResize="1" noEditPoints="1" noAdjustHandles="1" noChangeArrowheads="1" noChangeShapeType="1" noTextEdit="1"/>
              </p:cNvSpPr>
              <p:nvPr/>
            </p:nvSpPr>
            <p:spPr>
              <a:xfrm>
                <a:off x="7557732" y="2756127"/>
                <a:ext cx="4642040" cy="1679114"/>
              </a:xfrm>
              <a:prstGeom prst="rect">
                <a:avLst/>
              </a:prstGeom>
              <a:blipFill>
                <a:blip r:embed="rId3"/>
                <a:stretch>
                  <a:fillRect l="-2732" b="-8955"/>
                </a:stretch>
              </a:blipFill>
            </p:spPr>
            <p:txBody>
              <a:bodyPr/>
              <a:lstStyle/>
              <a:p>
                <a:r>
                  <a:rPr lang="en-CN">
                    <a:noFill/>
                  </a:rPr>
                  <a:t> </a:t>
                </a:r>
              </a:p>
            </p:txBody>
          </p:sp>
        </mc:Fallback>
      </mc:AlternateContent>
    </p:spTree>
    <p:extLst>
      <p:ext uri="{BB962C8B-B14F-4D97-AF65-F5344CB8AC3E}">
        <p14:creationId xmlns:p14="http://schemas.microsoft.com/office/powerpoint/2010/main" val="103806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 </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oMath>
                </a14:m>
                <a:r>
                  <a:rPr lang="en-US" altLang="zh-CN" dirty="0"/>
                  <a:t>)</a:t>
                </a:r>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2"/>
                <a:stretch>
                  <a:fillRect l="-1866" t="-32653" r="-878"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a:rPr lang="en-US" altLang="zh-CN" sz="2000" b="0" i="1" smtClean="0">
                              <a:solidFill>
                                <a:srgbClr val="7030A0"/>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a:rPr lang="en-US" altLang="zh-CN" sz="2000" b="0" i="1" smtClean="0">
                              <a:solidFill>
                                <a:schemeClr val="accent1"/>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1863" r="-1863"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矩形 11">
                <a:extLst>
                  <a:ext uri="{FF2B5EF4-FFF2-40B4-BE49-F238E27FC236}">
                    <a16:creationId xmlns:a16="http://schemas.microsoft.com/office/drawing/2014/main" id="{23E493BF-A15F-DC4F-A6C5-EC3897EC86B4}"/>
                  </a:ext>
                </a:extLst>
              </p:cNvPr>
              <p:cNvSpPr/>
              <p:nvPr/>
            </p:nvSpPr>
            <p:spPr>
              <a:xfrm>
                <a:off x="355222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8"/>
                <a:ext cx="779581" cy="657225"/>
              </a:xfrm>
              <a:prstGeom prst="rect">
                <a:avLst/>
              </a:prstGeom>
              <a:blipFill>
                <a:blip r:embed="rId1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46">
                <a:extLst>
                  <a:ext uri="{FF2B5EF4-FFF2-40B4-BE49-F238E27FC236}">
                    <a16:creationId xmlns:a16="http://schemas.microsoft.com/office/drawing/2014/main" id="{CB499C81-BAF9-CC47-8FEF-AB5656391AE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7">
                <a:extLst>
                  <a:ext uri="{FF2B5EF4-FFF2-40B4-BE49-F238E27FC236}">
                    <a16:creationId xmlns:a16="http://schemas.microsoft.com/office/drawing/2014/main" id="{980D4024-9327-4548-8DD5-940E8221F2E7}"/>
                  </a:ext>
                </a:extLst>
              </p:cNvPr>
              <p:cNvSpPr/>
              <p:nvPr/>
            </p:nvSpPr>
            <p:spPr>
              <a:xfrm>
                <a:off x="106240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8"/>
                <a:ext cx="779581" cy="657225"/>
              </a:xfrm>
              <a:prstGeom prst="rect">
                <a:avLst/>
              </a:prstGeom>
              <a:blipFill>
                <a:blip r:embed="rId14"/>
                <a:stretch>
                  <a:fillRect r="-3077"/>
                </a:stretch>
              </a:blipFill>
              <a:ln w="28575"/>
            </p:spPr>
            <p:txBody>
              <a:bodyPr/>
              <a:lstStyle/>
              <a:p>
                <a:r>
                  <a:rPr lang="en-CN">
                    <a:noFill/>
                  </a:rPr>
                  <a:t> </a:t>
                </a:r>
              </a:p>
            </p:txBody>
          </p:sp>
        </mc:Fallback>
      </mc:AlternateContent>
      <p:cxnSp>
        <p:nvCxnSpPr>
          <p:cNvPr id="38" name="直接箭头连接符 49">
            <a:extLst>
              <a:ext uri="{FF2B5EF4-FFF2-40B4-BE49-F238E27FC236}">
                <a16:creationId xmlns:a16="http://schemas.microsoft.com/office/drawing/2014/main" id="{E6069CD3-E11A-284C-B31E-B42C00D873FA}"/>
              </a:ext>
            </a:extLst>
          </p:cNvPr>
          <p:cNvCxnSpPr>
            <a:cxnSpLocks/>
          </p:cNvCxnSpPr>
          <p:nvPr/>
        </p:nvCxnSpPr>
        <p:spPr>
          <a:xfrm>
            <a:off x="3954576" y="5735180"/>
            <a:ext cx="76613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50">
                <a:extLst>
                  <a:ext uri="{FF2B5EF4-FFF2-40B4-BE49-F238E27FC236}">
                    <a16:creationId xmlns:a16="http://schemas.microsoft.com/office/drawing/2014/main" id="{229ED95A-B776-3349-A7C9-7F67DC24D2DE}"/>
                  </a:ext>
                </a:extLst>
              </p:cNvPr>
              <p:cNvSpPr txBox="1"/>
              <p:nvPr/>
            </p:nvSpPr>
            <p:spPr>
              <a:xfrm>
                <a:off x="10010037" y="5310640"/>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39" name="文本框 50">
                <a:extLst>
                  <a:ext uri="{FF2B5EF4-FFF2-40B4-BE49-F238E27FC236}">
                    <a16:creationId xmlns:a16="http://schemas.microsoft.com/office/drawing/2014/main" id="{229ED95A-B776-3349-A7C9-7F67DC24D2DE}"/>
                  </a:ext>
                </a:extLst>
              </p:cNvPr>
              <p:cNvSpPr txBox="1">
                <a:spLocks noRot="1" noChangeAspect="1" noMove="1" noResize="1" noEditPoints="1" noAdjustHandles="1" noChangeArrowheads="1" noChangeShapeType="1" noTextEdit="1"/>
              </p:cNvSpPr>
              <p:nvPr/>
            </p:nvSpPr>
            <p:spPr>
              <a:xfrm>
                <a:off x="10010037" y="5310640"/>
                <a:ext cx="300147" cy="492443"/>
              </a:xfrm>
              <a:prstGeom prst="rect">
                <a:avLst/>
              </a:prstGeom>
              <a:blipFill>
                <a:blip r:embed="rId15"/>
                <a:stretch>
                  <a:fillRect l="-20833" r="-16667"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297505"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297505" y="2438532"/>
                <a:ext cx="846962" cy="369332"/>
              </a:xfrm>
              <a:prstGeom prst="rect">
                <a:avLst/>
              </a:prstGeom>
              <a:blipFill>
                <a:blip r:embed="rId16"/>
                <a:stretch>
                  <a:fillRect r="-547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51449"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51449" y="3373213"/>
                <a:ext cx="846962" cy="369332"/>
              </a:xfrm>
              <a:prstGeom prst="rect">
                <a:avLst/>
              </a:prstGeom>
              <a:blipFill>
                <a:blip r:embed="rId17"/>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9">
                <a:extLst>
                  <a:ext uri="{FF2B5EF4-FFF2-40B4-BE49-F238E27FC236}">
                    <a16:creationId xmlns:a16="http://schemas.microsoft.com/office/drawing/2014/main" id="{0DDF55CE-885F-6641-817A-3DEDF816E8A8}"/>
                  </a:ext>
                </a:extLst>
              </p:cNvPr>
              <p:cNvSpPr txBox="1"/>
              <p:nvPr/>
            </p:nvSpPr>
            <p:spPr>
              <a:xfrm>
                <a:off x="5404657" y="5831108"/>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04657" y="5831108"/>
                <a:ext cx="2087303"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60">
                <a:extLst>
                  <a:ext uri="{FF2B5EF4-FFF2-40B4-BE49-F238E27FC236}">
                    <a16:creationId xmlns:a16="http://schemas.microsoft.com/office/drawing/2014/main" id="{96E1FBDB-5ECD-E944-B029-FCF8AC371EBA}"/>
                  </a:ext>
                </a:extLst>
              </p:cNvPr>
              <p:cNvSpPr txBox="1"/>
              <p:nvPr/>
            </p:nvSpPr>
            <p:spPr>
              <a:xfrm>
                <a:off x="3326809" y="5831108"/>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26809" y="5831108"/>
                <a:ext cx="1989519"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797" b="-427586"/>
                          </a:stretch>
                        </a:blipFill>
                      </a:tcPr>
                    </a:tc>
                    <a:tc>
                      <a:txBody>
                        <a:bodyPr/>
                        <a:lstStyle/>
                        <a:p>
                          <a:endParaRPr lang="en-CN"/>
                        </a:p>
                      </a:txBody>
                      <a:tcPr>
                        <a:blipFill>
                          <a:blip r:embed="rId20"/>
                          <a:stretch>
                            <a:fillRect l="-98750" t="-6897" r="-101250"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5" name="文本框 9">
                <a:extLst>
                  <a:ext uri="{FF2B5EF4-FFF2-40B4-BE49-F238E27FC236}">
                    <a16:creationId xmlns:a16="http://schemas.microsoft.com/office/drawing/2014/main" id="{764F365A-C742-154F-9241-E6FDD67FC3D2}"/>
                  </a:ext>
                </a:extLst>
              </p:cNvPr>
              <p:cNvSpPr txBox="1"/>
              <p:nvPr/>
            </p:nvSpPr>
            <p:spPr>
              <a:xfrm>
                <a:off x="7738182" y="6398921"/>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7738182" y="6398921"/>
                <a:ext cx="3541675" cy="369332"/>
              </a:xfrm>
              <a:prstGeom prst="rect">
                <a:avLst/>
              </a:prstGeom>
              <a:blipFill>
                <a:blip r:embed="rId21"/>
                <a:stretch>
                  <a:fillRect l="-357" r="-2143" b="-41379"/>
                </a:stretch>
              </a:blipFill>
            </p:spPr>
            <p:txBody>
              <a:bodyPr/>
              <a:lstStyle/>
              <a:p>
                <a:r>
                  <a:rPr lang="en-CN">
                    <a:noFill/>
                  </a:rPr>
                  <a:t> </a:t>
                </a:r>
              </a:p>
            </p:txBody>
          </p:sp>
        </mc:Fallback>
      </mc:AlternateContent>
    </p:spTree>
    <p:extLst>
      <p:ext uri="{BB962C8B-B14F-4D97-AF65-F5344CB8AC3E}">
        <p14:creationId xmlns:p14="http://schemas.microsoft.com/office/powerpoint/2010/main" val="243974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𝑻</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r>
                      <a:rPr lang="en-US" altLang="zh-CN" b="1" i="1" smtClean="0">
                        <a:latin typeface="Cambria Math" panose="02040503050406030204" pitchFamily="18" charset="0"/>
                      </a:rPr>
                      <m:t> </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en-US" altLang="zh-CN" b="1" i="1" smtClean="0">
                        <a:latin typeface="Cambria Math" panose="02040503050406030204" pitchFamily="18" charset="0"/>
                      </a:rPr>
                      <m:t>𝟑</m:t>
                    </m:r>
                  </m:oMath>
                </a14:m>
                <a:r>
                  <a:rPr lang="en-US" altLang="zh-CN" dirty="0"/>
                  <a:t>)</a:t>
                </a:r>
                <a:endParaRPr lang="en-CN" dirty="0"/>
              </a:p>
            </p:txBody>
          </p:sp>
        </mc:Choice>
        <mc:Fallback xmlns="">
          <p:sp>
            <p:nvSpPr>
              <p:cNvPr id="2" name="Title 1">
                <a:extLst>
                  <a:ext uri="{FF2B5EF4-FFF2-40B4-BE49-F238E27FC236}">
                    <a16:creationId xmlns:a16="http://schemas.microsoft.com/office/drawing/2014/main" id="{414157A7-18C3-EC44-9700-2A12BB5C1F69}"/>
                  </a:ext>
                </a:extLst>
              </p:cNvPr>
              <p:cNvSpPr>
                <a:spLocks noGrp="1" noRot="1" noChangeAspect="1" noMove="1" noResize="1" noEditPoints="1" noAdjustHandles="1" noChangeArrowheads="1" noChangeShapeType="1" noTextEdit="1"/>
              </p:cNvSpPr>
              <p:nvPr>
                <p:ph type="title"/>
              </p:nvPr>
            </p:nvSpPr>
            <p:spPr>
              <a:blipFill>
                <a:blip r:embed="rId2"/>
                <a:stretch>
                  <a:fillRect l="-1866" t="-32653" r="-878" b="-408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a:rPr lang="en-US" altLang="zh-CN" sz="2000" b="0" i="1" smtClean="0">
                              <a:solidFill>
                                <a:srgbClr val="7030A0"/>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a:rPr lang="en-US" altLang="zh-CN" sz="2000" b="0" i="1" smtClean="0">
                              <a:solidFill>
                                <a:schemeClr val="accent1"/>
                              </a:solidFill>
                              <a:latin typeface="Cambria Math" panose="02040503050406030204" pitchFamily="18" charset="0"/>
                            </a:rPr>
                            <m:t>𝑠𝑡𝑎𝑟𝑡</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xmlns="">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1863" r="-1863"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矩形 11">
                <a:extLst>
                  <a:ext uri="{FF2B5EF4-FFF2-40B4-BE49-F238E27FC236}">
                    <a16:creationId xmlns:a16="http://schemas.microsoft.com/office/drawing/2014/main" id="{23E493BF-A15F-DC4F-A6C5-EC3897EC86B4}"/>
                  </a:ext>
                </a:extLst>
              </p:cNvPr>
              <p:cNvSpPr/>
              <p:nvPr/>
            </p:nvSpPr>
            <p:spPr>
              <a:xfrm>
                <a:off x="355222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8"/>
                <a:ext cx="779581" cy="657225"/>
              </a:xfrm>
              <a:prstGeom prst="rect">
                <a:avLst/>
              </a:prstGeom>
              <a:blipFill>
                <a:blip r:embed="rId1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46">
                <a:extLst>
                  <a:ext uri="{FF2B5EF4-FFF2-40B4-BE49-F238E27FC236}">
                    <a16:creationId xmlns:a16="http://schemas.microsoft.com/office/drawing/2014/main" id="{CB499C81-BAF9-CC47-8FEF-AB5656391AE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7">
                <a:extLst>
                  <a:ext uri="{FF2B5EF4-FFF2-40B4-BE49-F238E27FC236}">
                    <a16:creationId xmlns:a16="http://schemas.microsoft.com/office/drawing/2014/main" id="{980D4024-9327-4548-8DD5-940E8221F2E7}"/>
                  </a:ext>
                </a:extLst>
              </p:cNvPr>
              <p:cNvSpPr/>
              <p:nvPr/>
            </p:nvSpPr>
            <p:spPr>
              <a:xfrm>
                <a:off x="106240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8"/>
                <a:ext cx="779581" cy="657225"/>
              </a:xfrm>
              <a:prstGeom prst="rect">
                <a:avLst/>
              </a:prstGeom>
              <a:blipFill>
                <a:blip r:embed="rId14"/>
                <a:stretch>
                  <a:fillRect r="-3077"/>
                </a:stretch>
              </a:blipFill>
              <a:ln w="28575"/>
            </p:spPr>
            <p:txBody>
              <a:bodyPr/>
              <a:lstStyle/>
              <a:p>
                <a:r>
                  <a:rPr lang="en-CN">
                    <a:noFill/>
                  </a:rPr>
                  <a:t> </a:t>
                </a:r>
              </a:p>
            </p:txBody>
          </p:sp>
        </mc:Fallback>
      </mc:AlternateContent>
      <p:cxnSp>
        <p:nvCxnSpPr>
          <p:cNvPr id="38" name="直接箭头连接符 49">
            <a:extLst>
              <a:ext uri="{FF2B5EF4-FFF2-40B4-BE49-F238E27FC236}">
                <a16:creationId xmlns:a16="http://schemas.microsoft.com/office/drawing/2014/main" id="{E6069CD3-E11A-284C-B31E-B42C00D873FA}"/>
              </a:ext>
            </a:extLst>
          </p:cNvPr>
          <p:cNvCxnSpPr>
            <a:cxnSpLocks/>
          </p:cNvCxnSpPr>
          <p:nvPr/>
        </p:nvCxnSpPr>
        <p:spPr>
          <a:xfrm>
            <a:off x="3954576" y="5735180"/>
            <a:ext cx="766130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50">
                <a:extLst>
                  <a:ext uri="{FF2B5EF4-FFF2-40B4-BE49-F238E27FC236}">
                    <a16:creationId xmlns:a16="http://schemas.microsoft.com/office/drawing/2014/main" id="{229ED95A-B776-3349-A7C9-7F67DC24D2DE}"/>
                  </a:ext>
                </a:extLst>
              </p:cNvPr>
              <p:cNvSpPr txBox="1"/>
              <p:nvPr/>
            </p:nvSpPr>
            <p:spPr>
              <a:xfrm>
                <a:off x="10010037" y="5310640"/>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39" name="文本框 50">
                <a:extLst>
                  <a:ext uri="{FF2B5EF4-FFF2-40B4-BE49-F238E27FC236}">
                    <a16:creationId xmlns:a16="http://schemas.microsoft.com/office/drawing/2014/main" id="{229ED95A-B776-3349-A7C9-7F67DC24D2DE}"/>
                  </a:ext>
                </a:extLst>
              </p:cNvPr>
              <p:cNvSpPr txBox="1">
                <a:spLocks noRot="1" noChangeAspect="1" noMove="1" noResize="1" noEditPoints="1" noAdjustHandles="1" noChangeArrowheads="1" noChangeShapeType="1" noTextEdit="1"/>
              </p:cNvSpPr>
              <p:nvPr/>
            </p:nvSpPr>
            <p:spPr>
              <a:xfrm>
                <a:off x="10010037" y="5310640"/>
                <a:ext cx="300147" cy="492443"/>
              </a:xfrm>
              <a:prstGeom prst="rect">
                <a:avLst/>
              </a:prstGeom>
              <a:blipFill>
                <a:blip r:embed="rId15"/>
                <a:stretch>
                  <a:fillRect l="-20833" r="-16667"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297505"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297505" y="2438532"/>
                <a:ext cx="846962" cy="369332"/>
              </a:xfrm>
              <a:prstGeom prst="rect">
                <a:avLst/>
              </a:prstGeom>
              <a:blipFill>
                <a:blip r:embed="rId16"/>
                <a:stretch>
                  <a:fillRect r="-547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51449"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51449" y="3373213"/>
                <a:ext cx="846962" cy="369332"/>
              </a:xfrm>
              <a:prstGeom prst="rect">
                <a:avLst/>
              </a:prstGeom>
              <a:blipFill>
                <a:blip r:embed="rId17"/>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9">
                <a:extLst>
                  <a:ext uri="{FF2B5EF4-FFF2-40B4-BE49-F238E27FC236}">
                    <a16:creationId xmlns:a16="http://schemas.microsoft.com/office/drawing/2014/main" id="{0DDF55CE-885F-6641-817A-3DEDF816E8A8}"/>
                  </a:ext>
                </a:extLst>
              </p:cNvPr>
              <p:cNvSpPr txBox="1"/>
              <p:nvPr/>
            </p:nvSpPr>
            <p:spPr>
              <a:xfrm>
                <a:off x="5404657" y="5831108"/>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04657" y="5831108"/>
                <a:ext cx="2087303"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60">
                <a:extLst>
                  <a:ext uri="{FF2B5EF4-FFF2-40B4-BE49-F238E27FC236}">
                    <a16:creationId xmlns:a16="http://schemas.microsoft.com/office/drawing/2014/main" id="{96E1FBDB-5ECD-E944-B029-FCF8AC371EBA}"/>
                  </a:ext>
                </a:extLst>
              </p:cNvPr>
              <p:cNvSpPr txBox="1"/>
              <p:nvPr/>
            </p:nvSpPr>
            <p:spPr>
              <a:xfrm>
                <a:off x="3326809" y="5831108"/>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26809" y="5831108"/>
                <a:ext cx="1989519"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41078347"/>
                  </p:ext>
                </p:extLst>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41078347"/>
                  </p:ext>
                </p:extLst>
              </p:nvPr>
            </p:nvGraphicFramePr>
            <p:xfrm>
              <a:off x="314326" y="4947303"/>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797" b="-427586"/>
                          </a:stretch>
                        </a:blipFill>
                      </a:tcPr>
                    </a:tc>
                    <a:tc>
                      <a:txBody>
                        <a:bodyPr/>
                        <a:lstStyle/>
                        <a:p>
                          <a:endParaRPr lang="en-CN"/>
                        </a:p>
                      </a:txBody>
                      <a:tcPr>
                        <a:blipFill>
                          <a:blip r:embed="rId20"/>
                          <a:stretch>
                            <a:fillRect l="-98750" t="-6897" r="-101250"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5" name="文本框 9">
                <a:extLst>
                  <a:ext uri="{FF2B5EF4-FFF2-40B4-BE49-F238E27FC236}">
                    <a16:creationId xmlns:a16="http://schemas.microsoft.com/office/drawing/2014/main" id="{764F365A-C742-154F-9241-E6FDD67FC3D2}"/>
                  </a:ext>
                </a:extLst>
              </p:cNvPr>
              <p:cNvSpPr txBox="1"/>
              <p:nvPr/>
            </p:nvSpPr>
            <p:spPr>
              <a:xfrm>
                <a:off x="7738182" y="6398921"/>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7738182" y="6398921"/>
                <a:ext cx="3541675" cy="369332"/>
              </a:xfrm>
              <a:prstGeom prst="rect">
                <a:avLst/>
              </a:prstGeom>
              <a:blipFill>
                <a:blip r:embed="rId21"/>
                <a:stretch>
                  <a:fillRect l="-357" r="-2143" b="-413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44">
                <a:extLst>
                  <a:ext uri="{FF2B5EF4-FFF2-40B4-BE49-F238E27FC236}">
                    <a16:creationId xmlns:a16="http://schemas.microsoft.com/office/drawing/2014/main" id="{44AA6D8D-C4D0-424D-ACB7-F7EC40564DD7}"/>
                  </a:ext>
                </a:extLst>
              </p:cNvPr>
              <p:cNvSpPr txBox="1"/>
              <p:nvPr/>
            </p:nvSpPr>
            <p:spPr>
              <a:xfrm>
                <a:off x="3118329" y="934258"/>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49" name="文本框 44">
                <a:extLst>
                  <a:ext uri="{FF2B5EF4-FFF2-40B4-BE49-F238E27FC236}">
                    <a16:creationId xmlns:a16="http://schemas.microsoft.com/office/drawing/2014/main" id="{44AA6D8D-C4D0-424D-ACB7-F7EC40564DD7}"/>
                  </a:ext>
                </a:extLst>
              </p:cNvPr>
              <p:cNvSpPr txBox="1">
                <a:spLocks noRot="1" noChangeAspect="1" noMove="1" noResize="1" noEditPoints="1" noAdjustHandles="1" noChangeArrowheads="1" noChangeShapeType="1" noTextEdit="1"/>
              </p:cNvSpPr>
              <p:nvPr/>
            </p:nvSpPr>
            <p:spPr>
              <a:xfrm>
                <a:off x="3118329" y="934258"/>
                <a:ext cx="1643912" cy="369332"/>
              </a:xfrm>
              <a:prstGeom prst="rect">
                <a:avLst/>
              </a:prstGeom>
              <a:blipFill>
                <a:blip r:embed="rId22"/>
                <a:stretch>
                  <a:fillRect l="-769" r="-307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5">
                <a:extLst>
                  <a:ext uri="{FF2B5EF4-FFF2-40B4-BE49-F238E27FC236}">
                    <a16:creationId xmlns:a16="http://schemas.microsoft.com/office/drawing/2014/main" id="{8A0A0177-6F99-D04F-A578-27123F59AA6E}"/>
                  </a:ext>
                </a:extLst>
              </p:cNvPr>
              <p:cNvSpPr txBox="1"/>
              <p:nvPr/>
            </p:nvSpPr>
            <p:spPr>
              <a:xfrm>
                <a:off x="3171331" y="352495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50" name="文本框 55">
                <a:extLst>
                  <a:ext uri="{FF2B5EF4-FFF2-40B4-BE49-F238E27FC236}">
                    <a16:creationId xmlns:a16="http://schemas.microsoft.com/office/drawing/2014/main" id="{8A0A0177-6F99-D04F-A578-27123F59AA6E}"/>
                  </a:ext>
                </a:extLst>
              </p:cNvPr>
              <p:cNvSpPr txBox="1">
                <a:spLocks noRot="1" noChangeAspect="1" noMove="1" noResize="1" noEditPoints="1" noAdjustHandles="1" noChangeArrowheads="1" noChangeShapeType="1" noTextEdit="1"/>
              </p:cNvSpPr>
              <p:nvPr/>
            </p:nvSpPr>
            <p:spPr>
              <a:xfrm>
                <a:off x="3171331" y="3524955"/>
                <a:ext cx="1643912" cy="369332"/>
              </a:xfrm>
              <a:prstGeom prst="rect">
                <a:avLst/>
              </a:prstGeom>
              <a:blipFill>
                <a:blip r:embed="rId23"/>
                <a:stretch>
                  <a:fillRect l="-763" r="-3053" b="-16667"/>
                </a:stretch>
              </a:blipFill>
            </p:spPr>
            <p:txBody>
              <a:bodyPr/>
              <a:lstStyle/>
              <a:p>
                <a:r>
                  <a:rPr lang="en-CN">
                    <a:noFill/>
                  </a:rPr>
                  <a:t> </a:t>
                </a:r>
              </a:p>
            </p:txBody>
          </p:sp>
        </mc:Fallback>
      </mc:AlternateContent>
    </p:spTree>
    <p:extLst>
      <p:ext uri="{BB962C8B-B14F-4D97-AF65-F5344CB8AC3E}">
        <p14:creationId xmlns:p14="http://schemas.microsoft.com/office/powerpoint/2010/main" val="71856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箭头连接符 35">
            <a:extLst>
              <a:ext uri="{FF2B5EF4-FFF2-40B4-BE49-F238E27FC236}">
                <a16:creationId xmlns:a16="http://schemas.microsoft.com/office/drawing/2014/main" id="{655979BA-3F6F-4259-83FB-B97A69BA8EC6}"/>
              </a:ext>
            </a:extLst>
          </p:cNvPr>
          <p:cNvCxnSpPr>
            <a:cxnSpLocks/>
            <a:stCxn id="23" idx="0"/>
            <a:endCxn id="8" idx="4"/>
          </p:cNvCxnSpPr>
          <p:nvPr/>
        </p:nvCxnSpPr>
        <p:spPr>
          <a:xfrm flipH="1" flipV="1">
            <a:off x="7962900" y="2589548"/>
            <a:ext cx="1905" cy="1464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A8AF97BC-D6C7-4DE7-931A-70505CB16D85}"/>
              </a:ext>
            </a:extLst>
          </p:cNvPr>
          <p:cNvCxnSpPr>
            <a:cxnSpLocks/>
            <a:stCxn id="25" idx="0"/>
            <a:endCxn id="9" idx="4"/>
          </p:cNvCxnSpPr>
          <p:nvPr/>
        </p:nvCxnSpPr>
        <p:spPr>
          <a:xfrm flipH="1" flipV="1">
            <a:off x="9761220" y="2589547"/>
            <a:ext cx="1588" cy="1464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A5594F36-8E78-4738-87E7-576E4940EC2B}"/>
              </a:ext>
            </a:extLst>
          </p:cNvPr>
          <p:cNvSpPr>
            <a:spLocks noGrp="1"/>
          </p:cNvSpPr>
          <p:nvPr>
            <p:ph type="title"/>
          </p:nvPr>
        </p:nvSpPr>
        <p:spPr/>
        <p:txBody>
          <a:bodyPr/>
          <a:lstStyle/>
          <a:p>
            <a:r>
              <a:rPr lang="en-US" altLang="zh-CN" dirty="0"/>
              <a:t>Part-of-Speech(POS) Tagging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0DA3C81-6B3B-415A-B11E-F1892EBFDD69}"/>
                  </a:ext>
                </a:extLst>
              </p:cNvPr>
              <p:cNvSpPr>
                <a:spLocks noGrp="1"/>
              </p:cNvSpPr>
              <p:nvPr>
                <p:ph idx="1"/>
              </p:nvPr>
            </p:nvSpPr>
            <p:spPr>
              <a:xfrm>
                <a:off x="517525" y="1108433"/>
                <a:ext cx="11350627" cy="5749567"/>
              </a:xfrm>
            </p:spPr>
            <p:txBody>
              <a:bodyPr>
                <a:noAutofit/>
              </a:bodyPr>
              <a:lstStyle/>
              <a:p>
                <a:pPr>
                  <a:spcBef>
                    <a:spcPts val="600"/>
                  </a:spcBef>
                  <a:spcAft>
                    <a:spcPts val="600"/>
                  </a:spcAft>
                </a:pPr>
                <a:r>
                  <a:rPr lang="en-US" altLang="zh-CN" dirty="0"/>
                  <a:t>Map from sequence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oMath>
                </a14:m>
                <a:r>
                  <a:rPr lang="en-US" altLang="zh-CN" dirty="0"/>
                  <a:t> of words to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oMath>
                </a14:m>
                <a:r>
                  <a:rPr lang="en-US" altLang="zh-CN" dirty="0"/>
                  <a:t> of POS tags</a:t>
                </a:r>
              </a:p>
              <a:p>
                <a:pPr>
                  <a:spcBef>
                    <a:spcPts val="600"/>
                  </a:spcBef>
                  <a:spcAft>
                    <a:spcPts val="600"/>
                  </a:spcAft>
                </a:pPr>
                <a:endParaRPr lang="en-US" altLang="zh-CN" dirty="0"/>
              </a:p>
              <a:p>
                <a:pPr>
                  <a:spcBef>
                    <a:spcPts val="600"/>
                  </a:spcBef>
                  <a:spcAft>
                    <a:spcPts val="600"/>
                  </a:spcAft>
                </a:pPr>
                <a:endParaRPr lang="en-US" altLang="zh-CN" dirty="0"/>
              </a:p>
              <a:p>
                <a:pPr>
                  <a:spcBef>
                    <a:spcPts val="600"/>
                  </a:spcBef>
                  <a:spcAft>
                    <a:spcPts val="600"/>
                  </a:spcAft>
                </a:pPr>
                <a:endParaRPr lang="en-US" altLang="zh-CN" sz="2400" dirty="0"/>
              </a:p>
              <a:p>
                <a:pPr>
                  <a:spcBef>
                    <a:spcPts val="600"/>
                  </a:spcBef>
                  <a:spcAft>
                    <a:spcPts val="600"/>
                  </a:spcAft>
                </a:pPr>
                <a:endParaRPr lang="en-US" altLang="zh-CN" sz="2400" dirty="0"/>
              </a:p>
              <a:p>
                <a:pPr marL="0" indent="0">
                  <a:spcBef>
                    <a:spcPts val="600"/>
                  </a:spcBef>
                  <a:spcAft>
                    <a:spcPts val="600"/>
                  </a:spcAft>
                  <a:buNone/>
                </a:pPr>
                <a:endParaRPr lang="en-US" altLang="zh-CN" sz="2400" dirty="0"/>
              </a:p>
              <a:p>
                <a:pPr marL="0" indent="0">
                  <a:spcBef>
                    <a:spcPts val="600"/>
                  </a:spcBef>
                  <a:spcAft>
                    <a:spcPts val="600"/>
                  </a:spcAft>
                  <a:buNone/>
                </a:pPr>
                <a:endParaRPr lang="en-US" altLang="zh-CN" dirty="0"/>
              </a:p>
              <a:p>
                <a:pPr>
                  <a:spcBef>
                    <a:spcPts val="600"/>
                  </a:spcBef>
                  <a:spcAft>
                    <a:spcPts val="600"/>
                  </a:spcAft>
                </a:pPr>
                <a:r>
                  <a:rPr lang="en-US" altLang="zh-CN" dirty="0"/>
                  <a:t>Input:   		Plays     	well            	with  		others</a:t>
                </a:r>
              </a:p>
              <a:p>
                <a:pPr>
                  <a:spcBef>
                    <a:spcPts val="600"/>
                  </a:spcBef>
                  <a:spcAft>
                    <a:spcPts val="600"/>
                  </a:spcAft>
                </a:pPr>
                <a:r>
                  <a:rPr lang="en-US" altLang="zh-CN" dirty="0"/>
                  <a:t>Ambiguity:  	NNS/VBZ  	UH/JJ/NN/RB    	IN		NNS</a:t>
                </a:r>
              </a:p>
              <a:p>
                <a:pPr>
                  <a:spcBef>
                    <a:spcPts val="600"/>
                  </a:spcBef>
                  <a:spcAft>
                    <a:spcPts val="600"/>
                  </a:spcAft>
                </a:pPr>
                <a:r>
                  <a:rPr lang="en-US" altLang="zh-CN" dirty="0"/>
                  <a:t>Output:		Plays/VBZ	well/RB 		with/IN    	others/NNS </a:t>
                </a:r>
              </a:p>
            </p:txBody>
          </p:sp>
        </mc:Choice>
        <mc:Fallback xmlns="">
          <p:sp>
            <p:nvSpPr>
              <p:cNvPr id="3" name="内容占位符 2">
                <a:extLst>
                  <a:ext uri="{FF2B5EF4-FFF2-40B4-BE49-F238E27FC236}">
                    <a16:creationId xmlns:a16="http://schemas.microsoft.com/office/drawing/2014/main" id="{90DA3C81-6B3B-415A-B11E-F1892EBFDD69}"/>
                  </a:ext>
                </a:extLst>
              </p:cNvPr>
              <p:cNvSpPr>
                <a:spLocks noGrp="1" noRot="1" noChangeAspect="1" noMove="1" noResize="1" noEditPoints="1" noAdjustHandles="1" noChangeArrowheads="1" noChangeShapeType="1" noTextEdit="1"/>
              </p:cNvSpPr>
              <p:nvPr>
                <p:ph idx="1"/>
              </p:nvPr>
            </p:nvSpPr>
            <p:spPr>
              <a:xfrm>
                <a:off x="517525" y="1108433"/>
                <a:ext cx="11350627" cy="5749567"/>
              </a:xfrm>
              <a:blipFill>
                <a:blip r:embed="rId2"/>
                <a:stretch>
                  <a:fillRect l="-967" t="-1273" r="-5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FCC5438-B083-4A7E-B3BF-559BA884C0C7}"/>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5" name="椭圆 4">
            <a:extLst>
              <a:ext uri="{FF2B5EF4-FFF2-40B4-BE49-F238E27FC236}">
                <a16:creationId xmlns:a16="http://schemas.microsoft.com/office/drawing/2014/main" id="{E64F23D9-AA11-4A91-80BA-F91E425D7CAD}"/>
              </a:ext>
            </a:extLst>
          </p:cNvPr>
          <p:cNvSpPr/>
          <p:nvPr/>
        </p:nvSpPr>
        <p:spPr>
          <a:xfrm>
            <a:off x="1691640" y="1985665"/>
            <a:ext cx="176784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NOUN</a:t>
            </a:r>
            <a:endParaRPr lang="zh-CN" altLang="en-US" sz="2800" dirty="0"/>
          </a:p>
        </p:txBody>
      </p:sp>
      <p:sp>
        <p:nvSpPr>
          <p:cNvPr id="6" name="椭圆 5">
            <a:extLst>
              <a:ext uri="{FF2B5EF4-FFF2-40B4-BE49-F238E27FC236}">
                <a16:creationId xmlns:a16="http://schemas.microsoft.com/office/drawing/2014/main" id="{56947CC3-9EBB-454F-BF0A-DF36B22B759B}"/>
              </a:ext>
            </a:extLst>
          </p:cNvPr>
          <p:cNvSpPr/>
          <p:nvPr/>
        </p:nvSpPr>
        <p:spPr>
          <a:xfrm>
            <a:off x="3703320" y="1985665"/>
            <a:ext cx="13258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AUX</a:t>
            </a:r>
            <a:endParaRPr lang="zh-CN" altLang="en-US" sz="2800" dirty="0"/>
          </a:p>
        </p:txBody>
      </p:sp>
      <p:sp>
        <p:nvSpPr>
          <p:cNvPr id="7" name="椭圆 6">
            <a:extLst>
              <a:ext uri="{FF2B5EF4-FFF2-40B4-BE49-F238E27FC236}">
                <a16:creationId xmlns:a16="http://schemas.microsoft.com/office/drawing/2014/main" id="{1378FA30-6992-40E1-8549-52564E10F766}"/>
              </a:ext>
            </a:extLst>
          </p:cNvPr>
          <p:cNvSpPr/>
          <p:nvPr/>
        </p:nvSpPr>
        <p:spPr>
          <a:xfrm>
            <a:off x="5389561" y="1985664"/>
            <a:ext cx="1556069"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VERB</a:t>
            </a:r>
            <a:endParaRPr lang="zh-CN" altLang="en-US" sz="2800" dirty="0"/>
          </a:p>
        </p:txBody>
      </p:sp>
      <p:sp>
        <p:nvSpPr>
          <p:cNvPr id="8" name="椭圆 7">
            <a:extLst>
              <a:ext uri="{FF2B5EF4-FFF2-40B4-BE49-F238E27FC236}">
                <a16:creationId xmlns:a16="http://schemas.microsoft.com/office/drawing/2014/main" id="{195D6610-43C4-4076-81F6-A51DC4D6B6CE}"/>
              </a:ext>
            </a:extLst>
          </p:cNvPr>
          <p:cNvSpPr/>
          <p:nvPr/>
        </p:nvSpPr>
        <p:spPr>
          <a:xfrm>
            <a:off x="7299960" y="1985663"/>
            <a:ext cx="13258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DET</a:t>
            </a:r>
            <a:endParaRPr lang="zh-CN" altLang="en-US" sz="2800" dirty="0"/>
          </a:p>
        </p:txBody>
      </p:sp>
      <p:sp>
        <p:nvSpPr>
          <p:cNvPr id="9" name="椭圆 8">
            <a:extLst>
              <a:ext uri="{FF2B5EF4-FFF2-40B4-BE49-F238E27FC236}">
                <a16:creationId xmlns:a16="http://schemas.microsoft.com/office/drawing/2014/main" id="{3AB154A9-3BBA-40D8-8A7A-7CB995CFE4C2}"/>
              </a:ext>
            </a:extLst>
          </p:cNvPr>
          <p:cNvSpPr/>
          <p:nvPr/>
        </p:nvSpPr>
        <p:spPr>
          <a:xfrm>
            <a:off x="8869680" y="1985662"/>
            <a:ext cx="1783080" cy="603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NOUN</a:t>
            </a:r>
            <a:endParaRPr lang="zh-CN" altLang="en-US" dirty="0"/>
          </a:p>
        </p:txBody>
      </p:sp>
      <p:sp>
        <p:nvSpPr>
          <p:cNvPr id="12" name="文本框 11">
            <a:extLst>
              <a:ext uri="{FF2B5EF4-FFF2-40B4-BE49-F238E27FC236}">
                <a16:creationId xmlns:a16="http://schemas.microsoft.com/office/drawing/2014/main" id="{84887426-9008-4F78-8D7B-196EB21F4E29}"/>
              </a:ext>
            </a:extLst>
          </p:cNvPr>
          <p:cNvSpPr txBox="1"/>
          <p:nvPr/>
        </p:nvSpPr>
        <p:spPr>
          <a:xfrm>
            <a:off x="2039938" y="4058305"/>
            <a:ext cx="1046162" cy="523220"/>
          </a:xfrm>
          <a:prstGeom prst="rect">
            <a:avLst/>
          </a:prstGeom>
          <a:noFill/>
        </p:spPr>
        <p:txBody>
          <a:bodyPr wrap="square">
            <a:spAutoFit/>
          </a:bodyPr>
          <a:lstStyle/>
          <a:p>
            <a:pPr algn="ctr">
              <a:spcBef>
                <a:spcPts val="600"/>
              </a:spcBef>
              <a:spcAft>
                <a:spcPts val="600"/>
              </a:spcAft>
            </a:pPr>
            <a:r>
              <a:rPr lang="en-US" altLang="zh-CN" sz="2800" dirty="0"/>
              <a:t>Janet</a:t>
            </a:r>
          </a:p>
        </p:txBody>
      </p:sp>
      <p:cxnSp>
        <p:nvCxnSpPr>
          <p:cNvPr id="14" name="直接箭头连接符 13">
            <a:extLst>
              <a:ext uri="{FF2B5EF4-FFF2-40B4-BE49-F238E27FC236}">
                <a16:creationId xmlns:a16="http://schemas.microsoft.com/office/drawing/2014/main" id="{4AAACF07-A270-40AD-AFAC-B46ECA184C59}"/>
              </a:ext>
            </a:extLst>
          </p:cNvPr>
          <p:cNvCxnSpPr>
            <a:cxnSpLocks/>
            <a:stCxn id="12" idx="0"/>
            <a:endCxn id="5" idx="4"/>
          </p:cNvCxnSpPr>
          <p:nvPr/>
        </p:nvCxnSpPr>
        <p:spPr>
          <a:xfrm flipV="1">
            <a:off x="2563019" y="2589550"/>
            <a:ext cx="12541" cy="1468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D631E77-2AD6-497D-A7ED-3C27277C0DF0}"/>
              </a:ext>
            </a:extLst>
          </p:cNvPr>
          <p:cNvCxnSpPr>
            <a:cxnSpLocks/>
            <a:stCxn id="19" idx="0"/>
            <a:endCxn id="6" idx="4"/>
          </p:cNvCxnSpPr>
          <p:nvPr/>
        </p:nvCxnSpPr>
        <p:spPr>
          <a:xfrm flipH="1" flipV="1">
            <a:off x="4366260" y="2589550"/>
            <a:ext cx="5398" cy="1468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555E433-2EA2-4236-BDDC-90C44FDF76C5}"/>
              </a:ext>
            </a:extLst>
          </p:cNvPr>
          <p:cNvSpPr txBox="1"/>
          <p:nvPr/>
        </p:nvSpPr>
        <p:spPr>
          <a:xfrm>
            <a:off x="4021138" y="4058305"/>
            <a:ext cx="701040" cy="523220"/>
          </a:xfrm>
          <a:prstGeom prst="rect">
            <a:avLst/>
          </a:prstGeom>
          <a:noFill/>
        </p:spPr>
        <p:txBody>
          <a:bodyPr wrap="square">
            <a:spAutoFit/>
          </a:bodyPr>
          <a:lstStyle/>
          <a:p>
            <a:pPr algn="ctr">
              <a:spcBef>
                <a:spcPts val="600"/>
              </a:spcBef>
              <a:spcAft>
                <a:spcPts val="600"/>
              </a:spcAft>
            </a:pPr>
            <a:r>
              <a:rPr lang="en-US" altLang="zh-CN" sz="2800" dirty="0"/>
              <a:t>will</a:t>
            </a:r>
          </a:p>
        </p:txBody>
      </p:sp>
      <p:sp>
        <p:nvSpPr>
          <p:cNvPr id="21" name="文本框 20">
            <a:extLst>
              <a:ext uri="{FF2B5EF4-FFF2-40B4-BE49-F238E27FC236}">
                <a16:creationId xmlns:a16="http://schemas.microsoft.com/office/drawing/2014/main" id="{2D93D7D3-A0F1-4C58-AEA6-037EFEE328DC}"/>
              </a:ext>
            </a:extLst>
          </p:cNvPr>
          <p:cNvSpPr txBox="1"/>
          <p:nvPr/>
        </p:nvSpPr>
        <p:spPr>
          <a:xfrm>
            <a:off x="5596890" y="4058305"/>
            <a:ext cx="1173480" cy="523220"/>
          </a:xfrm>
          <a:prstGeom prst="rect">
            <a:avLst/>
          </a:prstGeom>
          <a:noFill/>
        </p:spPr>
        <p:txBody>
          <a:bodyPr wrap="square">
            <a:spAutoFit/>
          </a:bodyPr>
          <a:lstStyle/>
          <a:p>
            <a:pPr algn="ctr">
              <a:spcBef>
                <a:spcPts val="600"/>
              </a:spcBef>
              <a:spcAft>
                <a:spcPts val="600"/>
              </a:spcAft>
            </a:pPr>
            <a:r>
              <a:rPr lang="en-US" altLang="zh-CN" sz="2800" dirty="0"/>
              <a:t>back</a:t>
            </a:r>
          </a:p>
        </p:txBody>
      </p:sp>
      <p:sp>
        <p:nvSpPr>
          <p:cNvPr id="23" name="文本框 22">
            <a:extLst>
              <a:ext uri="{FF2B5EF4-FFF2-40B4-BE49-F238E27FC236}">
                <a16:creationId xmlns:a16="http://schemas.microsoft.com/office/drawing/2014/main" id="{62BEA5A3-7C98-44EA-A233-122F6DAC59BE}"/>
              </a:ext>
            </a:extLst>
          </p:cNvPr>
          <p:cNvSpPr txBox="1"/>
          <p:nvPr/>
        </p:nvSpPr>
        <p:spPr>
          <a:xfrm>
            <a:off x="7595235" y="4053880"/>
            <a:ext cx="739140" cy="523220"/>
          </a:xfrm>
          <a:prstGeom prst="rect">
            <a:avLst/>
          </a:prstGeom>
          <a:noFill/>
        </p:spPr>
        <p:txBody>
          <a:bodyPr wrap="square">
            <a:spAutoFit/>
          </a:bodyPr>
          <a:lstStyle/>
          <a:p>
            <a:pPr algn="ctr">
              <a:spcBef>
                <a:spcPts val="600"/>
              </a:spcBef>
              <a:spcAft>
                <a:spcPts val="600"/>
              </a:spcAft>
            </a:pPr>
            <a:r>
              <a:rPr lang="en-US" altLang="zh-CN" sz="2800" dirty="0"/>
              <a:t>the</a:t>
            </a:r>
          </a:p>
        </p:txBody>
      </p:sp>
      <p:sp>
        <p:nvSpPr>
          <p:cNvPr id="25" name="文本框 24">
            <a:extLst>
              <a:ext uri="{FF2B5EF4-FFF2-40B4-BE49-F238E27FC236}">
                <a16:creationId xmlns:a16="http://schemas.microsoft.com/office/drawing/2014/main" id="{32ABAB5B-B7D7-425D-8244-AA5E981EFC9B}"/>
              </a:ext>
            </a:extLst>
          </p:cNvPr>
          <p:cNvSpPr txBox="1"/>
          <p:nvPr/>
        </p:nvSpPr>
        <p:spPr>
          <a:xfrm>
            <a:off x="9351328" y="4053880"/>
            <a:ext cx="822960" cy="523220"/>
          </a:xfrm>
          <a:prstGeom prst="rect">
            <a:avLst/>
          </a:prstGeom>
          <a:noFill/>
        </p:spPr>
        <p:txBody>
          <a:bodyPr wrap="square">
            <a:spAutoFit/>
          </a:bodyPr>
          <a:lstStyle/>
          <a:p>
            <a:pPr algn="ctr"/>
            <a:r>
              <a:rPr lang="en-US" altLang="zh-CN" sz="2800" dirty="0"/>
              <a:t>bill</a:t>
            </a:r>
            <a:endParaRPr lang="zh-CN" altLang="en-US" sz="2800" dirty="0"/>
          </a:p>
        </p:txBody>
      </p:sp>
      <p:cxnSp>
        <p:nvCxnSpPr>
          <p:cNvPr id="31" name="直接箭头连接符 30">
            <a:extLst>
              <a:ext uri="{FF2B5EF4-FFF2-40B4-BE49-F238E27FC236}">
                <a16:creationId xmlns:a16="http://schemas.microsoft.com/office/drawing/2014/main" id="{C6B76886-1AD6-4D84-9715-347825A7F9AD}"/>
              </a:ext>
            </a:extLst>
          </p:cNvPr>
          <p:cNvCxnSpPr>
            <a:cxnSpLocks/>
            <a:stCxn id="21" idx="0"/>
            <a:endCxn id="7" idx="4"/>
          </p:cNvCxnSpPr>
          <p:nvPr/>
        </p:nvCxnSpPr>
        <p:spPr>
          <a:xfrm flipH="1" flipV="1">
            <a:off x="6167596" y="2589549"/>
            <a:ext cx="16034" cy="1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08B1D2BC-E87C-4F2B-8B03-477AED21EF9B}"/>
              </a:ext>
            </a:extLst>
          </p:cNvPr>
          <p:cNvSpPr/>
          <p:nvPr/>
        </p:nvSpPr>
        <p:spPr>
          <a:xfrm>
            <a:off x="1905000" y="3021985"/>
            <a:ext cx="8519160" cy="60388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rPr>
              <a:t>Part of Speech Tagger</a:t>
            </a:r>
            <a:endParaRPr lang="zh-CN" altLang="en-US" sz="3200" b="1" dirty="0">
              <a:solidFill>
                <a:schemeClr val="tx1"/>
              </a:solidFill>
            </a:endParaRPr>
          </a:p>
        </p:txBody>
      </p:sp>
    </p:spTree>
    <p:extLst>
      <p:ext uri="{BB962C8B-B14F-4D97-AF65-F5344CB8AC3E}">
        <p14:creationId xmlns:p14="http://schemas.microsoft.com/office/powerpoint/2010/main" val="3043549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4"/>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5"/>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6"/>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19"/>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0"/>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1"/>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2"/>
                <a:stretch>
                  <a:fillRect l="-1370" r="-1370" b="-8065"/>
                </a:stretch>
              </a:blipFill>
            </p:spPr>
            <p:txBody>
              <a:bodyPr/>
              <a:lstStyle/>
              <a:p>
                <a:r>
                  <a:rPr lang="en-CN">
                    <a:noFill/>
                  </a:rPr>
                  <a:t> </a:t>
                </a:r>
              </a:p>
            </p:txBody>
          </p:sp>
        </mc:Fallback>
      </mc:AlternateContent>
    </p:spTree>
    <p:extLst>
      <p:ext uri="{BB962C8B-B14F-4D97-AF65-F5344CB8AC3E}">
        <p14:creationId xmlns:p14="http://schemas.microsoft.com/office/powerpoint/2010/main" val="2535956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6"/>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9"/>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0"/>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1"/>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2"/>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3"/>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4"/>
                <a:stretch>
                  <a:fillRect r="-5714" b="-2941"/>
                </a:stretch>
              </a:blipFill>
            </p:spPr>
            <p:txBody>
              <a:bodyPr/>
              <a:lstStyle/>
              <a:p>
                <a:r>
                  <a:rPr lang="en-CN">
                    <a:noFill/>
                  </a:rPr>
                  <a:t> </a:t>
                </a:r>
              </a:p>
            </p:txBody>
          </p:sp>
        </mc:Fallback>
      </mc:AlternateContent>
    </p:spTree>
    <p:extLst>
      <p:ext uri="{BB962C8B-B14F-4D97-AF65-F5344CB8AC3E}">
        <p14:creationId xmlns:p14="http://schemas.microsoft.com/office/powerpoint/2010/main" val="3913332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19"/>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0"/>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1"/>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2"/>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3"/>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4"/>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5"/>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6"/>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254201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mc:Choice xmlns:a14="http://schemas.microsoft.com/office/drawing/2010/main"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7"/>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19"/>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0"/>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2"/>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3"/>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4"/>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5"/>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6"/>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7"/>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1371972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p:spTree>
    <p:extLst>
      <p:ext uri="{BB962C8B-B14F-4D97-AF65-F5344CB8AC3E}">
        <p14:creationId xmlns:p14="http://schemas.microsoft.com/office/powerpoint/2010/main" val="4104314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57">
                <a:extLst>
                  <a:ext uri="{FF2B5EF4-FFF2-40B4-BE49-F238E27FC236}">
                    <a16:creationId xmlns:a16="http://schemas.microsoft.com/office/drawing/2014/main" id="{2951C2D3-923C-0E4D-ADDA-0302EC570D17}"/>
                  </a:ext>
                </a:extLst>
              </p:cNvPr>
              <p:cNvSpPr txBox="1"/>
              <p:nvPr/>
            </p:nvSpPr>
            <p:spPr>
              <a:xfrm>
                <a:off x="4920511"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55" name="文本框 57">
                <a:extLst>
                  <a:ext uri="{FF2B5EF4-FFF2-40B4-BE49-F238E27FC236}">
                    <a16:creationId xmlns:a16="http://schemas.microsoft.com/office/drawing/2014/main" id="{2951C2D3-923C-0E4D-ADDA-0302EC570D17}"/>
                  </a:ext>
                </a:extLst>
              </p:cNvPr>
              <p:cNvSpPr txBox="1">
                <a:spLocks noRot="1" noChangeAspect="1" noMove="1" noResize="1" noEditPoints="1" noAdjustHandles="1" noChangeArrowheads="1" noChangeShapeType="1" noTextEdit="1"/>
              </p:cNvSpPr>
              <p:nvPr/>
            </p:nvSpPr>
            <p:spPr>
              <a:xfrm>
                <a:off x="4920511" y="4071289"/>
                <a:ext cx="1817036" cy="307777"/>
              </a:xfrm>
              <a:prstGeom prst="rect">
                <a:avLst/>
              </a:prstGeom>
              <a:blipFill>
                <a:blip r:embed="rId30"/>
                <a:stretch>
                  <a:fillRect l="-2083" r="-3472"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66">
                <a:extLst>
                  <a:ext uri="{FF2B5EF4-FFF2-40B4-BE49-F238E27FC236}">
                    <a16:creationId xmlns:a16="http://schemas.microsoft.com/office/drawing/2014/main" id="{FD90B8CB-B2D1-C444-AA71-95886FB6F4E3}"/>
                  </a:ext>
                </a:extLst>
              </p:cNvPr>
              <p:cNvSpPr txBox="1"/>
              <p:nvPr/>
            </p:nvSpPr>
            <p:spPr>
              <a:xfrm>
                <a:off x="5435334"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.5∗.5</m:t>
                      </m:r>
                    </m:oMath>
                  </m:oMathPara>
                </a14:m>
                <a:endParaRPr lang="zh-CN" altLang="en-US" sz="2400" dirty="0">
                  <a:solidFill>
                    <a:schemeClr val="accent6"/>
                  </a:solidFill>
                </a:endParaRPr>
              </a:p>
            </p:txBody>
          </p:sp>
        </mc:Choice>
        <mc:Fallback xmlns="">
          <p:sp>
            <p:nvSpPr>
              <p:cNvPr id="56" name="文本框 66">
                <a:extLst>
                  <a:ext uri="{FF2B5EF4-FFF2-40B4-BE49-F238E27FC236}">
                    <a16:creationId xmlns:a16="http://schemas.microsoft.com/office/drawing/2014/main" id="{FD90B8CB-B2D1-C444-AA71-95886FB6F4E3}"/>
                  </a:ext>
                </a:extLst>
              </p:cNvPr>
              <p:cNvSpPr txBox="1">
                <a:spLocks noRot="1" noChangeAspect="1" noMove="1" noResize="1" noEditPoints="1" noAdjustHandles="1" noChangeArrowheads="1" noChangeShapeType="1" noTextEdit="1"/>
              </p:cNvSpPr>
              <p:nvPr/>
            </p:nvSpPr>
            <p:spPr>
              <a:xfrm>
                <a:off x="5435334" y="4427857"/>
                <a:ext cx="846963" cy="369332"/>
              </a:xfrm>
              <a:prstGeom prst="rect">
                <a:avLst/>
              </a:prstGeom>
              <a:blipFill>
                <a:blip r:embed="rId31"/>
                <a:stretch>
                  <a:fillRect r="-7463" b="-13333"/>
                </a:stretch>
              </a:blipFill>
            </p:spPr>
            <p:txBody>
              <a:bodyPr/>
              <a:lstStyle/>
              <a:p>
                <a:r>
                  <a:rPr lang="en-CN">
                    <a:noFill/>
                  </a:rPr>
                  <a:t> </a:t>
                </a:r>
              </a:p>
            </p:txBody>
          </p:sp>
        </mc:Fallback>
      </mc:AlternateContent>
    </p:spTree>
    <p:extLst>
      <p:ext uri="{BB962C8B-B14F-4D97-AF65-F5344CB8AC3E}">
        <p14:creationId xmlns:p14="http://schemas.microsoft.com/office/powerpoint/2010/main" val="2178142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mc:AlternateContent xmlns:mc="http://schemas.openxmlformats.org/markup-compatibility/2006" xmlns:a14="http://schemas.microsoft.com/office/drawing/2010/main">
        <mc:Choice Requires="a14">
          <p:sp>
            <p:nvSpPr>
              <p:cNvPr id="5" name="文本框 59">
                <a:extLst>
                  <a:ext uri="{FF2B5EF4-FFF2-40B4-BE49-F238E27FC236}">
                    <a16:creationId xmlns:a16="http://schemas.microsoft.com/office/drawing/2014/main" id="{0037609A-7641-7444-8EDC-0A1AD2886E32}"/>
                  </a:ext>
                </a:extLst>
              </p:cNvPr>
              <p:cNvSpPr txBox="1"/>
              <p:nvPr/>
            </p:nvSpPr>
            <p:spPr>
              <a:xfrm>
                <a:off x="5812707" y="5786053"/>
                <a:ext cx="2087303"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cold</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a:latin typeface="Cambria Math" panose="02040503050406030204" pitchFamily="18" charset="0"/>
                                    </a:rPr>
                                    <m:t>cold</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cold</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.5</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5" name="文本框 59">
                <a:extLst>
                  <a:ext uri="{FF2B5EF4-FFF2-40B4-BE49-F238E27FC236}">
                    <a16:creationId xmlns:a16="http://schemas.microsoft.com/office/drawing/2014/main" id="{0037609A-7641-7444-8EDC-0A1AD2886E32}"/>
                  </a:ext>
                </a:extLst>
              </p:cNvPr>
              <p:cNvSpPr txBox="1">
                <a:spLocks noRot="1" noChangeAspect="1" noMove="1" noResize="1" noEditPoints="1" noAdjustHandles="1" noChangeArrowheads="1" noChangeShapeType="1" noTextEdit="1"/>
              </p:cNvSpPr>
              <p:nvPr/>
            </p:nvSpPr>
            <p:spPr>
              <a:xfrm>
                <a:off x="5812707" y="5786053"/>
                <a:ext cx="2087303" cy="989886"/>
              </a:xfrm>
              <a:prstGeom prst="rect">
                <a:avLst/>
              </a:prstGeom>
              <a:blipFill>
                <a:blip r:embed="rId2"/>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60">
                <a:extLst>
                  <a:ext uri="{FF2B5EF4-FFF2-40B4-BE49-F238E27FC236}">
                    <a16:creationId xmlns:a16="http://schemas.microsoft.com/office/drawing/2014/main" id="{B3E71CCD-1F3C-E14C-BA9B-E55AB828539B}"/>
                  </a:ext>
                </a:extLst>
              </p:cNvPr>
              <p:cNvSpPr txBox="1"/>
              <p:nvPr/>
            </p:nvSpPr>
            <p:spPr>
              <a:xfrm>
                <a:off x="3734859" y="5786053"/>
                <a:ext cx="1989519"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latin typeface="Cambria Math" panose="02040503050406030204" pitchFamily="18" charset="0"/>
                            </a:rPr>
                          </m:ctrlPr>
                        </m:dPr>
                        <m:e>
                          <m:f>
                            <m:fPr>
                              <m:type m:val="noBar"/>
                              <m:ctrlPr>
                                <a:rPr lang="en-US" altLang="zh-CN" sz="2000" i="1" smtClean="0">
                                  <a:latin typeface="Cambria Math" panose="02040503050406030204" pitchFamily="18" charset="0"/>
                                </a:rPr>
                              </m:ctrlPr>
                            </m:fPr>
                            <m:num>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(2|</m:t>
                                  </m:r>
                                  <m:r>
                                    <m:rPr>
                                      <m:sty m:val="p"/>
                                    </m:rPr>
                                    <a:rPr lang="en-US" altLang="zh-CN" sz="2000" b="0" i="0" smtClean="0">
                                      <a:latin typeface="Cambria Math" panose="02040503050406030204" pitchFamily="18" charset="0"/>
                                    </a:rPr>
                                    <m:t>hot</m:t>
                                  </m:r>
                                  <m:r>
                                    <a:rPr lang="en-US" altLang="zh-CN" sz="2000" b="0" i="1" smtClean="0">
                                      <a:latin typeface="Cambria Math" panose="02040503050406030204" pitchFamily="18" charset="0"/>
                                    </a:rPr>
                                    <m:t>)</m:t>
                                  </m:r>
                                </m:e>
                              </m:eqArr>
                            </m:num>
                            <m:den>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m:rPr>
                                  <m:sty m:val="p"/>
                                </m:rPr>
                                <a:rPr lang="en-US" altLang="zh-CN" sz="2000" b="0" i="0" smtClean="0">
                                  <a:solidFill>
                                    <a:schemeClr val="accent2"/>
                                  </a:solidFill>
                                  <a:latin typeface="Cambria Math" panose="02040503050406030204" pitchFamily="18" charset="0"/>
                                </a:rPr>
                                <m:t>hot</m:t>
                              </m:r>
                              <m:r>
                                <a:rPr lang="en-US" altLang="zh-CN" sz="2000" b="0" i="1" smtClean="0">
                                  <a:solidFill>
                                    <a:schemeClr val="accent2"/>
                                  </a:solidFill>
                                  <a:latin typeface="Cambria Math" panose="02040503050406030204" pitchFamily="18" charset="0"/>
                                </a:rPr>
                                <m:t>)</m:t>
                              </m:r>
                            </m:den>
                          </m:f>
                        </m:e>
                      </m:d>
                      <m:r>
                        <a:rPr lang="en-US" altLang="zh-CN" sz="2000" b="0" i="1" smtClean="0">
                          <a:latin typeface="Cambria Math" panose="02040503050406030204" pitchFamily="18" charset="0"/>
                        </a:rPr>
                        <m:t>=</m:t>
                      </m:r>
                      <m:d>
                        <m:dPr>
                          <m:begChr m:val="["/>
                          <m:endChr m:val="]"/>
                          <m:ctrlPr>
                            <a:rPr lang="en-US" altLang="zh-CN" sz="2000" i="1">
                              <a:latin typeface="Cambria Math" panose="02040503050406030204" pitchFamily="18" charset="0"/>
                            </a:rPr>
                          </m:ctrlPr>
                        </m:dPr>
                        <m:e>
                          <m:eqArr>
                            <m:eqArrPr>
                              <m:ctrlPr>
                                <a:rPr lang="en-US" altLang="zh-CN" sz="2000" b="0" i="1" smtClean="0">
                                  <a:latin typeface="Cambria Math" panose="02040503050406030204" pitchFamily="18" charset="0"/>
                                </a:rPr>
                              </m:ctrlPr>
                            </m:eqArrPr>
                            <m:e>
                              <m:r>
                                <a:rPr lang="en-US" altLang="zh-CN" sz="2000" b="0" i="1" smtClean="0">
                                  <a:latin typeface="Cambria Math" panose="02040503050406030204" pitchFamily="18" charset="0"/>
                                </a:rPr>
                                <m:t>.2</m:t>
                              </m:r>
                            </m:e>
                            <m:e>
                              <m:r>
                                <a:rPr lang="en-US" altLang="zh-CN" sz="2000" b="0" i="1" smtClean="0">
                                  <a:latin typeface="Cambria Math" panose="02040503050406030204" pitchFamily="18" charset="0"/>
                                </a:rPr>
                                <m:t>.4</m:t>
                              </m:r>
                            </m:e>
                            <m:e>
                              <m:r>
                                <a:rPr lang="en-US" altLang="zh-CN" sz="2000" b="0" i="1" smtClean="0">
                                  <a:latin typeface="Cambria Math" panose="02040503050406030204" pitchFamily="18" charset="0"/>
                                </a:rPr>
                                <m:t>.4</m:t>
                              </m:r>
                            </m:e>
                          </m:eqArr>
                        </m:e>
                      </m:d>
                    </m:oMath>
                  </m:oMathPara>
                </a14:m>
                <a:endParaRPr lang="zh-CN" altLang="en-US" sz="2000" dirty="0"/>
              </a:p>
            </p:txBody>
          </p:sp>
        </mc:Choice>
        <mc:Fallback xmlns="">
          <p:sp>
            <p:nvSpPr>
              <p:cNvPr id="6" name="文本框 60">
                <a:extLst>
                  <a:ext uri="{FF2B5EF4-FFF2-40B4-BE49-F238E27FC236}">
                    <a16:creationId xmlns:a16="http://schemas.microsoft.com/office/drawing/2014/main" id="{B3E71CCD-1F3C-E14C-BA9B-E55AB828539B}"/>
                  </a:ext>
                </a:extLst>
              </p:cNvPr>
              <p:cNvSpPr txBox="1">
                <a:spLocks noRot="1" noChangeAspect="1" noMove="1" noResize="1" noEditPoints="1" noAdjustHandles="1" noChangeArrowheads="1" noChangeShapeType="1" noTextEdit="1"/>
              </p:cNvSpPr>
              <p:nvPr/>
            </p:nvSpPr>
            <p:spPr>
              <a:xfrm>
                <a:off x="3734859" y="5786053"/>
                <a:ext cx="1989519" cy="986745"/>
              </a:xfrm>
              <a:prstGeom prst="rect">
                <a:avLst/>
              </a:prstGeom>
              <a:blipFill>
                <a:blip r:embed="rId3"/>
                <a:stretch>
                  <a:fillRect b="-75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extLst>
                  <p:ext uri="{D42A27DB-BD31-4B8C-83A1-F6EECF244321}">
                    <p14:modId xmlns:p14="http://schemas.microsoft.com/office/powerpoint/2010/main" val="101175468"/>
                  </p:ext>
                </p:extLst>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15807">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15807">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15807">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7" name="表格 9">
                <a:extLst>
                  <a:ext uri="{FF2B5EF4-FFF2-40B4-BE49-F238E27FC236}">
                    <a16:creationId xmlns:a16="http://schemas.microsoft.com/office/drawing/2014/main" id="{9E66142C-7EBA-9D49-A1D6-538ECB748DBF}"/>
                  </a:ext>
                </a:extLst>
              </p:cNvPr>
              <p:cNvGraphicFramePr>
                <a:graphicFrameLocks noGrp="1"/>
              </p:cNvGraphicFramePr>
              <p:nvPr>
                <p:extLst>
                  <p:ext uri="{D42A27DB-BD31-4B8C-83A1-F6EECF244321}">
                    <p14:modId xmlns:p14="http://schemas.microsoft.com/office/powerpoint/2010/main" val="101175468"/>
                  </p:ext>
                </p:extLst>
              </p:nvPr>
            </p:nvGraphicFramePr>
            <p:xfrm>
              <a:off x="722376" y="4902248"/>
              <a:ext cx="3012480" cy="1828800"/>
            </p:xfrm>
            <a:graphic>
              <a:graphicData uri="http://schemas.openxmlformats.org/drawingml/2006/table">
                <a:tbl>
                  <a:tblPr firstRow="1" bandRow="1">
                    <a:tableStyleId>{5C22544A-7EE6-4342-B048-85BDC9FD1C3A}</a:tableStyleId>
                  </a:tblPr>
                  <a:tblGrid>
                    <a:gridCol w="1004160">
                      <a:extLst>
                        <a:ext uri="{9D8B030D-6E8A-4147-A177-3AD203B41FA5}">
                          <a16:colId xmlns:a16="http://schemas.microsoft.com/office/drawing/2014/main" val="94171959"/>
                        </a:ext>
                      </a:extLst>
                    </a:gridCol>
                    <a:gridCol w="1004160">
                      <a:extLst>
                        <a:ext uri="{9D8B030D-6E8A-4147-A177-3AD203B41FA5}">
                          <a16:colId xmlns:a16="http://schemas.microsoft.com/office/drawing/2014/main" val="671091351"/>
                        </a:ext>
                      </a:extLst>
                    </a:gridCol>
                    <a:gridCol w="1004160">
                      <a:extLst>
                        <a:ext uri="{9D8B030D-6E8A-4147-A177-3AD203B41FA5}">
                          <a16:colId xmlns:a16="http://schemas.microsoft.com/office/drawing/2014/main" val="2431974070"/>
                        </a:ext>
                      </a:extLst>
                    </a:gridCol>
                  </a:tblGrid>
                  <a:tr h="365760">
                    <a:tc>
                      <a:txBody>
                        <a:bodyPr/>
                        <a:lstStyle/>
                        <a:p>
                          <a:endParaRPr lang="en-CN"/>
                        </a:p>
                      </a:txBody>
                      <a:tcPr>
                        <a:blipFill>
                          <a:blip r:embed="rId4"/>
                          <a:stretch>
                            <a:fillRect t="-6897" r="-201250" b="-427586"/>
                          </a:stretch>
                        </a:blipFill>
                      </a:tcPr>
                    </a:tc>
                    <a:tc>
                      <a:txBody>
                        <a:bodyPr/>
                        <a:lstStyle/>
                        <a:p>
                          <a:endParaRPr lang="en-CN"/>
                        </a:p>
                      </a:txBody>
                      <a:tcPr>
                        <a:blipFill>
                          <a:blip r:embed="rId4"/>
                          <a:stretch>
                            <a:fillRect l="-101266" t="-6897" r="-103797"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cold</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cold</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hot</a:t>
                          </a:r>
                          <a:endParaRPr lang="zh-CN" altLang="en-US" sz="1800" dirty="0"/>
                        </a:p>
                      </a:txBody>
                      <a:tcPr/>
                    </a:tc>
                    <a:tc>
                      <a:txBody>
                        <a:bodyPr/>
                        <a:lstStyle/>
                        <a:p>
                          <a:pPr algn="ctr"/>
                          <a:r>
                            <a:rPr lang="en-US" altLang="zh-CN" sz="1800" dirty="0"/>
                            <a:t>hot</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A7BE98BA-B668-854E-A930-A0684CB2A9E0}"/>
                  </a:ext>
                </a:extLst>
              </p:cNvPr>
              <p:cNvSpPr txBox="1"/>
              <p:nvPr/>
            </p:nvSpPr>
            <p:spPr>
              <a:xfrm>
                <a:off x="8146232" y="6353866"/>
                <a:ext cx="35416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𝜋</m:t>
                      </m:r>
                      <m:r>
                        <a:rPr lang="en-US" altLang="zh-CN" sz="2400" b="0" i="1" smtClean="0">
                          <a:latin typeface="Cambria Math" panose="02040503050406030204" pitchFamily="18" charset="0"/>
                        </a:rPr>
                        <m:t>=[</m:t>
                      </m:r>
                      <m:sSub>
                        <m:sSubPr>
                          <m:ctrlPr>
                            <a:rPr lang="en-US" altLang="zh-CN" sz="2400" b="0" i="1" smtClean="0">
                              <a:solidFill>
                                <a:schemeClr val="accent1"/>
                              </a:solidFill>
                              <a:latin typeface="Cambria Math" panose="02040503050406030204" pitchFamily="18" charset="0"/>
                            </a:rPr>
                          </m:ctrlPr>
                        </m:sSubPr>
                        <m:e>
                          <m:r>
                            <m:rPr>
                              <m:sty m:val="p"/>
                            </m:rPr>
                            <a:rPr lang="en-US" altLang="zh-CN" sz="2400" b="0" i="0" smtClean="0">
                              <a:solidFill>
                                <a:schemeClr val="accent1"/>
                              </a:solidFill>
                              <a:latin typeface="Cambria Math" panose="02040503050406030204" pitchFamily="18" charset="0"/>
                            </a:rPr>
                            <m:t>cold</m:t>
                          </m:r>
                        </m:e>
                        <m:sub>
                          <m:r>
                            <a:rPr lang="en-US" altLang="zh-CN" sz="2400" b="0" i="1" smtClean="0">
                              <a:solidFill>
                                <a:schemeClr val="accent1"/>
                              </a:solidFill>
                              <a:latin typeface="Cambria Math" panose="02040503050406030204" pitchFamily="18" charset="0"/>
                            </a:rPr>
                            <m:t>1</m:t>
                          </m:r>
                        </m:sub>
                      </m:sSub>
                      <m:r>
                        <a:rPr lang="en-US" altLang="zh-CN" sz="2400" b="0" i="1" smtClean="0">
                          <a:solidFill>
                            <a:schemeClr val="accent1"/>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hot</m:t>
                          </m:r>
                        </m:e>
                        <m:sub>
                          <m:r>
                            <a:rPr lang="en-US" altLang="zh-CN" sz="2400" b="0" i="1" smtClean="0">
                              <a:solidFill>
                                <a:srgbClr val="7030A0"/>
                              </a:solidFill>
                              <a:latin typeface="Cambria Math" panose="02040503050406030204" pitchFamily="18" charset="0"/>
                            </a:rPr>
                            <m:t>2</m:t>
                          </m:r>
                        </m:sub>
                      </m:sSub>
                      <m:r>
                        <a:rPr lang="en-US" altLang="zh-CN" sz="2400" b="0" i="1" smtClean="0">
                          <a:latin typeface="Cambria Math" panose="02040503050406030204" pitchFamily="18" charset="0"/>
                        </a:rPr>
                        <m:t>]=[.2,</m:t>
                      </m:r>
                      <m:r>
                        <a:rPr lang="en-US" altLang="zh-CN" sz="2400" i="1">
                          <a:latin typeface="Cambria Math" panose="02040503050406030204" pitchFamily="18" charset="0"/>
                        </a:rPr>
                        <m:t>.8</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文本框 9">
                <a:extLst>
                  <a:ext uri="{FF2B5EF4-FFF2-40B4-BE49-F238E27FC236}">
                    <a16:creationId xmlns:a16="http://schemas.microsoft.com/office/drawing/2014/main" id="{A7BE98BA-B668-854E-A930-A0684CB2A9E0}"/>
                  </a:ext>
                </a:extLst>
              </p:cNvPr>
              <p:cNvSpPr txBox="1">
                <a:spLocks noRot="1" noChangeAspect="1" noMove="1" noResize="1" noEditPoints="1" noAdjustHandles="1" noChangeArrowheads="1" noChangeShapeType="1" noTextEdit="1"/>
              </p:cNvSpPr>
              <p:nvPr/>
            </p:nvSpPr>
            <p:spPr>
              <a:xfrm>
                <a:off x="8146232" y="6353866"/>
                <a:ext cx="3541675" cy="369332"/>
              </a:xfrm>
              <a:prstGeom prst="rect">
                <a:avLst/>
              </a:prstGeom>
              <a:blipFill>
                <a:blip r:embed="rId5"/>
                <a:stretch>
                  <a:fillRect l="-357" r="-2143" b="-36667"/>
                </a:stretch>
              </a:blipFill>
            </p:spPr>
            <p:txBody>
              <a:bodyPr/>
              <a:lstStyle/>
              <a:p>
                <a:r>
                  <a:rPr lang="en-CN">
                    <a:noFill/>
                  </a:rPr>
                  <a:t> </a:t>
                </a:r>
              </a:p>
            </p:txBody>
          </p:sp>
        </mc:Fallback>
      </mc:AlternateContent>
      <p:sp>
        <p:nvSpPr>
          <p:cNvPr id="9" name="椭圆 4">
            <a:extLst>
              <a:ext uri="{FF2B5EF4-FFF2-40B4-BE49-F238E27FC236}">
                <a16:creationId xmlns:a16="http://schemas.microsoft.com/office/drawing/2014/main" id="{B0290F0F-1B51-E34F-827E-54F8B4FA6634}"/>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5">
                <a:extLst>
                  <a:ext uri="{FF2B5EF4-FFF2-40B4-BE49-F238E27FC236}">
                    <a16:creationId xmlns:a16="http://schemas.microsoft.com/office/drawing/2014/main" id="{15E48DA8-2387-8344-B35C-289EE350FB07}"/>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5">
                <a:extLst>
                  <a:ext uri="{FF2B5EF4-FFF2-40B4-BE49-F238E27FC236}">
                    <a16:creationId xmlns:a16="http://schemas.microsoft.com/office/drawing/2014/main" id="{15E48DA8-2387-8344-B35C-289EE350FB07}"/>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6"/>
                <a:stretch>
                  <a:fillRect/>
                </a:stretch>
              </a:blipFill>
            </p:spPr>
            <p:txBody>
              <a:bodyPr/>
              <a:lstStyle/>
              <a:p>
                <a:r>
                  <a:rPr lang="en-CN">
                    <a:noFill/>
                  </a:rPr>
                  <a:t> </a:t>
                </a:r>
              </a:p>
            </p:txBody>
          </p:sp>
        </mc:Fallback>
      </mc:AlternateContent>
      <p:sp>
        <p:nvSpPr>
          <p:cNvPr id="11" name="椭圆 6">
            <a:extLst>
              <a:ext uri="{FF2B5EF4-FFF2-40B4-BE49-F238E27FC236}">
                <a16:creationId xmlns:a16="http://schemas.microsoft.com/office/drawing/2014/main" id="{890E5F11-3EA1-064E-9BBE-DF4A7F5C83F8}"/>
              </a:ext>
            </a:extLst>
          </p:cNvPr>
          <p:cNvSpPr/>
          <p:nvPr/>
        </p:nvSpPr>
        <p:spPr>
          <a:xfrm>
            <a:off x="10867085"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865574D2-D737-7445-9A87-7EAF8A9F4600}"/>
                  </a:ext>
                </a:extLst>
              </p:cNvPr>
              <p:cNvSpPr txBox="1"/>
              <p:nvPr/>
            </p:nvSpPr>
            <p:spPr>
              <a:xfrm>
                <a:off x="11110880"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2" name="文本框 7">
                <a:extLst>
                  <a:ext uri="{FF2B5EF4-FFF2-40B4-BE49-F238E27FC236}">
                    <a16:creationId xmlns:a16="http://schemas.microsoft.com/office/drawing/2014/main" id="{865574D2-D737-7445-9A87-7EAF8A9F4600}"/>
                  </a:ext>
                </a:extLst>
              </p:cNvPr>
              <p:cNvSpPr txBox="1">
                <a:spLocks noRot="1" noChangeAspect="1" noMove="1" noResize="1" noEditPoints="1" noAdjustHandles="1" noChangeArrowheads="1" noChangeShapeType="1" noTextEdit="1"/>
              </p:cNvSpPr>
              <p:nvPr/>
            </p:nvSpPr>
            <p:spPr>
              <a:xfrm>
                <a:off x="11110880" y="1540333"/>
                <a:ext cx="492443" cy="461665"/>
              </a:xfrm>
              <a:prstGeom prst="rect">
                <a:avLst/>
              </a:prstGeom>
              <a:blipFill>
                <a:blip r:embed="rId7"/>
                <a:stretch>
                  <a:fillRect/>
                </a:stretch>
              </a:blipFill>
            </p:spPr>
            <p:txBody>
              <a:bodyPr/>
              <a:lstStyle/>
              <a:p>
                <a:r>
                  <a:rPr lang="en-CN">
                    <a:noFill/>
                  </a:rPr>
                  <a:t> </a:t>
                </a:r>
              </a:p>
            </p:txBody>
          </p:sp>
        </mc:Fallback>
      </mc:AlternateContent>
      <p:sp>
        <p:nvSpPr>
          <p:cNvPr id="13" name="椭圆 12">
            <a:extLst>
              <a:ext uri="{FF2B5EF4-FFF2-40B4-BE49-F238E27FC236}">
                <a16:creationId xmlns:a16="http://schemas.microsoft.com/office/drawing/2014/main" id="{880F61EB-A6EA-8041-A8D4-635D8E966F8D}"/>
              </a:ext>
            </a:extLst>
          </p:cNvPr>
          <p:cNvSpPr/>
          <p:nvPr/>
        </p:nvSpPr>
        <p:spPr>
          <a:xfrm>
            <a:off x="3609028"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E3FA561-9CE5-2E48-9B39-201CC528A59C}"/>
                  </a:ext>
                </a:extLst>
              </p:cNvPr>
              <p:cNvSpPr txBox="1"/>
              <p:nvPr/>
            </p:nvSpPr>
            <p:spPr>
              <a:xfrm>
                <a:off x="3833586"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4" name="文本框 13">
                <a:extLst>
                  <a:ext uri="{FF2B5EF4-FFF2-40B4-BE49-F238E27FC236}">
                    <a16:creationId xmlns:a16="http://schemas.microsoft.com/office/drawing/2014/main" id="{FE3FA561-9CE5-2E48-9B39-201CC528A59C}"/>
                  </a:ext>
                </a:extLst>
              </p:cNvPr>
              <p:cNvSpPr txBox="1">
                <a:spLocks noRot="1" noChangeAspect="1" noMove="1" noResize="1" noEditPoints="1" noAdjustHandles="1" noChangeArrowheads="1" noChangeShapeType="1" noTextEdit="1"/>
              </p:cNvSpPr>
              <p:nvPr/>
            </p:nvSpPr>
            <p:spPr>
              <a:xfrm>
                <a:off x="3833586" y="1546454"/>
                <a:ext cx="492443" cy="461665"/>
              </a:xfrm>
              <a:prstGeom prst="rect">
                <a:avLst/>
              </a:prstGeom>
              <a:blipFill>
                <a:blip r:embed="rId6"/>
                <a:stretch>
                  <a:fillRect/>
                </a:stretch>
              </a:blipFill>
            </p:spPr>
            <p:txBody>
              <a:bodyPr/>
              <a:lstStyle/>
              <a:p>
                <a:r>
                  <a:rPr lang="en-CN">
                    <a:noFill/>
                  </a:rPr>
                  <a:t> </a:t>
                </a:r>
              </a:p>
            </p:txBody>
          </p:sp>
        </mc:Fallback>
      </mc:AlternateContent>
      <p:sp>
        <p:nvSpPr>
          <p:cNvPr id="15" name="椭圆 14">
            <a:extLst>
              <a:ext uri="{FF2B5EF4-FFF2-40B4-BE49-F238E27FC236}">
                <a16:creationId xmlns:a16="http://schemas.microsoft.com/office/drawing/2014/main" id="{6FCD676F-4D26-D44D-A9A8-87F5ED860585}"/>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7D55C6E-22EE-2D46-A973-6EB2E032136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5">
                <a:extLst>
                  <a:ext uri="{FF2B5EF4-FFF2-40B4-BE49-F238E27FC236}">
                    <a16:creationId xmlns:a16="http://schemas.microsoft.com/office/drawing/2014/main" id="{A7D55C6E-22EE-2D46-A973-6EB2E032136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8"/>
                <a:stretch>
                  <a:fillRect/>
                </a:stretch>
              </a:blipFill>
            </p:spPr>
            <p:txBody>
              <a:bodyPr/>
              <a:lstStyle/>
              <a:p>
                <a:r>
                  <a:rPr lang="en-CN">
                    <a:noFill/>
                  </a:rPr>
                  <a:t> </a:t>
                </a:r>
              </a:p>
            </p:txBody>
          </p:sp>
        </mc:Fallback>
      </mc:AlternateContent>
      <p:sp>
        <p:nvSpPr>
          <p:cNvPr id="17" name="椭圆 16">
            <a:extLst>
              <a:ext uri="{FF2B5EF4-FFF2-40B4-BE49-F238E27FC236}">
                <a16:creationId xmlns:a16="http://schemas.microsoft.com/office/drawing/2014/main" id="{C6E9ECEB-5BA4-3C43-8442-3D26D8B0643B}"/>
              </a:ext>
            </a:extLst>
          </p:cNvPr>
          <p:cNvSpPr/>
          <p:nvPr/>
        </p:nvSpPr>
        <p:spPr>
          <a:xfrm>
            <a:off x="10867085"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328A8E4-531F-9043-8C53-ECEB987FAABD}"/>
                  </a:ext>
                </a:extLst>
              </p:cNvPr>
              <p:cNvSpPr txBox="1"/>
              <p:nvPr/>
            </p:nvSpPr>
            <p:spPr>
              <a:xfrm>
                <a:off x="11110880"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8" name="文本框 17">
                <a:extLst>
                  <a:ext uri="{FF2B5EF4-FFF2-40B4-BE49-F238E27FC236}">
                    <a16:creationId xmlns:a16="http://schemas.microsoft.com/office/drawing/2014/main" id="{6328A8E4-531F-9043-8C53-ECEB987FAABD}"/>
                  </a:ext>
                </a:extLst>
              </p:cNvPr>
              <p:cNvSpPr txBox="1">
                <a:spLocks noRot="1" noChangeAspect="1" noMove="1" noResize="1" noEditPoints="1" noAdjustHandles="1" noChangeArrowheads="1" noChangeShapeType="1" noTextEdit="1"/>
              </p:cNvSpPr>
              <p:nvPr/>
            </p:nvSpPr>
            <p:spPr>
              <a:xfrm>
                <a:off x="11110880" y="4165658"/>
                <a:ext cx="453970" cy="461665"/>
              </a:xfrm>
              <a:prstGeom prst="rect">
                <a:avLst/>
              </a:prstGeom>
              <a:blipFill>
                <a:blip r:embed="rId9"/>
                <a:stretch>
                  <a:fillRect/>
                </a:stretch>
              </a:blipFill>
            </p:spPr>
            <p:txBody>
              <a:bodyPr/>
              <a:lstStyle/>
              <a:p>
                <a:r>
                  <a:rPr lang="en-CN">
                    <a:noFill/>
                  </a:rPr>
                  <a:t> </a:t>
                </a:r>
              </a:p>
            </p:txBody>
          </p:sp>
        </mc:Fallback>
      </mc:AlternateContent>
      <p:sp>
        <p:nvSpPr>
          <p:cNvPr id="19" name="椭圆 18">
            <a:extLst>
              <a:ext uri="{FF2B5EF4-FFF2-40B4-BE49-F238E27FC236}">
                <a16:creationId xmlns:a16="http://schemas.microsoft.com/office/drawing/2014/main" id="{6EBF4F9B-D3EA-0547-861E-1A279505BACC}"/>
              </a:ext>
            </a:extLst>
          </p:cNvPr>
          <p:cNvSpPr/>
          <p:nvPr/>
        </p:nvSpPr>
        <p:spPr>
          <a:xfrm>
            <a:off x="3609028"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950D15C-E938-2C48-B5E8-D4AE39DCF375}"/>
                  </a:ext>
                </a:extLst>
              </p:cNvPr>
              <p:cNvSpPr txBox="1"/>
              <p:nvPr/>
            </p:nvSpPr>
            <p:spPr>
              <a:xfrm>
                <a:off x="3833586"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0" name="文本框 19">
                <a:extLst>
                  <a:ext uri="{FF2B5EF4-FFF2-40B4-BE49-F238E27FC236}">
                    <a16:creationId xmlns:a16="http://schemas.microsoft.com/office/drawing/2014/main" id="{7950D15C-E938-2C48-B5E8-D4AE39DCF375}"/>
                  </a:ext>
                </a:extLst>
              </p:cNvPr>
              <p:cNvSpPr txBox="1">
                <a:spLocks noRot="1" noChangeAspect="1" noMove="1" noResize="1" noEditPoints="1" noAdjustHandles="1" noChangeArrowheads="1" noChangeShapeType="1" noTextEdit="1"/>
              </p:cNvSpPr>
              <p:nvPr/>
            </p:nvSpPr>
            <p:spPr>
              <a:xfrm>
                <a:off x="3833586"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21" name="六边形 20">
            <a:extLst>
              <a:ext uri="{FF2B5EF4-FFF2-40B4-BE49-F238E27FC236}">
                <a16:creationId xmlns:a16="http://schemas.microsoft.com/office/drawing/2014/main" id="{E50211E1-B97B-D840-A3FC-E393B646C225}"/>
              </a:ext>
            </a:extLst>
          </p:cNvPr>
          <p:cNvSpPr/>
          <p:nvPr/>
        </p:nvSpPr>
        <p:spPr>
          <a:xfrm>
            <a:off x="780209"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1848869-6589-884A-80CD-9B47C2ADCF46}"/>
                  </a:ext>
                </a:extLst>
              </p:cNvPr>
              <p:cNvSpPr txBox="1"/>
              <p:nvPr/>
            </p:nvSpPr>
            <p:spPr>
              <a:xfrm>
                <a:off x="965566"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22" name="文本框 21">
                <a:extLst>
                  <a:ext uri="{FF2B5EF4-FFF2-40B4-BE49-F238E27FC236}">
                    <a16:creationId xmlns:a16="http://schemas.microsoft.com/office/drawing/2014/main" id="{21848869-6589-884A-80CD-9B47C2ADCF46}"/>
                  </a:ext>
                </a:extLst>
              </p:cNvPr>
              <p:cNvSpPr txBox="1">
                <a:spLocks noRot="1" noChangeAspect="1" noMove="1" noResize="1" noEditPoints="1" noAdjustHandles="1" noChangeArrowheads="1" noChangeShapeType="1" noTextEdit="1"/>
              </p:cNvSpPr>
              <p:nvPr/>
            </p:nvSpPr>
            <p:spPr>
              <a:xfrm>
                <a:off x="965566" y="2809230"/>
                <a:ext cx="680721" cy="523220"/>
              </a:xfrm>
              <a:prstGeom prst="rect">
                <a:avLst/>
              </a:prstGeom>
              <a:blipFill>
                <a:blip r:embed="rId10"/>
                <a:stretch>
                  <a:fillRect/>
                </a:stretch>
              </a:blipFill>
            </p:spPr>
            <p:txBody>
              <a:bodyPr/>
              <a:lstStyle/>
              <a:p>
                <a:r>
                  <a:rPr lang="en-CN">
                    <a:noFill/>
                  </a:rPr>
                  <a:t> </a:t>
                </a:r>
              </a:p>
            </p:txBody>
          </p:sp>
        </mc:Fallback>
      </mc:AlternateContent>
      <p:sp>
        <p:nvSpPr>
          <p:cNvPr id="23" name="椭圆 22">
            <a:extLst>
              <a:ext uri="{FF2B5EF4-FFF2-40B4-BE49-F238E27FC236}">
                <a16:creationId xmlns:a16="http://schemas.microsoft.com/office/drawing/2014/main" id="{135671B3-06D2-7746-9966-51C9F5FD0F95}"/>
              </a:ext>
            </a:extLst>
          </p:cNvPr>
          <p:cNvSpPr/>
          <p:nvPr/>
        </p:nvSpPr>
        <p:spPr>
          <a:xfrm>
            <a:off x="907751"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0002310-0170-2F40-807B-8EDD657ACE3C}"/>
                  </a:ext>
                </a:extLst>
              </p:cNvPr>
              <p:cNvSpPr txBox="1"/>
              <p:nvPr/>
            </p:nvSpPr>
            <p:spPr>
              <a:xfrm>
                <a:off x="1132309"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4" name="文本框 23">
                <a:extLst>
                  <a:ext uri="{FF2B5EF4-FFF2-40B4-BE49-F238E27FC236}">
                    <a16:creationId xmlns:a16="http://schemas.microsoft.com/office/drawing/2014/main" id="{30002310-0170-2F40-807B-8EDD657ACE3C}"/>
                  </a:ext>
                </a:extLst>
              </p:cNvPr>
              <p:cNvSpPr txBox="1">
                <a:spLocks noRot="1" noChangeAspect="1" noMove="1" noResize="1" noEditPoints="1" noAdjustHandles="1" noChangeArrowheads="1" noChangeShapeType="1" noTextEdit="1"/>
              </p:cNvSpPr>
              <p:nvPr/>
            </p:nvSpPr>
            <p:spPr>
              <a:xfrm>
                <a:off x="1132309" y="1546454"/>
                <a:ext cx="492443" cy="461665"/>
              </a:xfrm>
              <a:prstGeom prst="rect">
                <a:avLst/>
              </a:prstGeom>
              <a:blipFill>
                <a:blip r:embed="rId11"/>
                <a:stretch>
                  <a:fillRect/>
                </a:stretch>
              </a:blipFill>
            </p:spPr>
            <p:txBody>
              <a:bodyPr/>
              <a:lstStyle/>
              <a:p>
                <a:r>
                  <a:rPr lang="en-CN">
                    <a:noFill/>
                  </a:rPr>
                  <a:t> </a:t>
                </a:r>
              </a:p>
            </p:txBody>
          </p:sp>
        </mc:Fallback>
      </mc:AlternateContent>
      <p:sp>
        <p:nvSpPr>
          <p:cNvPr id="25" name="椭圆 24">
            <a:extLst>
              <a:ext uri="{FF2B5EF4-FFF2-40B4-BE49-F238E27FC236}">
                <a16:creationId xmlns:a16="http://schemas.microsoft.com/office/drawing/2014/main" id="{FD17A349-8081-FE4A-881B-8229854720D9}"/>
              </a:ext>
            </a:extLst>
          </p:cNvPr>
          <p:cNvSpPr/>
          <p:nvPr/>
        </p:nvSpPr>
        <p:spPr>
          <a:xfrm>
            <a:off x="907751"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520351-698F-EA41-A712-EDDE474E3207}"/>
                  </a:ext>
                </a:extLst>
              </p:cNvPr>
              <p:cNvSpPr txBox="1"/>
              <p:nvPr/>
            </p:nvSpPr>
            <p:spPr>
              <a:xfrm>
                <a:off x="1132309"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6" name="文本框 25">
                <a:extLst>
                  <a:ext uri="{FF2B5EF4-FFF2-40B4-BE49-F238E27FC236}">
                    <a16:creationId xmlns:a16="http://schemas.microsoft.com/office/drawing/2014/main" id="{42520351-698F-EA41-A712-EDDE474E3207}"/>
                  </a:ext>
                </a:extLst>
              </p:cNvPr>
              <p:cNvSpPr txBox="1">
                <a:spLocks noRot="1" noChangeAspect="1" noMove="1" noResize="1" noEditPoints="1" noAdjustHandles="1" noChangeArrowheads="1" noChangeShapeType="1" noTextEdit="1"/>
              </p:cNvSpPr>
              <p:nvPr/>
            </p:nvSpPr>
            <p:spPr>
              <a:xfrm>
                <a:off x="1132309" y="4171779"/>
                <a:ext cx="453970" cy="461665"/>
              </a:xfrm>
              <a:prstGeom prst="rect">
                <a:avLst/>
              </a:prstGeom>
              <a:blipFill>
                <a:blip r:embed="rId12"/>
                <a:stretch>
                  <a:fillRect/>
                </a:stretch>
              </a:blipFill>
            </p:spPr>
            <p:txBody>
              <a:bodyPr/>
              <a:lstStyle/>
              <a:p>
                <a:r>
                  <a:rPr lang="en-CN">
                    <a:noFill/>
                  </a:rPr>
                  <a:t> </a:t>
                </a:r>
              </a:p>
            </p:txBody>
          </p:sp>
        </mc:Fallback>
      </mc:AlternateContent>
      <p:cxnSp>
        <p:nvCxnSpPr>
          <p:cNvPr id="27" name="直接箭头连接符 27">
            <a:extLst>
              <a:ext uri="{FF2B5EF4-FFF2-40B4-BE49-F238E27FC236}">
                <a16:creationId xmlns:a16="http://schemas.microsoft.com/office/drawing/2014/main" id="{FB31519E-8A37-4F4D-87C6-BF37C878A2E7}"/>
              </a:ext>
            </a:extLst>
          </p:cNvPr>
          <p:cNvCxnSpPr>
            <a:cxnSpLocks/>
            <a:stCxn id="21" idx="0"/>
            <a:endCxn id="13" idx="2"/>
          </p:cNvCxnSpPr>
          <p:nvPr/>
        </p:nvCxnSpPr>
        <p:spPr>
          <a:xfrm flipV="1">
            <a:off x="1707763"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8">
            <a:extLst>
              <a:ext uri="{FF2B5EF4-FFF2-40B4-BE49-F238E27FC236}">
                <a16:creationId xmlns:a16="http://schemas.microsoft.com/office/drawing/2014/main" id="{3D435B31-2E6B-4B46-9D4C-9B731619AA20}"/>
              </a:ext>
            </a:extLst>
          </p:cNvPr>
          <p:cNvCxnSpPr>
            <a:cxnSpLocks/>
            <a:stCxn id="21" idx="0"/>
            <a:endCxn id="19" idx="2"/>
          </p:cNvCxnSpPr>
          <p:nvPr/>
        </p:nvCxnSpPr>
        <p:spPr>
          <a:xfrm>
            <a:off x="1707763"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31">
            <a:extLst>
              <a:ext uri="{FF2B5EF4-FFF2-40B4-BE49-F238E27FC236}">
                <a16:creationId xmlns:a16="http://schemas.microsoft.com/office/drawing/2014/main" id="{8EF6CAFC-04BD-F943-8A82-9810642AB6FC}"/>
              </a:ext>
            </a:extLst>
          </p:cNvPr>
          <p:cNvCxnSpPr>
            <a:cxnSpLocks/>
            <a:stCxn id="13" idx="6"/>
            <a:endCxn id="15" idx="1"/>
          </p:cNvCxnSpPr>
          <p:nvPr/>
        </p:nvCxnSpPr>
        <p:spPr>
          <a:xfrm>
            <a:off x="4550589" y="1777290"/>
            <a:ext cx="2608480"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34">
            <a:extLst>
              <a:ext uri="{FF2B5EF4-FFF2-40B4-BE49-F238E27FC236}">
                <a16:creationId xmlns:a16="http://schemas.microsoft.com/office/drawing/2014/main" id="{75153F18-4483-9B47-870C-9B1E44166095}"/>
              </a:ext>
            </a:extLst>
          </p:cNvPr>
          <p:cNvCxnSpPr>
            <a:cxnSpLocks/>
            <a:stCxn id="9" idx="6"/>
            <a:endCxn id="17" idx="1"/>
          </p:cNvCxnSpPr>
          <p:nvPr/>
        </p:nvCxnSpPr>
        <p:spPr>
          <a:xfrm>
            <a:off x="7962742" y="1777290"/>
            <a:ext cx="3042231"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7">
            <a:extLst>
              <a:ext uri="{FF2B5EF4-FFF2-40B4-BE49-F238E27FC236}">
                <a16:creationId xmlns:a16="http://schemas.microsoft.com/office/drawing/2014/main" id="{CA469C8B-6D8C-6A47-947A-821FE6AF0E07}"/>
              </a:ext>
            </a:extLst>
          </p:cNvPr>
          <p:cNvCxnSpPr>
            <a:cxnSpLocks/>
            <a:stCxn id="19" idx="6"/>
            <a:endCxn id="9" idx="3"/>
          </p:cNvCxnSpPr>
          <p:nvPr/>
        </p:nvCxnSpPr>
        <p:spPr>
          <a:xfrm flipV="1">
            <a:off x="4550589" y="2110182"/>
            <a:ext cx="2608480"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8">
            <a:extLst>
              <a:ext uri="{FF2B5EF4-FFF2-40B4-BE49-F238E27FC236}">
                <a16:creationId xmlns:a16="http://schemas.microsoft.com/office/drawing/2014/main" id="{7D600D63-DF71-5344-BE5E-3DEC887E6539}"/>
              </a:ext>
            </a:extLst>
          </p:cNvPr>
          <p:cNvCxnSpPr>
            <a:cxnSpLocks/>
            <a:stCxn id="15" idx="6"/>
            <a:endCxn id="11" idx="3"/>
          </p:cNvCxnSpPr>
          <p:nvPr/>
        </p:nvCxnSpPr>
        <p:spPr>
          <a:xfrm flipV="1">
            <a:off x="7962742" y="2110182"/>
            <a:ext cx="3042231"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45">
            <a:extLst>
              <a:ext uri="{FF2B5EF4-FFF2-40B4-BE49-F238E27FC236}">
                <a16:creationId xmlns:a16="http://schemas.microsoft.com/office/drawing/2014/main" id="{EBE7930B-5BF2-CB4A-85C2-176D95304427}"/>
              </a:ext>
            </a:extLst>
          </p:cNvPr>
          <p:cNvCxnSpPr>
            <a:cxnSpLocks/>
            <a:stCxn id="13" idx="6"/>
            <a:endCxn id="9" idx="2"/>
          </p:cNvCxnSpPr>
          <p:nvPr/>
        </p:nvCxnSpPr>
        <p:spPr>
          <a:xfrm>
            <a:off x="4550589" y="1777290"/>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48">
            <a:extLst>
              <a:ext uri="{FF2B5EF4-FFF2-40B4-BE49-F238E27FC236}">
                <a16:creationId xmlns:a16="http://schemas.microsoft.com/office/drawing/2014/main" id="{CDBEFE82-B184-4448-B4C0-8B5109337C11}"/>
              </a:ext>
            </a:extLst>
          </p:cNvPr>
          <p:cNvCxnSpPr>
            <a:cxnSpLocks/>
            <a:stCxn id="19" idx="6"/>
            <a:endCxn id="15" idx="2"/>
          </p:cNvCxnSpPr>
          <p:nvPr/>
        </p:nvCxnSpPr>
        <p:spPr>
          <a:xfrm>
            <a:off x="4550589" y="4402615"/>
            <a:ext cx="247059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51">
            <a:extLst>
              <a:ext uri="{FF2B5EF4-FFF2-40B4-BE49-F238E27FC236}">
                <a16:creationId xmlns:a16="http://schemas.microsoft.com/office/drawing/2014/main" id="{18355320-4BB4-084F-AC92-7358EC2040DC}"/>
              </a:ext>
            </a:extLst>
          </p:cNvPr>
          <p:cNvCxnSpPr>
            <a:cxnSpLocks/>
            <a:stCxn id="9" idx="6"/>
            <a:endCxn id="11" idx="2"/>
          </p:cNvCxnSpPr>
          <p:nvPr/>
        </p:nvCxnSpPr>
        <p:spPr>
          <a:xfrm>
            <a:off x="7962742" y="1777290"/>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52">
            <a:extLst>
              <a:ext uri="{FF2B5EF4-FFF2-40B4-BE49-F238E27FC236}">
                <a16:creationId xmlns:a16="http://schemas.microsoft.com/office/drawing/2014/main" id="{2EFBC693-7100-9C4E-A788-779240D9A597}"/>
              </a:ext>
            </a:extLst>
          </p:cNvPr>
          <p:cNvCxnSpPr>
            <a:cxnSpLocks/>
            <a:stCxn id="15" idx="6"/>
            <a:endCxn id="17" idx="2"/>
          </p:cNvCxnSpPr>
          <p:nvPr/>
        </p:nvCxnSpPr>
        <p:spPr>
          <a:xfrm>
            <a:off x="7962742" y="4402615"/>
            <a:ext cx="2904343"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61">
                <a:extLst>
                  <a:ext uri="{FF2B5EF4-FFF2-40B4-BE49-F238E27FC236}">
                    <a16:creationId xmlns:a16="http://schemas.microsoft.com/office/drawing/2014/main" id="{24B3176A-44C4-1846-995A-DFBCB3084074}"/>
                  </a:ext>
                </a:extLst>
              </p:cNvPr>
              <p:cNvSpPr txBox="1"/>
              <p:nvPr/>
            </p:nvSpPr>
            <p:spPr>
              <a:xfrm rot="19494242">
                <a:off x="1407338"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7" name="文本框 61">
                <a:extLst>
                  <a:ext uri="{FF2B5EF4-FFF2-40B4-BE49-F238E27FC236}">
                    <a16:creationId xmlns:a16="http://schemas.microsoft.com/office/drawing/2014/main" id="{24B3176A-44C4-1846-995A-DFBCB3084074}"/>
                  </a:ext>
                </a:extLst>
              </p:cNvPr>
              <p:cNvSpPr txBox="1">
                <a:spLocks noRot="1" noChangeAspect="1" noMove="1" noResize="1" noEditPoints="1" noAdjustHandles="1" noChangeArrowheads="1" noChangeShapeType="1" noTextEdit="1"/>
              </p:cNvSpPr>
              <p:nvPr/>
            </p:nvSpPr>
            <p:spPr>
              <a:xfrm rot="19494242">
                <a:off x="1407338" y="2138345"/>
                <a:ext cx="2304605" cy="307777"/>
              </a:xfrm>
              <a:prstGeom prst="rect">
                <a:avLst/>
              </a:prstGeom>
              <a:blipFill>
                <a:blip r:embed="rId13"/>
                <a:stretch>
                  <a:fillRect t="-1600" r="-487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2">
                <a:extLst>
                  <a:ext uri="{FF2B5EF4-FFF2-40B4-BE49-F238E27FC236}">
                    <a16:creationId xmlns:a16="http://schemas.microsoft.com/office/drawing/2014/main" id="{FCC2D133-E974-7648-8A9E-4880A2451556}"/>
                  </a:ext>
                </a:extLst>
              </p:cNvPr>
              <p:cNvSpPr txBox="1"/>
              <p:nvPr/>
            </p:nvSpPr>
            <p:spPr>
              <a:xfrm rot="19106561">
                <a:off x="4253014" y="3470598"/>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2">
                <a:extLst>
                  <a:ext uri="{FF2B5EF4-FFF2-40B4-BE49-F238E27FC236}">
                    <a16:creationId xmlns:a16="http://schemas.microsoft.com/office/drawing/2014/main" id="{FCC2D133-E974-7648-8A9E-4880A2451556}"/>
                  </a:ext>
                </a:extLst>
              </p:cNvPr>
              <p:cNvSpPr txBox="1">
                <a:spLocks noRot="1" noChangeAspect="1" noMove="1" noResize="1" noEditPoints="1" noAdjustHandles="1" noChangeArrowheads="1" noChangeShapeType="1" noTextEdit="1"/>
              </p:cNvSpPr>
              <p:nvPr/>
            </p:nvSpPr>
            <p:spPr>
              <a:xfrm rot="19106561">
                <a:off x="4253014" y="3470598"/>
                <a:ext cx="1876796" cy="307777"/>
              </a:xfrm>
              <a:prstGeom prst="rect">
                <a:avLst/>
              </a:prstGeom>
              <a:blipFill>
                <a:blip r:embed="rId14"/>
                <a:stretch>
                  <a:fillRect t="-2564" r="-7031" b="-3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3">
                <a:extLst>
                  <a:ext uri="{FF2B5EF4-FFF2-40B4-BE49-F238E27FC236}">
                    <a16:creationId xmlns:a16="http://schemas.microsoft.com/office/drawing/2014/main" id="{FDAEE11A-8579-1846-B160-71CAB5B3643A}"/>
                  </a:ext>
                </a:extLst>
              </p:cNvPr>
              <p:cNvSpPr txBox="1"/>
              <p:nvPr/>
            </p:nvSpPr>
            <p:spPr>
              <a:xfrm rot="2063526">
                <a:off x="1431151"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9" name="文本框 63">
                <a:extLst>
                  <a:ext uri="{FF2B5EF4-FFF2-40B4-BE49-F238E27FC236}">
                    <a16:creationId xmlns:a16="http://schemas.microsoft.com/office/drawing/2014/main" id="{FDAEE11A-8579-1846-B160-71CAB5B3643A}"/>
                  </a:ext>
                </a:extLst>
              </p:cNvPr>
              <p:cNvSpPr txBox="1">
                <a:spLocks noRot="1" noChangeAspect="1" noMove="1" noResize="1" noEditPoints="1" noAdjustHandles="1" noChangeArrowheads="1" noChangeShapeType="1" noTextEdit="1"/>
              </p:cNvSpPr>
              <p:nvPr/>
            </p:nvSpPr>
            <p:spPr>
              <a:xfrm rot="2063526">
                <a:off x="1431151" y="3744483"/>
                <a:ext cx="2244845" cy="307777"/>
              </a:xfrm>
              <a:prstGeom prst="rect">
                <a:avLst/>
              </a:prstGeom>
              <a:blipFill>
                <a:blip r:embed="rId15"/>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64">
                <a:extLst>
                  <a:ext uri="{FF2B5EF4-FFF2-40B4-BE49-F238E27FC236}">
                    <a16:creationId xmlns:a16="http://schemas.microsoft.com/office/drawing/2014/main" id="{E0D9282C-E5FF-9547-A66A-6B4AA18DB2B9}"/>
                  </a:ext>
                </a:extLst>
              </p:cNvPr>
              <p:cNvSpPr txBox="1"/>
              <p:nvPr/>
            </p:nvSpPr>
            <p:spPr>
              <a:xfrm rot="2522557">
                <a:off x="4597986" y="2218223"/>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40" name="文本框 64">
                <a:extLst>
                  <a:ext uri="{FF2B5EF4-FFF2-40B4-BE49-F238E27FC236}">
                    <a16:creationId xmlns:a16="http://schemas.microsoft.com/office/drawing/2014/main" id="{E0D9282C-E5FF-9547-A66A-6B4AA18DB2B9}"/>
                  </a:ext>
                </a:extLst>
              </p:cNvPr>
              <p:cNvSpPr txBox="1">
                <a:spLocks noRot="1" noChangeAspect="1" noMove="1" noResize="1" noEditPoints="1" noAdjustHandles="1" noChangeArrowheads="1" noChangeShapeType="1" noTextEdit="1"/>
              </p:cNvSpPr>
              <p:nvPr/>
            </p:nvSpPr>
            <p:spPr>
              <a:xfrm rot="2522557">
                <a:off x="4597986" y="2218223"/>
                <a:ext cx="1846916" cy="307777"/>
              </a:xfrm>
              <a:prstGeom prst="rect">
                <a:avLst/>
              </a:prstGeom>
              <a:blipFill>
                <a:blip r:embed="rId16"/>
                <a:stretch>
                  <a:fillRect l="-2381" r="-2381" b="-85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65">
                <a:extLst>
                  <a:ext uri="{FF2B5EF4-FFF2-40B4-BE49-F238E27FC236}">
                    <a16:creationId xmlns:a16="http://schemas.microsoft.com/office/drawing/2014/main" id="{31D6E9BB-422F-EB4C-B534-C7576F76C2D2}"/>
                  </a:ext>
                </a:extLst>
              </p:cNvPr>
              <p:cNvSpPr txBox="1"/>
              <p:nvPr/>
            </p:nvSpPr>
            <p:spPr>
              <a:xfrm>
                <a:off x="4848863"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41" name="文本框 65">
                <a:extLst>
                  <a:ext uri="{FF2B5EF4-FFF2-40B4-BE49-F238E27FC236}">
                    <a16:creationId xmlns:a16="http://schemas.microsoft.com/office/drawing/2014/main" id="{31D6E9BB-422F-EB4C-B534-C7576F76C2D2}"/>
                  </a:ext>
                </a:extLst>
              </p:cNvPr>
              <p:cNvSpPr txBox="1">
                <a:spLocks noRot="1" noChangeAspect="1" noMove="1" noResize="1" noEditPoints="1" noAdjustHandles="1" noChangeArrowheads="1" noChangeShapeType="1" noTextEdit="1"/>
              </p:cNvSpPr>
              <p:nvPr/>
            </p:nvSpPr>
            <p:spPr>
              <a:xfrm>
                <a:off x="4848863" y="1455098"/>
                <a:ext cx="1906676" cy="307777"/>
              </a:xfrm>
              <a:prstGeom prst="rect">
                <a:avLst/>
              </a:prstGeom>
              <a:blipFill>
                <a:blip r:embed="rId17"/>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67">
                <a:extLst>
                  <a:ext uri="{FF2B5EF4-FFF2-40B4-BE49-F238E27FC236}">
                    <a16:creationId xmlns:a16="http://schemas.microsoft.com/office/drawing/2014/main" id="{290C1E3F-6106-804D-AA38-C8C6972BE55E}"/>
                  </a:ext>
                </a:extLst>
              </p:cNvPr>
              <p:cNvSpPr txBox="1"/>
              <p:nvPr/>
            </p:nvSpPr>
            <p:spPr>
              <a:xfrm>
                <a:off x="3141012"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2</m:t>
                          </m:r>
                        </m:e>
                      </m:d>
                      <m:r>
                        <a:rPr lang="en-US" altLang="zh-CN" sz="2400" b="0" i="1" smtClean="0">
                          <a:solidFill>
                            <a:srgbClr val="00B0F0"/>
                          </a:solidFill>
                          <a:latin typeface="Cambria Math" panose="02040503050406030204" pitchFamily="18" charset="0"/>
                        </a:rPr>
                        <m:t>=.32</m:t>
                      </m:r>
                    </m:oMath>
                  </m:oMathPara>
                </a14:m>
                <a:endParaRPr lang="zh-CN" altLang="en-US" sz="2400" dirty="0">
                  <a:solidFill>
                    <a:srgbClr val="00B0F0"/>
                  </a:solidFill>
                </a:endParaRPr>
              </a:p>
            </p:txBody>
          </p:sp>
        </mc:Choice>
        <mc:Fallback xmlns="">
          <p:sp>
            <p:nvSpPr>
              <p:cNvPr id="42" name="文本框 67">
                <a:extLst>
                  <a:ext uri="{FF2B5EF4-FFF2-40B4-BE49-F238E27FC236}">
                    <a16:creationId xmlns:a16="http://schemas.microsoft.com/office/drawing/2014/main" id="{290C1E3F-6106-804D-AA38-C8C6972BE55E}"/>
                  </a:ext>
                </a:extLst>
              </p:cNvPr>
              <p:cNvSpPr txBox="1">
                <a:spLocks noRot="1" noChangeAspect="1" noMove="1" noResize="1" noEditPoints="1" noAdjustHandles="1" noChangeArrowheads="1" noChangeShapeType="1" noTextEdit="1"/>
              </p:cNvSpPr>
              <p:nvPr/>
            </p:nvSpPr>
            <p:spPr>
              <a:xfrm>
                <a:off x="3141012" y="865095"/>
                <a:ext cx="1643912" cy="369332"/>
              </a:xfrm>
              <a:prstGeom prst="rect">
                <a:avLst/>
              </a:prstGeom>
              <a:blipFill>
                <a:blip r:embed="rId18"/>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39">
                <a:extLst>
                  <a:ext uri="{FF2B5EF4-FFF2-40B4-BE49-F238E27FC236}">
                    <a16:creationId xmlns:a16="http://schemas.microsoft.com/office/drawing/2014/main" id="{8B3F9E08-B9E3-8740-AF81-84F24F298B06}"/>
                  </a:ext>
                </a:extLst>
              </p:cNvPr>
              <p:cNvSpPr txBox="1"/>
              <p:nvPr/>
            </p:nvSpPr>
            <p:spPr>
              <a:xfrm>
                <a:off x="3188909"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rgbClr val="00B0F0"/>
                              </a:solidFill>
                              <a:latin typeface="Cambria Math" panose="02040503050406030204" pitchFamily="18" charset="0"/>
                            </a:rPr>
                          </m:ctrlPr>
                        </m:sSubPr>
                        <m:e>
                          <m:r>
                            <a:rPr lang="en-US" altLang="zh-CN" sz="2400" b="0" i="1" smtClean="0">
                              <a:solidFill>
                                <a:srgbClr val="00B0F0"/>
                              </a:solidFill>
                              <a:latin typeface="Cambria Math" panose="02040503050406030204" pitchFamily="18" charset="0"/>
                            </a:rPr>
                            <m:t>𝛼</m:t>
                          </m:r>
                        </m:e>
                        <m:sub>
                          <m:r>
                            <a:rPr lang="en-US" altLang="zh-CN" sz="2400" b="0" i="1" smtClean="0">
                              <a:solidFill>
                                <a:srgbClr val="00B0F0"/>
                              </a:solidFill>
                              <a:latin typeface="Cambria Math" panose="02040503050406030204" pitchFamily="18" charset="0"/>
                            </a:rPr>
                            <m:t>1</m:t>
                          </m:r>
                        </m:sub>
                      </m:sSub>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1</m:t>
                          </m:r>
                        </m:e>
                      </m:d>
                      <m:r>
                        <a:rPr lang="en-US" altLang="zh-CN" sz="2400" b="0" i="1" smtClean="0">
                          <a:solidFill>
                            <a:srgbClr val="00B0F0"/>
                          </a:solidFill>
                          <a:latin typeface="Cambria Math" panose="02040503050406030204" pitchFamily="18" charset="0"/>
                        </a:rPr>
                        <m:t>=.02</m:t>
                      </m:r>
                    </m:oMath>
                  </m:oMathPara>
                </a14:m>
                <a:endParaRPr lang="zh-CN" altLang="en-US" sz="2400" dirty="0">
                  <a:solidFill>
                    <a:srgbClr val="00B0F0"/>
                  </a:solidFill>
                </a:endParaRPr>
              </a:p>
            </p:txBody>
          </p:sp>
        </mc:Choice>
        <mc:Fallback xmlns="">
          <p:sp>
            <p:nvSpPr>
              <p:cNvPr id="43" name="文本框 39">
                <a:extLst>
                  <a:ext uri="{FF2B5EF4-FFF2-40B4-BE49-F238E27FC236}">
                    <a16:creationId xmlns:a16="http://schemas.microsoft.com/office/drawing/2014/main" id="{8B3F9E08-B9E3-8740-AF81-84F24F298B06}"/>
                  </a:ext>
                </a:extLst>
              </p:cNvPr>
              <p:cNvSpPr txBox="1">
                <a:spLocks noRot="1" noChangeAspect="1" noMove="1" noResize="1" noEditPoints="1" noAdjustHandles="1" noChangeArrowheads="1" noChangeShapeType="1" noTextEdit="1"/>
              </p:cNvSpPr>
              <p:nvPr/>
            </p:nvSpPr>
            <p:spPr>
              <a:xfrm>
                <a:off x="3188909" y="3490420"/>
                <a:ext cx="1643912" cy="369332"/>
              </a:xfrm>
              <a:prstGeom prst="rect">
                <a:avLst/>
              </a:prstGeom>
              <a:blipFill>
                <a:blip r:embed="rId19"/>
                <a:stretch>
                  <a:fillRect l="-1538" r="-3077"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22D7EEC-37C1-CD43-AC74-70AC286BB8CD}"/>
                  </a:ext>
                </a:extLst>
              </p:cNvPr>
              <p:cNvSpPr txBox="1"/>
              <p:nvPr/>
            </p:nvSpPr>
            <p:spPr>
              <a:xfrm>
                <a:off x="6700358" y="933989"/>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44" name="文本框 43">
                <a:extLst>
                  <a:ext uri="{FF2B5EF4-FFF2-40B4-BE49-F238E27FC236}">
                    <a16:creationId xmlns:a16="http://schemas.microsoft.com/office/drawing/2014/main" id="{B22D7EEC-37C1-CD43-AC74-70AC286BB8CD}"/>
                  </a:ext>
                </a:extLst>
              </p:cNvPr>
              <p:cNvSpPr txBox="1">
                <a:spLocks noRot="1" noChangeAspect="1" noMove="1" noResize="1" noEditPoints="1" noAdjustHandles="1" noChangeArrowheads="1" noChangeShapeType="1" noTextEdit="1"/>
              </p:cNvSpPr>
              <p:nvPr/>
            </p:nvSpPr>
            <p:spPr>
              <a:xfrm>
                <a:off x="6700358" y="933989"/>
                <a:ext cx="5153142" cy="369332"/>
              </a:xfrm>
              <a:prstGeom prst="rect">
                <a:avLst/>
              </a:prstGeom>
              <a:blipFill>
                <a:blip r:embed="rId20"/>
                <a:stretch>
                  <a:fillRect r="-73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矩形 11">
                <a:extLst>
                  <a:ext uri="{FF2B5EF4-FFF2-40B4-BE49-F238E27FC236}">
                    <a16:creationId xmlns:a16="http://schemas.microsoft.com/office/drawing/2014/main" id="{2C87369F-1C0A-5342-A493-18132C2D6463}"/>
                  </a:ext>
                </a:extLst>
              </p:cNvPr>
              <p:cNvSpPr/>
              <p:nvPr/>
            </p:nvSpPr>
            <p:spPr>
              <a:xfrm>
                <a:off x="3805253"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5" name="矩形 11">
                <a:extLst>
                  <a:ext uri="{FF2B5EF4-FFF2-40B4-BE49-F238E27FC236}">
                    <a16:creationId xmlns:a16="http://schemas.microsoft.com/office/drawing/2014/main" id="{2C87369F-1C0A-5342-A493-18132C2D6463}"/>
                  </a:ext>
                </a:extLst>
              </p:cNvPr>
              <p:cNvSpPr>
                <a:spLocks noRot="1" noChangeAspect="1" noMove="1" noResize="1" noEditPoints="1" noAdjustHandles="1" noChangeArrowheads="1" noChangeShapeType="1" noTextEdit="1"/>
              </p:cNvSpPr>
              <p:nvPr/>
            </p:nvSpPr>
            <p:spPr>
              <a:xfrm>
                <a:off x="3805253" y="4982028"/>
                <a:ext cx="779581" cy="657225"/>
              </a:xfrm>
              <a:prstGeom prst="rect">
                <a:avLst/>
              </a:prstGeom>
              <a:blipFill>
                <a:blip r:embed="rId21"/>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矩形 46">
                <a:extLst>
                  <a:ext uri="{FF2B5EF4-FFF2-40B4-BE49-F238E27FC236}">
                    <a16:creationId xmlns:a16="http://schemas.microsoft.com/office/drawing/2014/main" id="{2D9FD6C0-48AB-6548-AAD9-DDBF8D135AE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6" name="矩形 46">
                <a:extLst>
                  <a:ext uri="{FF2B5EF4-FFF2-40B4-BE49-F238E27FC236}">
                    <a16:creationId xmlns:a16="http://schemas.microsoft.com/office/drawing/2014/main" id="{2D9FD6C0-48AB-6548-AAD9-DDBF8D135AE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22"/>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矩形 47">
                <a:extLst>
                  <a:ext uri="{FF2B5EF4-FFF2-40B4-BE49-F238E27FC236}">
                    <a16:creationId xmlns:a16="http://schemas.microsoft.com/office/drawing/2014/main" id="{D55F0D56-9F73-2342-9344-9F5353C899A1}"/>
                  </a:ext>
                </a:extLst>
              </p:cNvPr>
              <p:cNvSpPr/>
              <p:nvPr/>
            </p:nvSpPr>
            <p:spPr>
              <a:xfrm>
                <a:off x="10954748"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7" name="矩形 47">
                <a:extLst>
                  <a:ext uri="{FF2B5EF4-FFF2-40B4-BE49-F238E27FC236}">
                    <a16:creationId xmlns:a16="http://schemas.microsoft.com/office/drawing/2014/main" id="{D55F0D56-9F73-2342-9344-9F5353C899A1}"/>
                  </a:ext>
                </a:extLst>
              </p:cNvPr>
              <p:cNvSpPr>
                <a:spLocks noRot="1" noChangeAspect="1" noMove="1" noResize="1" noEditPoints="1" noAdjustHandles="1" noChangeArrowheads="1" noChangeShapeType="1" noTextEdit="1"/>
              </p:cNvSpPr>
              <p:nvPr/>
            </p:nvSpPr>
            <p:spPr>
              <a:xfrm>
                <a:off x="10954748" y="4982028"/>
                <a:ext cx="779581" cy="657225"/>
              </a:xfrm>
              <a:prstGeom prst="rect">
                <a:avLst/>
              </a:prstGeom>
              <a:blipFill>
                <a:blip r:embed="rId23"/>
                <a:stretch>
                  <a:fillRect r="-3077"/>
                </a:stretch>
              </a:blipFill>
              <a:ln w="28575"/>
            </p:spPr>
            <p:txBody>
              <a:bodyPr/>
              <a:lstStyle/>
              <a:p>
                <a:r>
                  <a:rPr lang="en-CN">
                    <a:noFill/>
                  </a:rPr>
                  <a:t> </a:t>
                </a:r>
              </a:p>
            </p:txBody>
          </p:sp>
        </mc:Fallback>
      </mc:AlternateContent>
      <p:cxnSp>
        <p:nvCxnSpPr>
          <p:cNvPr id="48" name="直接箭头连接符 49">
            <a:extLst>
              <a:ext uri="{FF2B5EF4-FFF2-40B4-BE49-F238E27FC236}">
                <a16:creationId xmlns:a16="http://schemas.microsoft.com/office/drawing/2014/main" id="{4575E65F-98C9-EB4E-AC52-FCBC1638DE4F}"/>
              </a:ext>
            </a:extLst>
          </p:cNvPr>
          <p:cNvCxnSpPr>
            <a:cxnSpLocks/>
          </p:cNvCxnSpPr>
          <p:nvPr/>
        </p:nvCxnSpPr>
        <p:spPr>
          <a:xfrm>
            <a:off x="4082549" y="5735180"/>
            <a:ext cx="7499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50">
                <a:extLst>
                  <a:ext uri="{FF2B5EF4-FFF2-40B4-BE49-F238E27FC236}">
                    <a16:creationId xmlns:a16="http://schemas.microsoft.com/office/drawing/2014/main" id="{DFB2BF51-C781-4148-824A-05A3B63B3F53}"/>
                  </a:ext>
                </a:extLst>
              </p:cNvPr>
              <p:cNvSpPr txBox="1"/>
              <p:nvPr/>
            </p:nvSpPr>
            <p:spPr>
              <a:xfrm>
                <a:off x="10564793" y="5237589"/>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9" name="文本框 50">
                <a:extLst>
                  <a:ext uri="{FF2B5EF4-FFF2-40B4-BE49-F238E27FC236}">
                    <a16:creationId xmlns:a16="http://schemas.microsoft.com/office/drawing/2014/main" id="{DFB2BF51-C781-4148-824A-05A3B63B3F53}"/>
                  </a:ext>
                </a:extLst>
              </p:cNvPr>
              <p:cNvSpPr txBox="1">
                <a:spLocks noRot="1" noChangeAspect="1" noMove="1" noResize="1" noEditPoints="1" noAdjustHandles="1" noChangeArrowheads="1" noChangeShapeType="1" noTextEdit="1"/>
              </p:cNvSpPr>
              <p:nvPr/>
            </p:nvSpPr>
            <p:spPr>
              <a:xfrm>
                <a:off x="10564793" y="5237589"/>
                <a:ext cx="300147" cy="492443"/>
              </a:xfrm>
              <a:prstGeom prst="rect">
                <a:avLst/>
              </a:prstGeom>
              <a:blipFill>
                <a:blip r:embed="rId24"/>
                <a:stretch>
                  <a:fillRect l="-16000" r="-16000"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3">
                <a:extLst>
                  <a:ext uri="{FF2B5EF4-FFF2-40B4-BE49-F238E27FC236}">
                    <a16:creationId xmlns:a16="http://schemas.microsoft.com/office/drawing/2014/main" id="{78C4C20E-12A0-BC44-9988-38D1871005F1}"/>
                  </a:ext>
                </a:extLst>
              </p:cNvPr>
              <p:cNvSpPr txBox="1"/>
              <p:nvPr/>
            </p:nvSpPr>
            <p:spPr>
              <a:xfrm rot="19474037">
                <a:off x="2341711"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50" name="文本框 53">
                <a:extLst>
                  <a:ext uri="{FF2B5EF4-FFF2-40B4-BE49-F238E27FC236}">
                    <a16:creationId xmlns:a16="http://schemas.microsoft.com/office/drawing/2014/main" id="{78C4C20E-12A0-BC44-9988-38D1871005F1}"/>
                  </a:ext>
                </a:extLst>
              </p:cNvPr>
              <p:cNvSpPr txBox="1">
                <a:spLocks noRot="1" noChangeAspect="1" noMove="1" noResize="1" noEditPoints="1" noAdjustHandles="1" noChangeArrowheads="1" noChangeShapeType="1" noTextEdit="1"/>
              </p:cNvSpPr>
              <p:nvPr/>
            </p:nvSpPr>
            <p:spPr>
              <a:xfrm rot="19474037">
                <a:off x="2341711" y="2438532"/>
                <a:ext cx="846962" cy="369332"/>
              </a:xfrm>
              <a:prstGeom prst="rect">
                <a:avLst/>
              </a:prstGeom>
              <a:blipFill>
                <a:blip r:embed="rId25"/>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4">
                <a:extLst>
                  <a:ext uri="{FF2B5EF4-FFF2-40B4-BE49-F238E27FC236}">
                    <a16:creationId xmlns:a16="http://schemas.microsoft.com/office/drawing/2014/main" id="{A9754C5D-57BC-964A-AB78-8081EFCE28FB}"/>
                  </a:ext>
                </a:extLst>
              </p:cNvPr>
              <p:cNvSpPr txBox="1"/>
              <p:nvPr/>
            </p:nvSpPr>
            <p:spPr>
              <a:xfrm rot="1984087">
                <a:off x="2295655"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51" name="文本框 54">
                <a:extLst>
                  <a:ext uri="{FF2B5EF4-FFF2-40B4-BE49-F238E27FC236}">
                    <a16:creationId xmlns:a16="http://schemas.microsoft.com/office/drawing/2014/main" id="{A9754C5D-57BC-964A-AB78-8081EFCE28FB}"/>
                  </a:ext>
                </a:extLst>
              </p:cNvPr>
              <p:cNvSpPr txBox="1">
                <a:spLocks noRot="1" noChangeAspect="1" noMove="1" noResize="1" noEditPoints="1" noAdjustHandles="1" noChangeArrowheads="1" noChangeShapeType="1" noTextEdit="1"/>
              </p:cNvSpPr>
              <p:nvPr/>
            </p:nvSpPr>
            <p:spPr>
              <a:xfrm rot="1984087">
                <a:off x="2295655" y="3373213"/>
                <a:ext cx="846962" cy="369332"/>
              </a:xfrm>
              <a:prstGeom prst="rect">
                <a:avLst/>
              </a:prstGeom>
              <a:blipFill>
                <a:blip r:embed="rId26"/>
                <a:stretch>
                  <a:fillRect l="-1370" r="-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5">
                <a:extLst>
                  <a:ext uri="{FF2B5EF4-FFF2-40B4-BE49-F238E27FC236}">
                    <a16:creationId xmlns:a16="http://schemas.microsoft.com/office/drawing/2014/main" id="{E44876C8-C1F8-3E40-8EB9-56F8CEAB0DD8}"/>
                  </a:ext>
                </a:extLst>
              </p:cNvPr>
              <p:cNvSpPr txBox="1"/>
              <p:nvPr/>
            </p:nvSpPr>
            <p:spPr>
              <a:xfrm rot="2558306">
                <a:off x="4874765" y="241261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.4∗.5</m:t>
                      </m:r>
                    </m:oMath>
                  </m:oMathPara>
                </a14:m>
                <a:endParaRPr lang="zh-CN" altLang="en-US" sz="2400" dirty="0">
                  <a:solidFill>
                    <a:srgbClr val="FF0000"/>
                  </a:solidFill>
                </a:endParaRPr>
              </a:p>
            </p:txBody>
          </p:sp>
        </mc:Choice>
        <mc:Fallback xmlns="">
          <p:sp>
            <p:nvSpPr>
              <p:cNvPr id="52" name="文本框 55">
                <a:extLst>
                  <a:ext uri="{FF2B5EF4-FFF2-40B4-BE49-F238E27FC236}">
                    <a16:creationId xmlns:a16="http://schemas.microsoft.com/office/drawing/2014/main" id="{E44876C8-C1F8-3E40-8EB9-56F8CEAB0DD8}"/>
                  </a:ext>
                </a:extLst>
              </p:cNvPr>
              <p:cNvSpPr txBox="1">
                <a:spLocks noRot="1" noChangeAspect="1" noMove="1" noResize="1" noEditPoints="1" noAdjustHandles="1" noChangeArrowheads="1" noChangeShapeType="1" noTextEdit="1"/>
              </p:cNvSpPr>
              <p:nvPr/>
            </p:nvSpPr>
            <p:spPr>
              <a:xfrm rot="2558306">
                <a:off x="4874765" y="2412611"/>
                <a:ext cx="846963" cy="369332"/>
              </a:xfrm>
              <a:prstGeom prst="rect">
                <a:avLst/>
              </a:prstGeom>
              <a:blipFill>
                <a:blip r:embed="rId27"/>
                <a:stretch>
                  <a:fillRect l="-1429" r="-2857" b="-72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56">
                <a:extLst>
                  <a:ext uri="{FF2B5EF4-FFF2-40B4-BE49-F238E27FC236}">
                    <a16:creationId xmlns:a16="http://schemas.microsoft.com/office/drawing/2014/main" id="{395DF364-3302-7F42-843B-1B29C8F7A65B}"/>
                  </a:ext>
                </a:extLst>
              </p:cNvPr>
              <p:cNvSpPr txBox="1"/>
              <p:nvPr/>
            </p:nvSpPr>
            <p:spPr>
              <a:xfrm rot="18963665">
                <a:off x="5062076" y="3585193"/>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53" name="文本框 56">
                <a:extLst>
                  <a:ext uri="{FF2B5EF4-FFF2-40B4-BE49-F238E27FC236}">
                    <a16:creationId xmlns:a16="http://schemas.microsoft.com/office/drawing/2014/main" id="{395DF364-3302-7F42-843B-1B29C8F7A65B}"/>
                  </a:ext>
                </a:extLst>
              </p:cNvPr>
              <p:cNvSpPr txBox="1">
                <a:spLocks noRot="1" noChangeAspect="1" noMove="1" noResize="1" noEditPoints="1" noAdjustHandles="1" noChangeArrowheads="1" noChangeShapeType="1" noTextEdit="1"/>
              </p:cNvSpPr>
              <p:nvPr/>
            </p:nvSpPr>
            <p:spPr>
              <a:xfrm rot="18963665">
                <a:off x="5062076" y="3585193"/>
                <a:ext cx="846963" cy="369332"/>
              </a:xfrm>
              <a:prstGeom prst="rect">
                <a:avLst/>
              </a:prstGeom>
              <a:blipFill>
                <a:blip r:embed="rId28"/>
                <a:stretch>
                  <a:fillRect r="-5714" b="-294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8">
                <a:extLst>
                  <a:ext uri="{FF2B5EF4-FFF2-40B4-BE49-F238E27FC236}">
                    <a16:creationId xmlns:a16="http://schemas.microsoft.com/office/drawing/2014/main" id="{ACFBDAC8-52D8-7540-BB93-1793997495D9}"/>
                  </a:ext>
                </a:extLst>
              </p:cNvPr>
              <p:cNvSpPr txBox="1"/>
              <p:nvPr/>
            </p:nvSpPr>
            <p:spPr>
              <a:xfrm>
                <a:off x="5420225"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4" name="文本框 58">
                <a:extLst>
                  <a:ext uri="{FF2B5EF4-FFF2-40B4-BE49-F238E27FC236}">
                    <a16:creationId xmlns:a16="http://schemas.microsoft.com/office/drawing/2014/main" id="{ACFBDAC8-52D8-7540-BB93-1793997495D9}"/>
                  </a:ext>
                </a:extLst>
              </p:cNvPr>
              <p:cNvSpPr txBox="1">
                <a:spLocks noRot="1" noChangeAspect="1" noMove="1" noResize="1" noEditPoints="1" noAdjustHandles="1" noChangeArrowheads="1" noChangeShapeType="1" noTextEdit="1"/>
              </p:cNvSpPr>
              <p:nvPr/>
            </p:nvSpPr>
            <p:spPr>
              <a:xfrm>
                <a:off x="5420225" y="1762875"/>
                <a:ext cx="846963" cy="369332"/>
              </a:xfrm>
              <a:prstGeom prst="rect">
                <a:avLst/>
              </a:prstGeom>
              <a:blipFill>
                <a:blip r:embed="rId29"/>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57">
                <a:extLst>
                  <a:ext uri="{FF2B5EF4-FFF2-40B4-BE49-F238E27FC236}">
                    <a16:creationId xmlns:a16="http://schemas.microsoft.com/office/drawing/2014/main" id="{2951C2D3-923C-0E4D-ADDA-0302EC570D17}"/>
                  </a:ext>
                </a:extLst>
              </p:cNvPr>
              <p:cNvSpPr txBox="1"/>
              <p:nvPr/>
            </p:nvSpPr>
            <p:spPr>
              <a:xfrm>
                <a:off x="4920511"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2"/>
                          </a:solidFill>
                          <a:latin typeface="Cambria Math" panose="02040503050406030204" pitchFamily="18" charset="0"/>
                        </a:rPr>
                        <m:t>𝑃</m:t>
                      </m:r>
                      <m:d>
                        <m:dPr>
                          <m:ctrlPr>
                            <a:rPr lang="en-US" altLang="zh-CN" sz="2000" b="0" i="1" smtClean="0">
                              <a:solidFill>
                                <a:schemeClr val="accent2"/>
                              </a:solidFill>
                              <a:latin typeface="Cambria Math" panose="02040503050406030204" pitchFamily="18" charset="0"/>
                            </a:rPr>
                          </m:ctrlPr>
                        </m:dPr>
                        <m:e>
                          <m:r>
                            <a:rPr lang="en-US" altLang="zh-CN" sz="2000" b="0" i="1" smtClean="0">
                              <a:solidFill>
                                <a:schemeClr val="accent2"/>
                              </a:solidFill>
                              <a:latin typeface="Cambria Math" panose="02040503050406030204" pitchFamily="18" charset="0"/>
                            </a:rPr>
                            <m:t>𝐶</m:t>
                          </m:r>
                        </m:e>
                        <m:e>
                          <m:r>
                            <a:rPr lang="en-US" altLang="zh-CN" sz="2000" b="0" i="1" smtClean="0">
                              <a:solidFill>
                                <a:schemeClr val="accent2"/>
                              </a:solidFill>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solidFill>
                            <a:schemeClr val="accent1"/>
                          </a:solidFill>
                          <a:latin typeface="Cambria Math" panose="02040503050406030204" pitchFamily="18" charset="0"/>
                        </a:rPr>
                        <m:t>𝑃</m:t>
                      </m:r>
                      <m:r>
                        <a:rPr lang="en-US" altLang="zh-CN" sz="2000" b="0" i="1" smtClean="0">
                          <a:solidFill>
                            <a:schemeClr val="accent1"/>
                          </a:solidFill>
                          <a:latin typeface="Cambria Math" panose="02040503050406030204" pitchFamily="18" charset="0"/>
                        </a:rPr>
                        <m:t>(1|</m:t>
                      </m:r>
                      <m:r>
                        <a:rPr lang="en-US" altLang="zh-CN" sz="2000" b="0" i="1" smtClean="0">
                          <a:solidFill>
                            <a:schemeClr val="accent1"/>
                          </a:solidFill>
                          <a:latin typeface="Cambria Math" panose="02040503050406030204" pitchFamily="18" charset="0"/>
                        </a:rPr>
                        <m:t>𝐶</m:t>
                      </m:r>
                      <m:r>
                        <a:rPr lang="en-US" altLang="zh-CN" sz="2000" b="0" i="1" smtClean="0">
                          <a:solidFill>
                            <a:schemeClr val="accent1"/>
                          </a:solidFill>
                          <a:latin typeface="Cambria Math" panose="02040503050406030204" pitchFamily="18" charset="0"/>
                        </a:rPr>
                        <m:t>)</m:t>
                      </m:r>
                    </m:oMath>
                  </m:oMathPara>
                </a14:m>
                <a:endParaRPr lang="zh-CN" altLang="en-US" sz="2000" dirty="0"/>
              </a:p>
            </p:txBody>
          </p:sp>
        </mc:Choice>
        <mc:Fallback xmlns="">
          <p:sp>
            <p:nvSpPr>
              <p:cNvPr id="55" name="文本框 57">
                <a:extLst>
                  <a:ext uri="{FF2B5EF4-FFF2-40B4-BE49-F238E27FC236}">
                    <a16:creationId xmlns:a16="http://schemas.microsoft.com/office/drawing/2014/main" id="{2951C2D3-923C-0E4D-ADDA-0302EC570D17}"/>
                  </a:ext>
                </a:extLst>
              </p:cNvPr>
              <p:cNvSpPr txBox="1">
                <a:spLocks noRot="1" noChangeAspect="1" noMove="1" noResize="1" noEditPoints="1" noAdjustHandles="1" noChangeArrowheads="1" noChangeShapeType="1" noTextEdit="1"/>
              </p:cNvSpPr>
              <p:nvPr/>
            </p:nvSpPr>
            <p:spPr>
              <a:xfrm>
                <a:off x="4920511" y="4071289"/>
                <a:ext cx="1817036" cy="307777"/>
              </a:xfrm>
              <a:prstGeom prst="rect">
                <a:avLst/>
              </a:prstGeom>
              <a:blipFill>
                <a:blip r:embed="rId30"/>
                <a:stretch>
                  <a:fillRect l="-2083" r="-3472"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66">
                <a:extLst>
                  <a:ext uri="{FF2B5EF4-FFF2-40B4-BE49-F238E27FC236}">
                    <a16:creationId xmlns:a16="http://schemas.microsoft.com/office/drawing/2014/main" id="{FD90B8CB-B2D1-C444-AA71-95886FB6F4E3}"/>
                  </a:ext>
                </a:extLst>
              </p:cNvPr>
              <p:cNvSpPr txBox="1"/>
              <p:nvPr/>
            </p:nvSpPr>
            <p:spPr>
              <a:xfrm>
                <a:off x="5435334"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6"/>
                          </a:solidFill>
                          <a:latin typeface="Cambria Math" panose="02040503050406030204" pitchFamily="18" charset="0"/>
                        </a:rPr>
                        <m:t>.5∗.5</m:t>
                      </m:r>
                    </m:oMath>
                  </m:oMathPara>
                </a14:m>
                <a:endParaRPr lang="zh-CN" altLang="en-US" sz="2400" dirty="0">
                  <a:solidFill>
                    <a:schemeClr val="accent6"/>
                  </a:solidFill>
                </a:endParaRPr>
              </a:p>
            </p:txBody>
          </p:sp>
        </mc:Choice>
        <mc:Fallback xmlns="">
          <p:sp>
            <p:nvSpPr>
              <p:cNvPr id="56" name="文本框 66">
                <a:extLst>
                  <a:ext uri="{FF2B5EF4-FFF2-40B4-BE49-F238E27FC236}">
                    <a16:creationId xmlns:a16="http://schemas.microsoft.com/office/drawing/2014/main" id="{FD90B8CB-B2D1-C444-AA71-95886FB6F4E3}"/>
                  </a:ext>
                </a:extLst>
              </p:cNvPr>
              <p:cNvSpPr txBox="1">
                <a:spLocks noRot="1" noChangeAspect="1" noMove="1" noResize="1" noEditPoints="1" noAdjustHandles="1" noChangeArrowheads="1" noChangeShapeType="1" noTextEdit="1"/>
              </p:cNvSpPr>
              <p:nvPr/>
            </p:nvSpPr>
            <p:spPr>
              <a:xfrm>
                <a:off x="5435334" y="4427857"/>
                <a:ext cx="846963" cy="369332"/>
              </a:xfrm>
              <a:prstGeom prst="rect">
                <a:avLst/>
              </a:prstGeom>
              <a:blipFill>
                <a:blip r:embed="rId31"/>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68">
                <a:extLst>
                  <a:ext uri="{FF2B5EF4-FFF2-40B4-BE49-F238E27FC236}">
                    <a16:creationId xmlns:a16="http://schemas.microsoft.com/office/drawing/2014/main" id="{4F8786AB-363D-7946-8285-ABDA97E23EC1}"/>
                  </a:ext>
                </a:extLst>
              </p:cNvPr>
              <p:cNvSpPr txBox="1"/>
              <p:nvPr/>
            </p:nvSpPr>
            <p:spPr>
              <a:xfrm>
                <a:off x="6826533" y="3440781"/>
                <a:ext cx="4983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solidFill>
                            <a:srgbClr val="00B0F0"/>
                          </a:solidFill>
                          <a:latin typeface="Cambria Math" panose="02040503050406030204" pitchFamily="18" charset="0"/>
                        </a:rPr>
                        <m:t>.32</m:t>
                      </m:r>
                      <m:r>
                        <a:rPr lang="en-US" altLang="zh-CN" sz="2400" b="0" i="1"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0.2</m:t>
                      </m:r>
                      <m:r>
                        <a:rPr lang="en-US" altLang="zh-CN" sz="2400" b="0" i="1" smtClean="0">
                          <a:latin typeface="Cambria Math" panose="02040503050406030204" pitchFamily="18" charset="0"/>
                        </a:rPr>
                        <m:t>+</m:t>
                      </m:r>
                      <m:r>
                        <a:rPr lang="en-US" altLang="zh-CN" sz="2400" b="0" i="1" smtClean="0">
                          <a:solidFill>
                            <a:srgbClr val="00B0F0"/>
                          </a:solidFill>
                          <a:latin typeface="Cambria Math" panose="02040503050406030204" pitchFamily="18" charset="0"/>
                        </a:rPr>
                        <m:t>.02</m:t>
                      </m:r>
                      <m:r>
                        <a:rPr lang="en-US" altLang="zh-CN" sz="2400" b="0" i="1" smtClean="0">
                          <a:latin typeface="Cambria Math" panose="02040503050406030204" pitchFamily="18" charset="0"/>
                        </a:rPr>
                        <m:t>⋅</m:t>
                      </m:r>
                      <m:r>
                        <a:rPr lang="en-US" altLang="zh-CN" sz="2400" b="0" i="1" smtClean="0">
                          <a:solidFill>
                            <a:schemeClr val="accent6"/>
                          </a:solidFill>
                          <a:latin typeface="Cambria Math" panose="02040503050406030204" pitchFamily="18" charset="0"/>
                        </a:rPr>
                        <m:t>0.25</m:t>
                      </m:r>
                      <m:r>
                        <a:rPr lang="en-US" altLang="zh-CN" sz="2400" b="0" i="1" smtClean="0">
                          <a:latin typeface="Cambria Math" panose="02040503050406030204" pitchFamily="18" charset="0"/>
                        </a:rPr>
                        <m:t>=0.069</m:t>
                      </m:r>
                    </m:oMath>
                  </m:oMathPara>
                </a14:m>
                <a:endParaRPr lang="zh-CN" altLang="en-US" sz="2400" dirty="0"/>
              </a:p>
            </p:txBody>
          </p:sp>
        </mc:Choice>
        <mc:Fallback xmlns="">
          <p:sp>
            <p:nvSpPr>
              <p:cNvPr id="57" name="文本框 68">
                <a:extLst>
                  <a:ext uri="{FF2B5EF4-FFF2-40B4-BE49-F238E27FC236}">
                    <a16:creationId xmlns:a16="http://schemas.microsoft.com/office/drawing/2014/main" id="{4F8786AB-363D-7946-8285-ABDA97E23EC1}"/>
                  </a:ext>
                </a:extLst>
              </p:cNvPr>
              <p:cNvSpPr txBox="1">
                <a:spLocks noRot="1" noChangeAspect="1" noMove="1" noResize="1" noEditPoints="1" noAdjustHandles="1" noChangeArrowheads="1" noChangeShapeType="1" noTextEdit="1"/>
              </p:cNvSpPr>
              <p:nvPr/>
            </p:nvSpPr>
            <p:spPr>
              <a:xfrm>
                <a:off x="6826533" y="3440781"/>
                <a:ext cx="4983224" cy="369332"/>
              </a:xfrm>
              <a:prstGeom prst="rect">
                <a:avLst/>
              </a:prstGeom>
              <a:blipFill>
                <a:blip r:embed="rId32"/>
                <a:stretch>
                  <a:fillRect r="-763" b="-20000"/>
                </a:stretch>
              </a:blipFill>
            </p:spPr>
            <p:txBody>
              <a:bodyPr/>
              <a:lstStyle/>
              <a:p>
                <a:r>
                  <a:rPr lang="en-CN">
                    <a:noFill/>
                  </a:rPr>
                  <a:t> </a:t>
                </a:r>
              </a:p>
            </p:txBody>
          </p:sp>
        </mc:Fallback>
      </mc:AlternateContent>
    </p:spTree>
    <p:extLst>
      <p:ext uri="{BB962C8B-B14F-4D97-AF65-F5344CB8AC3E}">
        <p14:creationId xmlns:p14="http://schemas.microsoft.com/office/powerpoint/2010/main" val="2438301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Forward algorithm – An example</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
        <p:nvSpPr>
          <p:cNvPr id="5" name="椭圆 4">
            <a:extLst>
              <a:ext uri="{FF2B5EF4-FFF2-40B4-BE49-F238E27FC236}">
                <a16:creationId xmlns:a16="http://schemas.microsoft.com/office/drawing/2014/main" id="{DE89C238-A1CD-6244-BC13-41C3DA3207B7}"/>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052A081-6D95-614B-AEAD-86CC46A5951D}"/>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052A081-6D95-614B-AEAD-86CC46A5951D}"/>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3"/>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CC5FA94-A9C7-1940-89E0-02891D6E67BF}"/>
              </a:ext>
            </a:extLst>
          </p:cNvPr>
          <p:cNvSpPr/>
          <p:nvPr/>
        </p:nvSpPr>
        <p:spPr>
          <a:xfrm>
            <a:off x="10523844"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D635584-3806-9842-A877-ADDB99274165}"/>
                  </a:ext>
                </a:extLst>
              </p:cNvPr>
              <p:cNvSpPr txBox="1"/>
              <p:nvPr/>
            </p:nvSpPr>
            <p:spPr>
              <a:xfrm>
                <a:off x="10767639"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CD635584-3806-9842-A877-ADDB99274165}"/>
                  </a:ext>
                </a:extLst>
              </p:cNvPr>
              <p:cNvSpPr txBox="1">
                <a:spLocks noRot="1" noChangeAspect="1" noMove="1" noResize="1" noEditPoints="1" noAdjustHandles="1" noChangeArrowheads="1" noChangeShapeType="1" noTextEdit="1"/>
              </p:cNvSpPr>
              <p:nvPr/>
            </p:nvSpPr>
            <p:spPr>
              <a:xfrm>
                <a:off x="10767639" y="1540333"/>
                <a:ext cx="492443" cy="461665"/>
              </a:xfrm>
              <a:prstGeom prst="rect">
                <a:avLst/>
              </a:prstGeom>
              <a:blipFill>
                <a:blip r:embed="rId4"/>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7E94B36F-3CFA-8343-8C05-12F267FA17D1}"/>
              </a:ext>
            </a:extLst>
          </p:cNvPr>
          <p:cNvSpPr/>
          <p:nvPr/>
        </p:nvSpPr>
        <p:spPr>
          <a:xfrm>
            <a:off x="3564822"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DC3AE414-7F2C-E949-9BA7-3E6458D271AD}"/>
                  </a:ext>
                </a:extLst>
              </p:cNvPr>
              <p:cNvSpPr txBox="1"/>
              <p:nvPr/>
            </p:nvSpPr>
            <p:spPr>
              <a:xfrm>
                <a:off x="3789380"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DC3AE414-7F2C-E949-9BA7-3E6458D271AD}"/>
                  </a:ext>
                </a:extLst>
              </p:cNvPr>
              <p:cNvSpPr txBox="1">
                <a:spLocks noRot="1" noChangeAspect="1" noMove="1" noResize="1" noEditPoints="1" noAdjustHandles="1" noChangeArrowheads="1" noChangeShapeType="1" noTextEdit="1"/>
              </p:cNvSpPr>
              <p:nvPr/>
            </p:nvSpPr>
            <p:spPr>
              <a:xfrm>
                <a:off x="3789380" y="1546454"/>
                <a:ext cx="492443" cy="461665"/>
              </a:xfrm>
              <a:prstGeom prst="rect">
                <a:avLst/>
              </a:prstGeom>
              <a:blipFill>
                <a:blip r:embed="rId5"/>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8BC60570-8E3B-044C-A6E6-F03BF5964001}"/>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CDF61390-AB5D-4C43-AB04-A9D4EED0DBC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CDF61390-AB5D-4C43-AB04-A9D4EED0DBC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6"/>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4E587364-A2FB-8B45-9DF1-E0BA48D54D24}"/>
              </a:ext>
            </a:extLst>
          </p:cNvPr>
          <p:cNvSpPr/>
          <p:nvPr/>
        </p:nvSpPr>
        <p:spPr>
          <a:xfrm>
            <a:off x="10523844"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7255E00-1AAE-944A-B644-EF60E88F81A9}"/>
                  </a:ext>
                </a:extLst>
              </p:cNvPr>
              <p:cNvSpPr txBox="1"/>
              <p:nvPr/>
            </p:nvSpPr>
            <p:spPr>
              <a:xfrm>
                <a:off x="10767639"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7255E00-1AAE-944A-B644-EF60E88F81A9}"/>
                  </a:ext>
                </a:extLst>
              </p:cNvPr>
              <p:cNvSpPr txBox="1">
                <a:spLocks noRot="1" noChangeAspect="1" noMove="1" noResize="1" noEditPoints="1" noAdjustHandles="1" noChangeArrowheads="1" noChangeShapeType="1" noTextEdit="1"/>
              </p:cNvSpPr>
              <p:nvPr/>
            </p:nvSpPr>
            <p:spPr>
              <a:xfrm>
                <a:off x="10767639" y="4165658"/>
                <a:ext cx="453970" cy="461665"/>
              </a:xfrm>
              <a:prstGeom prst="rect">
                <a:avLst/>
              </a:prstGeom>
              <a:blipFill>
                <a:blip r:embed="rId7"/>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C4E2D3D1-ED28-E347-A00C-84E9BE21C35A}"/>
              </a:ext>
            </a:extLst>
          </p:cNvPr>
          <p:cNvSpPr/>
          <p:nvPr/>
        </p:nvSpPr>
        <p:spPr>
          <a:xfrm>
            <a:off x="3564822"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91E7E08E-1766-3745-AAFD-54B7A1E22F22}"/>
                  </a:ext>
                </a:extLst>
              </p:cNvPr>
              <p:cNvSpPr txBox="1"/>
              <p:nvPr/>
            </p:nvSpPr>
            <p:spPr>
              <a:xfrm>
                <a:off x="3789380"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91E7E08E-1766-3745-AAFD-54B7A1E22F22}"/>
                  </a:ext>
                </a:extLst>
              </p:cNvPr>
              <p:cNvSpPr txBox="1">
                <a:spLocks noRot="1" noChangeAspect="1" noMove="1" noResize="1" noEditPoints="1" noAdjustHandles="1" noChangeArrowheads="1" noChangeShapeType="1" noTextEdit="1"/>
              </p:cNvSpPr>
              <p:nvPr/>
            </p:nvSpPr>
            <p:spPr>
              <a:xfrm>
                <a:off x="3789380" y="4171779"/>
                <a:ext cx="453970" cy="461665"/>
              </a:xfrm>
              <a:prstGeom prst="rect">
                <a:avLst/>
              </a:prstGeom>
              <a:blipFill>
                <a:blip r:embed="rId8"/>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DF47FB36-EB81-3645-9560-C3892686B8D3}"/>
              </a:ext>
            </a:extLst>
          </p:cNvPr>
          <p:cNvSpPr/>
          <p:nvPr/>
        </p:nvSpPr>
        <p:spPr>
          <a:xfrm>
            <a:off x="736003"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C7F8EA1-B68F-6240-9F6F-A0B1E974B75B}"/>
                  </a:ext>
                </a:extLst>
              </p:cNvPr>
              <p:cNvSpPr txBox="1"/>
              <p:nvPr/>
            </p:nvSpPr>
            <p:spPr>
              <a:xfrm>
                <a:off x="921360"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C7F8EA1-B68F-6240-9F6F-A0B1E974B75B}"/>
                  </a:ext>
                </a:extLst>
              </p:cNvPr>
              <p:cNvSpPr txBox="1">
                <a:spLocks noRot="1" noChangeAspect="1" noMove="1" noResize="1" noEditPoints="1" noAdjustHandles="1" noChangeArrowheads="1" noChangeShapeType="1" noTextEdit="1"/>
              </p:cNvSpPr>
              <p:nvPr/>
            </p:nvSpPr>
            <p:spPr>
              <a:xfrm>
                <a:off x="921360" y="2809230"/>
                <a:ext cx="680721" cy="523220"/>
              </a:xfrm>
              <a:prstGeom prst="rect">
                <a:avLst/>
              </a:prstGeom>
              <a:blipFill>
                <a:blip r:embed="rId9"/>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79906B05-60D9-5E4D-A766-3F237397CD21}"/>
              </a:ext>
            </a:extLst>
          </p:cNvPr>
          <p:cNvSpPr/>
          <p:nvPr/>
        </p:nvSpPr>
        <p:spPr>
          <a:xfrm>
            <a:off x="863545"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92BB8753-51EE-EE49-BC64-3FBE798DE020}"/>
                  </a:ext>
                </a:extLst>
              </p:cNvPr>
              <p:cNvSpPr txBox="1"/>
              <p:nvPr/>
            </p:nvSpPr>
            <p:spPr>
              <a:xfrm>
                <a:off x="1088103"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92BB8753-51EE-EE49-BC64-3FBE798DE020}"/>
                  </a:ext>
                </a:extLst>
              </p:cNvPr>
              <p:cNvSpPr txBox="1">
                <a:spLocks noRot="1" noChangeAspect="1" noMove="1" noResize="1" noEditPoints="1" noAdjustHandles="1" noChangeArrowheads="1" noChangeShapeType="1" noTextEdit="1"/>
              </p:cNvSpPr>
              <p:nvPr/>
            </p:nvSpPr>
            <p:spPr>
              <a:xfrm>
                <a:off x="1088103" y="1546454"/>
                <a:ext cx="492443" cy="461665"/>
              </a:xfrm>
              <a:prstGeom prst="rect">
                <a:avLst/>
              </a:prstGeom>
              <a:blipFill>
                <a:blip r:embed="rId3"/>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08F17157-CD2F-FA43-A672-D055687035DE}"/>
              </a:ext>
            </a:extLst>
          </p:cNvPr>
          <p:cNvSpPr/>
          <p:nvPr/>
        </p:nvSpPr>
        <p:spPr>
          <a:xfrm>
            <a:off x="863545"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AA86FB71-A5F7-134B-907A-8C06FBE2C9C0}"/>
                  </a:ext>
                </a:extLst>
              </p:cNvPr>
              <p:cNvSpPr txBox="1"/>
              <p:nvPr/>
            </p:nvSpPr>
            <p:spPr>
              <a:xfrm>
                <a:off x="1088103"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AA86FB71-A5F7-134B-907A-8C06FBE2C9C0}"/>
                  </a:ext>
                </a:extLst>
              </p:cNvPr>
              <p:cNvSpPr txBox="1">
                <a:spLocks noRot="1" noChangeAspect="1" noMove="1" noResize="1" noEditPoints="1" noAdjustHandles="1" noChangeArrowheads="1" noChangeShapeType="1" noTextEdit="1"/>
              </p:cNvSpPr>
              <p:nvPr/>
            </p:nvSpPr>
            <p:spPr>
              <a:xfrm>
                <a:off x="1088103" y="4171779"/>
                <a:ext cx="453970" cy="461665"/>
              </a:xfrm>
              <a:prstGeom prst="rect">
                <a:avLst/>
              </a:prstGeom>
              <a:blipFill>
                <a:blip r:embed="rId6"/>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865A3E4-BE30-A24C-8D6D-17F9C104B4DF}"/>
              </a:ext>
            </a:extLst>
          </p:cNvPr>
          <p:cNvCxnSpPr>
            <a:cxnSpLocks/>
            <a:stCxn id="17" idx="0"/>
            <a:endCxn id="9" idx="2"/>
          </p:cNvCxnSpPr>
          <p:nvPr/>
        </p:nvCxnSpPr>
        <p:spPr>
          <a:xfrm flipV="1">
            <a:off x="1663557"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46EE3817-B6BC-974E-9358-1F5BB85C2568}"/>
              </a:ext>
            </a:extLst>
          </p:cNvPr>
          <p:cNvCxnSpPr>
            <a:cxnSpLocks/>
            <a:stCxn id="17" idx="0"/>
            <a:endCxn id="15" idx="2"/>
          </p:cNvCxnSpPr>
          <p:nvPr/>
        </p:nvCxnSpPr>
        <p:spPr>
          <a:xfrm>
            <a:off x="1663557"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84C55F12-B466-5043-92EF-570DB6CFE438}"/>
              </a:ext>
            </a:extLst>
          </p:cNvPr>
          <p:cNvCxnSpPr>
            <a:cxnSpLocks/>
            <a:stCxn id="9" idx="6"/>
            <a:endCxn id="11" idx="1"/>
          </p:cNvCxnSpPr>
          <p:nvPr/>
        </p:nvCxnSpPr>
        <p:spPr>
          <a:xfrm>
            <a:off x="4506383" y="1777290"/>
            <a:ext cx="2652686"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DA42F9D-30CD-9D48-8314-9A52A2D2A1DE}"/>
              </a:ext>
            </a:extLst>
          </p:cNvPr>
          <p:cNvCxnSpPr>
            <a:cxnSpLocks/>
            <a:stCxn id="5" idx="6"/>
            <a:endCxn id="13" idx="1"/>
          </p:cNvCxnSpPr>
          <p:nvPr/>
        </p:nvCxnSpPr>
        <p:spPr>
          <a:xfrm>
            <a:off x="7962742" y="1777290"/>
            <a:ext cx="2698990"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9880AA20-22B2-6F43-AD0C-D0414E2A325B}"/>
              </a:ext>
            </a:extLst>
          </p:cNvPr>
          <p:cNvCxnSpPr>
            <a:cxnSpLocks/>
            <a:stCxn id="15" idx="6"/>
            <a:endCxn id="5" idx="3"/>
          </p:cNvCxnSpPr>
          <p:nvPr/>
        </p:nvCxnSpPr>
        <p:spPr>
          <a:xfrm flipV="1">
            <a:off x="4506383" y="2110182"/>
            <a:ext cx="2652686"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876876DD-F278-4649-A9FF-E55208F1056F}"/>
              </a:ext>
            </a:extLst>
          </p:cNvPr>
          <p:cNvCxnSpPr>
            <a:cxnSpLocks/>
            <a:stCxn id="11" idx="6"/>
            <a:endCxn id="7" idx="3"/>
          </p:cNvCxnSpPr>
          <p:nvPr/>
        </p:nvCxnSpPr>
        <p:spPr>
          <a:xfrm flipV="1">
            <a:off x="7962742" y="2110182"/>
            <a:ext cx="2698990"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569E6E2-4AB9-4F4E-9BBF-72A2633E75A0}"/>
              </a:ext>
            </a:extLst>
          </p:cNvPr>
          <p:cNvCxnSpPr>
            <a:cxnSpLocks/>
            <a:stCxn id="9" idx="6"/>
            <a:endCxn id="5" idx="2"/>
          </p:cNvCxnSpPr>
          <p:nvPr/>
        </p:nvCxnSpPr>
        <p:spPr>
          <a:xfrm>
            <a:off x="4506383" y="1777290"/>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6479FE80-FE6C-EC43-B0B7-BBE152D05712}"/>
              </a:ext>
            </a:extLst>
          </p:cNvPr>
          <p:cNvCxnSpPr>
            <a:cxnSpLocks/>
            <a:stCxn id="15" idx="6"/>
            <a:endCxn id="11" idx="2"/>
          </p:cNvCxnSpPr>
          <p:nvPr/>
        </p:nvCxnSpPr>
        <p:spPr>
          <a:xfrm>
            <a:off x="4506383" y="4402615"/>
            <a:ext cx="25147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8740BB90-9627-984F-81D9-8C3BA645C4E1}"/>
              </a:ext>
            </a:extLst>
          </p:cNvPr>
          <p:cNvCxnSpPr>
            <a:cxnSpLocks/>
            <a:stCxn id="5" idx="6"/>
            <a:endCxn id="7" idx="2"/>
          </p:cNvCxnSpPr>
          <p:nvPr/>
        </p:nvCxnSpPr>
        <p:spPr>
          <a:xfrm>
            <a:off x="7962742" y="1777290"/>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2014A59-1FF3-EC4E-8AE2-D369FEBB232A}"/>
              </a:ext>
            </a:extLst>
          </p:cNvPr>
          <p:cNvCxnSpPr>
            <a:cxnSpLocks/>
            <a:stCxn id="11" idx="6"/>
            <a:endCxn id="13" idx="2"/>
          </p:cNvCxnSpPr>
          <p:nvPr/>
        </p:nvCxnSpPr>
        <p:spPr>
          <a:xfrm>
            <a:off x="7962742" y="4402615"/>
            <a:ext cx="2561102"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文本框 61">
                <a:extLst>
                  <a:ext uri="{FF2B5EF4-FFF2-40B4-BE49-F238E27FC236}">
                    <a16:creationId xmlns:a16="http://schemas.microsoft.com/office/drawing/2014/main" id="{F7E69A15-A38A-8544-B39A-792CA3DDA65A}"/>
                  </a:ext>
                </a:extLst>
              </p:cNvPr>
              <p:cNvSpPr txBox="1"/>
              <p:nvPr/>
            </p:nvSpPr>
            <p:spPr>
              <a:xfrm rot="19494242">
                <a:off x="1363132"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rgbClr val="7030A0"/>
                          </a:solidFill>
                          <a:latin typeface="Cambria Math" panose="02040503050406030204" pitchFamily="18" charset="0"/>
                        </a:rPr>
                        <m:t>𝑃</m:t>
                      </m:r>
                      <m:d>
                        <m:dPr>
                          <m:ctrlPr>
                            <a:rPr lang="en-US" altLang="zh-CN" sz="2000" b="0" i="1" smtClean="0">
                              <a:solidFill>
                                <a:srgbClr val="7030A0"/>
                              </a:solidFill>
                              <a:latin typeface="Cambria Math" panose="02040503050406030204" pitchFamily="18" charset="0"/>
                            </a:rPr>
                          </m:ctrlPr>
                        </m:dPr>
                        <m:e>
                          <m:r>
                            <a:rPr lang="en-US" altLang="zh-CN" sz="2000" b="0" i="1" smtClean="0">
                              <a:solidFill>
                                <a:srgbClr val="7030A0"/>
                              </a:solidFill>
                              <a:latin typeface="Cambria Math" panose="02040503050406030204" pitchFamily="18" charset="0"/>
                            </a:rPr>
                            <m:t>𝐻</m:t>
                          </m:r>
                        </m:e>
                        <m:e>
                          <m:r>
                            <m:rPr>
                              <m:sty m:val="p"/>
                            </m:rPr>
                            <a:rPr lang="en-US" altLang="zh-CN" sz="2000" b="0" i="0" smtClean="0">
                              <a:solidFill>
                                <a:srgbClr val="7030A0"/>
                              </a:solidFill>
                              <a:latin typeface="Cambria Math" panose="02040503050406030204" pitchFamily="18" charset="0"/>
                            </a:rPr>
                            <m:t>start</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𝐻</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p:sp>
            <p:nvSpPr>
              <p:cNvPr id="33" name="文本框 61">
                <a:extLst>
                  <a:ext uri="{FF2B5EF4-FFF2-40B4-BE49-F238E27FC236}">
                    <a16:creationId xmlns:a16="http://schemas.microsoft.com/office/drawing/2014/main" id="{F7E69A15-A38A-8544-B39A-792CA3DDA65A}"/>
                  </a:ext>
                </a:extLst>
              </p:cNvPr>
              <p:cNvSpPr txBox="1">
                <a:spLocks noRot="1" noChangeAspect="1" noMove="1" noResize="1" noEditPoints="1" noAdjustHandles="1" noChangeArrowheads="1" noChangeShapeType="1" noTextEdit="1"/>
              </p:cNvSpPr>
              <p:nvPr/>
            </p:nvSpPr>
            <p:spPr>
              <a:xfrm rot="19494242">
                <a:off x="1363132" y="2138345"/>
                <a:ext cx="2304605" cy="307777"/>
              </a:xfrm>
              <a:prstGeom prst="rect">
                <a:avLst/>
              </a:prstGeom>
              <a:blipFill>
                <a:blip r:embed="rId10"/>
                <a:stretch>
                  <a:fillRect r="-4268" b="-160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4" name="文本框 63">
                <a:extLst>
                  <a:ext uri="{FF2B5EF4-FFF2-40B4-BE49-F238E27FC236}">
                    <a16:creationId xmlns:a16="http://schemas.microsoft.com/office/drawing/2014/main" id="{73CA5616-C58F-4E46-A012-B9711AA7DA60}"/>
                  </a:ext>
                </a:extLst>
              </p:cNvPr>
              <p:cNvSpPr txBox="1"/>
              <p:nvPr/>
            </p:nvSpPr>
            <p:spPr>
              <a:xfrm rot="2063526">
                <a:off x="1386945"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1"/>
                          </a:solidFill>
                          <a:latin typeface="Cambria Math" panose="02040503050406030204" pitchFamily="18" charset="0"/>
                        </a:rPr>
                        <m:t>𝑃</m:t>
                      </m:r>
                      <m:d>
                        <m:dPr>
                          <m:ctrlPr>
                            <a:rPr lang="en-US" altLang="zh-CN" sz="2000" b="0" i="1" smtClean="0">
                              <a:solidFill>
                                <a:schemeClr val="accent1"/>
                              </a:solidFill>
                              <a:latin typeface="Cambria Math" panose="02040503050406030204" pitchFamily="18" charset="0"/>
                            </a:rPr>
                          </m:ctrlPr>
                        </m:dPr>
                        <m:e>
                          <m:r>
                            <a:rPr lang="en-US" altLang="zh-CN" sz="2000" b="0" i="1" smtClean="0">
                              <a:solidFill>
                                <a:schemeClr val="accent1"/>
                              </a:solidFill>
                              <a:latin typeface="Cambria Math" panose="02040503050406030204" pitchFamily="18" charset="0"/>
                            </a:rPr>
                            <m:t>𝐶</m:t>
                          </m:r>
                        </m:e>
                        <m:e>
                          <m:r>
                            <m:rPr>
                              <m:sty m:val="p"/>
                            </m:rPr>
                            <a:rPr lang="en-US" altLang="zh-CN" sz="2000" b="0" i="0" smtClean="0">
                              <a:solidFill>
                                <a:schemeClr val="accent1"/>
                              </a:solidFill>
                              <a:latin typeface="Cambria Math" panose="02040503050406030204" pitchFamily="18" charset="0"/>
                            </a:rPr>
                            <m:t>start</m:t>
                          </m:r>
                        </m:e>
                      </m:d>
                      <m:r>
                        <a:rPr lang="en-US" altLang="zh-CN" sz="2000" b="0" i="1" smtClean="0">
                          <a:latin typeface="Cambria Math" panose="02040503050406030204" pitchFamily="18" charset="0"/>
                        </a:rPr>
                        <m:t>⋅</m:t>
                      </m:r>
                      <m:r>
                        <a:rPr lang="en-US" altLang="zh-CN" sz="2000" b="0" i="1" smtClean="0">
                          <a:solidFill>
                            <a:schemeClr val="accent2"/>
                          </a:solidFill>
                          <a:latin typeface="Cambria Math" panose="02040503050406030204" pitchFamily="18" charset="0"/>
                        </a:rPr>
                        <m:t>𝑃</m:t>
                      </m:r>
                      <m:r>
                        <a:rPr lang="en-US" altLang="zh-CN" sz="2000" b="0" i="1" smtClean="0">
                          <a:solidFill>
                            <a:schemeClr val="accent2"/>
                          </a:solidFill>
                          <a:latin typeface="Cambria Math" panose="02040503050406030204" pitchFamily="18" charset="0"/>
                        </a:rPr>
                        <m:t>(3|</m:t>
                      </m:r>
                      <m:r>
                        <a:rPr lang="en-US" altLang="zh-CN" sz="2000" b="0" i="1" smtClean="0">
                          <a:solidFill>
                            <a:schemeClr val="accent2"/>
                          </a:solidFill>
                          <a:latin typeface="Cambria Math" panose="02040503050406030204" pitchFamily="18" charset="0"/>
                        </a:rPr>
                        <m:t>𝐶</m:t>
                      </m:r>
                      <m:r>
                        <a:rPr lang="en-US" altLang="zh-CN" sz="2000" b="0" i="1" smtClean="0">
                          <a:solidFill>
                            <a:schemeClr val="accent2"/>
                          </a:solidFill>
                          <a:latin typeface="Cambria Math" panose="02040503050406030204" pitchFamily="18" charset="0"/>
                        </a:rPr>
                        <m:t>)</m:t>
                      </m:r>
                    </m:oMath>
                  </m:oMathPara>
                </a14:m>
                <a:endParaRPr lang="zh-CN" altLang="en-US" sz="2000" dirty="0"/>
              </a:p>
            </p:txBody>
          </p:sp>
        </mc:Choice>
        <mc:Fallback>
          <p:sp>
            <p:nvSpPr>
              <p:cNvPr id="34" name="文本框 63">
                <a:extLst>
                  <a:ext uri="{FF2B5EF4-FFF2-40B4-BE49-F238E27FC236}">
                    <a16:creationId xmlns:a16="http://schemas.microsoft.com/office/drawing/2014/main" id="{73CA5616-C58F-4E46-A012-B9711AA7DA60}"/>
                  </a:ext>
                </a:extLst>
              </p:cNvPr>
              <p:cNvSpPr txBox="1">
                <a:spLocks noRot="1" noChangeAspect="1" noMove="1" noResize="1" noEditPoints="1" noAdjustHandles="1" noChangeArrowheads="1" noChangeShapeType="1" noTextEdit="1"/>
              </p:cNvSpPr>
              <p:nvPr/>
            </p:nvSpPr>
            <p:spPr>
              <a:xfrm rot="2063526">
                <a:off x="1386945" y="3744483"/>
                <a:ext cx="2244845" cy="307777"/>
              </a:xfrm>
              <a:prstGeom prst="rect">
                <a:avLst/>
              </a:prstGeom>
              <a:blipFill>
                <a:blip r:embed="rId11"/>
                <a:stretch>
                  <a:fillRect l="-621" r="-621" b="-655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5" name="矩形 11">
                <a:extLst>
                  <a:ext uri="{FF2B5EF4-FFF2-40B4-BE49-F238E27FC236}">
                    <a16:creationId xmlns:a16="http://schemas.microsoft.com/office/drawing/2014/main" id="{23E493BF-A15F-DC4F-A6C5-EC3897EC86B4}"/>
                  </a:ext>
                </a:extLst>
              </p:cNvPr>
              <p:cNvSpPr/>
              <p:nvPr/>
            </p:nvSpPr>
            <p:spPr>
              <a:xfrm>
                <a:off x="3552223"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p:sp>
            <p:nvSpPr>
              <p:cNvPr id="35" name="矩形 11">
                <a:extLst>
                  <a:ext uri="{FF2B5EF4-FFF2-40B4-BE49-F238E27FC236}">
                    <a16:creationId xmlns:a16="http://schemas.microsoft.com/office/drawing/2014/main" id="{23E493BF-A15F-DC4F-A6C5-EC3897EC86B4}"/>
                  </a:ext>
                </a:extLst>
              </p:cNvPr>
              <p:cNvSpPr>
                <a:spLocks noRot="1" noChangeAspect="1" noMove="1" noResize="1" noEditPoints="1" noAdjustHandles="1" noChangeArrowheads="1" noChangeShapeType="1" noTextEdit="1"/>
              </p:cNvSpPr>
              <p:nvPr/>
            </p:nvSpPr>
            <p:spPr>
              <a:xfrm>
                <a:off x="3552223" y="4982029"/>
                <a:ext cx="779581" cy="420258"/>
              </a:xfrm>
              <a:prstGeom prst="rect">
                <a:avLst/>
              </a:prstGeom>
              <a:blipFill>
                <a:blip r:embed="rId12"/>
                <a:stretch>
                  <a:fillRect t="-2778" r="-3077" b="-16667"/>
                </a:stretch>
              </a:blipFill>
              <a:ln w="28575"/>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6" name="矩形 46">
                <a:extLst>
                  <a:ext uri="{FF2B5EF4-FFF2-40B4-BE49-F238E27FC236}">
                    <a16:creationId xmlns:a16="http://schemas.microsoft.com/office/drawing/2014/main" id="{CB499C81-BAF9-CC47-8FEF-AB5656391AE1}"/>
                  </a:ext>
                </a:extLst>
              </p:cNvPr>
              <p:cNvSpPr/>
              <p:nvPr/>
            </p:nvSpPr>
            <p:spPr>
              <a:xfrm>
                <a:off x="7089607"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p:sp>
            <p:nvSpPr>
              <p:cNvPr id="36" name="矩形 46">
                <a:extLst>
                  <a:ext uri="{FF2B5EF4-FFF2-40B4-BE49-F238E27FC236}">
                    <a16:creationId xmlns:a16="http://schemas.microsoft.com/office/drawing/2014/main" id="{CB499C81-BAF9-CC47-8FEF-AB5656391AE1}"/>
                  </a:ext>
                </a:extLst>
              </p:cNvPr>
              <p:cNvSpPr>
                <a:spLocks noRot="1" noChangeAspect="1" noMove="1" noResize="1" noEditPoints="1" noAdjustHandles="1" noChangeArrowheads="1" noChangeShapeType="1" noTextEdit="1"/>
              </p:cNvSpPr>
              <p:nvPr/>
            </p:nvSpPr>
            <p:spPr>
              <a:xfrm>
                <a:off x="7089607" y="4982029"/>
                <a:ext cx="779581" cy="420258"/>
              </a:xfrm>
              <a:prstGeom prst="rect">
                <a:avLst/>
              </a:prstGeom>
              <a:blipFill>
                <a:blip r:embed="rId13"/>
                <a:stretch>
                  <a:fillRect t="-2778" r="-3077" b="-16667"/>
                </a:stretch>
              </a:blipFill>
              <a:ln w="28575"/>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7" name="矩形 47">
                <a:extLst>
                  <a:ext uri="{FF2B5EF4-FFF2-40B4-BE49-F238E27FC236}">
                    <a16:creationId xmlns:a16="http://schemas.microsoft.com/office/drawing/2014/main" id="{980D4024-9327-4548-8DD5-940E8221F2E7}"/>
                  </a:ext>
                </a:extLst>
              </p:cNvPr>
              <p:cNvSpPr/>
              <p:nvPr/>
            </p:nvSpPr>
            <p:spPr>
              <a:xfrm>
                <a:off x="10624069" y="4982029"/>
                <a:ext cx="779581" cy="4202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p:sp>
            <p:nvSpPr>
              <p:cNvPr id="37" name="矩形 47">
                <a:extLst>
                  <a:ext uri="{FF2B5EF4-FFF2-40B4-BE49-F238E27FC236}">
                    <a16:creationId xmlns:a16="http://schemas.microsoft.com/office/drawing/2014/main" id="{980D4024-9327-4548-8DD5-940E8221F2E7}"/>
                  </a:ext>
                </a:extLst>
              </p:cNvPr>
              <p:cNvSpPr>
                <a:spLocks noRot="1" noChangeAspect="1" noMove="1" noResize="1" noEditPoints="1" noAdjustHandles="1" noChangeArrowheads="1" noChangeShapeType="1" noTextEdit="1"/>
              </p:cNvSpPr>
              <p:nvPr/>
            </p:nvSpPr>
            <p:spPr>
              <a:xfrm>
                <a:off x="10624069" y="4982029"/>
                <a:ext cx="779581" cy="420258"/>
              </a:xfrm>
              <a:prstGeom prst="rect">
                <a:avLst/>
              </a:prstGeom>
              <a:blipFill>
                <a:blip r:embed="rId14"/>
                <a:stretch>
                  <a:fillRect t="-2778" r="-3077" b="-1666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53">
                <a:extLst>
                  <a:ext uri="{FF2B5EF4-FFF2-40B4-BE49-F238E27FC236}">
                    <a16:creationId xmlns:a16="http://schemas.microsoft.com/office/drawing/2014/main" id="{97E8FF0C-3F6F-5247-944B-69F238F00D5A}"/>
                  </a:ext>
                </a:extLst>
              </p:cNvPr>
              <p:cNvSpPr txBox="1"/>
              <p:nvPr/>
            </p:nvSpPr>
            <p:spPr>
              <a:xfrm rot="19474037">
                <a:off x="2328763" y="2438532"/>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0" name="文本框 53">
                <a:extLst>
                  <a:ext uri="{FF2B5EF4-FFF2-40B4-BE49-F238E27FC236}">
                    <a16:creationId xmlns:a16="http://schemas.microsoft.com/office/drawing/2014/main" id="{97E8FF0C-3F6F-5247-944B-69F238F00D5A}"/>
                  </a:ext>
                </a:extLst>
              </p:cNvPr>
              <p:cNvSpPr txBox="1">
                <a:spLocks noRot="1" noChangeAspect="1" noMove="1" noResize="1" noEditPoints="1" noAdjustHandles="1" noChangeArrowheads="1" noChangeShapeType="1" noTextEdit="1"/>
              </p:cNvSpPr>
              <p:nvPr/>
            </p:nvSpPr>
            <p:spPr>
              <a:xfrm rot="19474037">
                <a:off x="2328763" y="2438532"/>
                <a:ext cx="784446" cy="369332"/>
              </a:xfrm>
              <a:prstGeom prst="rect">
                <a:avLst/>
              </a:prstGeom>
              <a:blipFill>
                <a:blip r:embed="rId16"/>
                <a:stretch>
                  <a:fillRect r="-5797" b="-3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4">
                <a:extLst>
                  <a:ext uri="{FF2B5EF4-FFF2-40B4-BE49-F238E27FC236}">
                    <a16:creationId xmlns:a16="http://schemas.microsoft.com/office/drawing/2014/main" id="{4304320C-34C5-2049-96D2-95AFC57C87B9}"/>
                  </a:ext>
                </a:extLst>
              </p:cNvPr>
              <p:cNvSpPr txBox="1"/>
              <p:nvPr/>
            </p:nvSpPr>
            <p:spPr>
              <a:xfrm rot="1984087">
                <a:off x="2282707" y="3373213"/>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1" name="文本框 54">
                <a:extLst>
                  <a:ext uri="{FF2B5EF4-FFF2-40B4-BE49-F238E27FC236}">
                    <a16:creationId xmlns:a16="http://schemas.microsoft.com/office/drawing/2014/main" id="{4304320C-34C5-2049-96D2-95AFC57C87B9}"/>
                  </a:ext>
                </a:extLst>
              </p:cNvPr>
              <p:cNvSpPr txBox="1">
                <a:spLocks noRot="1" noChangeAspect="1" noMove="1" noResize="1" noEditPoints="1" noAdjustHandles="1" noChangeArrowheads="1" noChangeShapeType="1" noTextEdit="1"/>
              </p:cNvSpPr>
              <p:nvPr/>
            </p:nvSpPr>
            <p:spPr>
              <a:xfrm rot="1984087">
                <a:off x="2282707" y="3373213"/>
                <a:ext cx="784446" cy="369332"/>
              </a:xfrm>
              <a:prstGeom prst="rect">
                <a:avLst/>
              </a:prstGeom>
              <a:blipFill>
                <a:blip r:embed="rId17"/>
                <a:stretch>
                  <a:fillRect l="-1449" r="-1449" b="-678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2" name="文本框 59">
                <a:extLst>
                  <a:ext uri="{FF2B5EF4-FFF2-40B4-BE49-F238E27FC236}">
                    <a16:creationId xmlns:a16="http://schemas.microsoft.com/office/drawing/2014/main" id="{0DDF55CE-885F-6641-817A-3DEDF816E8A8}"/>
                  </a:ext>
                </a:extLst>
              </p:cNvPr>
              <p:cNvSpPr txBox="1"/>
              <p:nvPr/>
            </p:nvSpPr>
            <p:spPr>
              <a:xfrm>
                <a:off x="5448895" y="5441305"/>
                <a:ext cx="1769908" cy="989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chemeClr val="tx1"/>
                              </a:solidFill>
                              <a:latin typeface="Cambria Math" panose="02040503050406030204" pitchFamily="18" charset="0"/>
                            </a:rPr>
                          </m:ctrlPr>
                        </m:dPr>
                        <m:e>
                          <m:f>
                            <m:fPr>
                              <m:type m:val="noBar"/>
                              <m:ctrlPr>
                                <a:rPr lang="en-US" altLang="zh-CN" sz="2000" i="1" smtClean="0">
                                  <a:solidFill>
                                    <a:schemeClr val="tx1"/>
                                  </a:solidFill>
                                  <a:latin typeface="Cambria Math" panose="02040503050406030204" pitchFamily="18" charset="0"/>
                                </a:rPr>
                              </m:ctrlPr>
                            </m:fPr>
                            <m:num>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e>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(2|</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e>
                              </m:eqArr>
                            </m:num>
                            <m:den>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m:rPr>
                                  <m:sty m:val="p"/>
                                </m:rPr>
                                <a:rPr lang="en-US" altLang="zh-CN" sz="2000" b="0" i="0" smtClean="0">
                                  <a:solidFill>
                                    <a:schemeClr val="tx1"/>
                                  </a:solidFill>
                                  <a:latin typeface="Cambria Math" panose="02040503050406030204" pitchFamily="18" charset="0"/>
                                </a:rPr>
                                <m:t>C</m:t>
                              </m:r>
                              <m:r>
                                <a:rPr lang="en-US" altLang="zh-CN" sz="2000" b="0" i="1" smtClean="0">
                                  <a:solidFill>
                                    <a:schemeClr val="tx1"/>
                                  </a:solidFill>
                                  <a:latin typeface="Cambria Math" panose="02040503050406030204" pitchFamily="18" charset="0"/>
                                </a:rPr>
                                <m:t>)</m:t>
                              </m:r>
                            </m:den>
                          </m:f>
                        </m:e>
                      </m:d>
                      <m:r>
                        <a:rPr lang="en-US" altLang="zh-CN" sz="2000" b="0" i="1" smtClean="0">
                          <a:solidFill>
                            <a:schemeClr val="tx1"/>
                          </a:solidFill>
                          <a:latin typeface="Cambria Math" panose="02040503050406030204" pitchFamily="18" charset="0"/>
                        </a:rPr>
                        <m:t>=</m:t>
                      </m:r>
                      <m:d>
                        <m:dPr>
                          <m:begChr m:val="["/>
                          <m:endChr m:val="]"/>
                          <m:ctrlPr>
                            <a:rPr lang="en-US" altLang="zh-CN" sz="2000" i="1">
                              <a:solidFill>
                                <a:schemeClr val="tx1"/>
                              </a:solidFill>
                              <a:latin typeface="Cambria Math" panose="02040503050406030204" pitchFamily="18" charset="0"/>
                            </a:rPr>
                          </m:ctrlPr>
                        </m:dPr>
                        <m:e>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.5</m:t>
                              </m:r>
                            </m:e>
                            <m:e>
                              <m:r>
                                <a:rPr lang="en-US" altLang="zh-CN" sz="2000" b="0" i="1" smtClean="0">
                                  <a:solidFill>
                                    <a:schemeClr val="tx1"/>
                                  </a:solidFill>
                                  <a:latin typeface="Cambria Math" panose="02040503050406030204" pitchFamily="18" charset="0"/>
                                </a:rPr>
                                <m:t>.4</m:t>
                              </m:r>
                            </m:e>
                            <m:e>
                              <m:r>
                                <a:rPr lang="en-US" altLang="zh-CN" sz="2000" b="0" i="1" smtClean="0">
                                  <a:solidFill>
                                    <a:schemeClr val="tx1"/>
                                  </a:solidFill>
                                  <a:latin typeface="Cambria Math" panose="02040503050406030204" pitchFamily="18" charset="0"/>
                                </a:rPr>
                                <m:t>.1</m:t>
                              </m:r>
                            </m:e>
                          </m:eqArr>
                        </m:e>
                      </m:d>
                    </m:oMath>
                  </m:oMathPara>
                </a14:m>
                <a:endParaRPr lang="zh-CN" altLang="en-US" sz="2000" dirty="0">
                  <a:solidFill>
                    <a:schemeClr val="tx1"/>
                  </a:solidFill>
                </a:endParaRPr>
              </a:p>
            </p:txBody>
          </p:sp>
        </mc:Choice>
        <mc:Fallback>
          <p:sp>
            <p:nvSpPr>
              <p:cNvPr id="42" name="文本框 59">
                <a:extLst>
                  <a:ext uri="{FF2B5EF4-FFF2-40B4-BE49-F238E27FC236}">
                    <a16:creationId xmlns:a16="http://schemas.microsoft.com/office/drawing/2014/main" id="{0DDF55CE-885F-6641-817A-3DEDF816E8A8}"/>
                  </a:ext>
                </a:extLst>
              </p:cNvPr>
              <p:cNvSpPr txBox="1">
                <a:spLocks noRot="1" noChangeAspect="1" noMove="1" noResize="1" noEditPoints="1" noAdjustHandles="1" noChangeArrowheads="1" noChangeShapeType="1" noTextEdit="1"/>
              </p:cNvSpPr>
              <p:nvPr/>
            </p:nvSpPr>
            <p:spPr>
              <a:xfrm>
                <a:off x="5448895" y="5441305"/>
                <a:ext cx="1769908" cy="989886"/>
              </a:xfrm>
              <a:prstGeom prst="rect">
                <a:avLst/>
              </a:prstGeom>
              <a:blipFill>
                <a:blip r:embed="rId18"/>
                <a:stretch>
                  <a:fillRect b="-632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43" name="文本框 60">
                <a:extLst>
                  <a:ext uri="{FF2B5EF4-FFF2-40B4-BE49-F238E27FC236}">
                    <a16:creationId xmlns:a16="http://schemas.microsoft.com/office/drawing/2014/main" id="{96E1FBDB-5ECD-E944-B029-FCF8AC371EBA}"/>
                  </a:ext>
                </a:extLst>
              </p:cNvPr>
              <p:cNvSpPr txBox="1"/>
              <p:nvPr/>
            </p:nvSpPr>
            <p:spPr>
              <a:xfrm>
                <a:off x="3371047" y="5441305"/>
                <a:ext cx="1801968" cy="986745"/>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000" i="1" smtClean="0">
                              <a:solidFill>
                                <a:schemeClr val="tx1"/>
                              </a:solidFill>
                              <a:latin typeface="Cambria Math" panose="02040503050406030204" pitchFamily="18" charset="0"/>
                            </a:rPr>
                          </m:ctrlPr>
                        </m:dPr>
                        <m:e>
                          <m:f>
                            <m:fPr>
                              <m:type m:val="noBar"/>
                              <m:ctrlPr>
                                <a:rPr lang="en-US" altLang="zh-CN" sz="2000" i="1" smtClean="0">
                                  <a:solidFill>
                                    <a:schemeClr val="tx1"/>
                                  </a:solidFill>
                                  <a:latin typeface="Cambria Math" panose="02040503050406030204" pitchFamily="18" charset="0"/>
                                </a:rPr>
                              </m:ctrlPr>
                            </m:fPr>
                            <m:num>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(1|</m:t>
                                  </m:r>
                                  <m:r>
                                    <m:rPr>
                                      <m:sty m:val="p"/>
                                    </m:rPr>
                                    <a:rPr lang="en-US" altLang="zh-CN" sz="2000" b="0" i="0" smtClean="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e>
                                <m:e>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(2|</m:t>
                                  </m:r>
                                  <m:r>
                                    <m:rPr>
                                      <m:sty m:val="p"/>
                                    </m:rPr>
                                    <a:rPr lang="en-US" altLang="zh-CN" sz="200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e>
                              </m:eqArr>
                            </m:num>
                            <m:den>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m:rPr>
                                  <m:sty m:val="p"/>
                                </m:rPr>
                                <a:rPr lang="en-US" altLang="zh-CN" sz="2000">
                                  <a:solidFill>
                                    <a:schemeClr val="tx1"/>
                                  </a:solidFill>
                                  <a:latin typeface="Cambria Math" panose="02040503050406030204" pitchFamily="18" charset="0"/>
                                </a:rPr>
                                <m:t>H</m:t>
                              </m:r>
                              <m:r>
                                <a:rPr lang="en-US" altLang="zh-CN" sz="2000" b="0" i="1" smtClean="0">
                                  <a:solidFill>
                                    <a:schemeClr val="tx1"/>
                                  </a:solidFill>
                                  <a:latin typeface="Cambria Math" panose="02040503050406030204" pitchFamily="18" charset="0"/>
                                </a:rPr>
                                <m:t>)</m:t>
                              </m:r>
                            </m:den>
                          </m:f>
                        </m:e>
                      </m:d>
                      <m:r>
                        <a:rPr lang="en-US" altLang="zh-CN" sz="2000" b="0" i="1" smtClean="0">
                          <a:solidFill>
                            <a:schemeClr val="tx1"/>
                          </a:solidFill>
                          <a:latin typeface="Cambria Math" panose="02040503050406030204" pitchFamily="18" charset="0"/>
                        </a:rPr>
                        <m:t>=</m:t>
                      </m:r>
                      <m:d>
                        <m:dPr>
                          <m:begChr m:val="["/>
                          <m:endChr m:val="]"/>
                          <m:ctrlPr>
                            <a:rPr lang="en-US" altLang="zh-CN" sz="2000" i="1">
                              <a:solidFill>
                                <a:schemeClr val="tx1"/>
                              </a:solidFill>
                              <a:latin typeface="Cambria Math" panose="02040503050406030204" pitchFamily="18" charset="0"/>
                            </a:rPr>
                          </m:ctrlPr>
                        </m:dPr>
                        <m:e>
                          <m:eqArr>
                            <m:eqArrPr>
                              <m:ctrlPr>
                                <a:rPr lang="en-US" altLang="zh-CN" sz="2000" b="0" i="1" smtClean="0">
                                  <a:solidFill>
                                    <a:schemeClr val="tx1"/>
                                  </a:solidFill>
                                  <a:latin typeface="Cambria Math" panose="02040503050406030204" pitchFamily="18" charset="0"/>
                                </a:rPr>
                              </m:ctrlPr>
                            </m:eqArrPr>
                            <m:e>
                              <m:r>
                                <a:rPr lang="en-US" altLang="zh-CN" sz="2000" b="0" i="1" smtClean="0">
                                  <a:solidFill>
                                    <a:schemeClr val="tx1"/>
                                  </a:solidFill>
                                  <a:latin typeface="Cambria Math" panose="02040503050406030204" pitchFamily="18" charset="0"/>
                                </a:rPr>
                                <m:t>.2</m:t>
                              </m:r>
                            </m:e>
                            <m:e>
                              <m:r>
                                <a:rPr lang="en-US" altLang="zh-CN" sz="2000" b="0" i="1" smtClean="0">
                                  <a:solidFill>
                                    <a:schemeClr val="tx1"/>
                                  </a:solidFill>
                                  <a:latin typeface="Cambria Math" panose="02040503050406030204" pitchFamily="18" charset="0"/>
                                </a:rPr>
                                <m:t>.4</m:t>
                              </m:r>
                            </m:e>
                            <m:e>
                              <m:r>
                                <a:rPr lang="en-US" altLang="zh-CN" sz="2000" b="0" i="1" smtClean="0">
                                  <a:solidFill>
                                    <a:schemeClr val="tx1"/>
                                  </a:solidFill>
                                  <a:latin typeface="Cambria Math" panose="02040503050406030204" pitchFamily="18" charset="0"/>
                                </a:rPr>
                                <m:t>.4</m:t>
                              </m:r>
                            </m:e>
                          </m:eqArr>
                        </m:e>
                      </m:d>
                    </m:oMath>
                  </m:oMathPara>
                </a14:m>
                <a:endParaRPr lang="zh-CN" altLang="en-US" sz="2000" dirty="0">
                  <a:solidFill>
                    <a:schemeClr val="tx1"/>
                  </a:solidFill>
                </a:endParaRPr>
              </a:p>
            </p:txBody>
          </p:sp>
        </mc:Choice>
        <mc:Fallback>
          <p:sp>
            <p:nvSpPr>
              <p:cNvPr id="43" name="文本框 60">
                <a:extLst>
                  <a:ext uri="{FF2B5EF4-FFF2-40B4-BE49-F238E27FC236}">
                    <a16:creationId xmlns:a16="http://schemas.microsoft.com/office/drawing/2014/main" id="{96E1FBDB-5ECD-E944-B029-FCF8AC371EBA}"/>
                  </a:ext>
                </a:extLst>
              </p:cNvPr>
              <p:cNvSpPr txBox="1">
                <a:spLocks noRot="1" noChangeAspect="1" noMove="1" noResize="1" noEditPoints="1" noAdjustHandles="1" noChangeArrowheads="1" noChangeShapeType="1" noTextEdit="1"/>
              </p:cNvSpPr>
              <p:nvPr/>
            </p:nvSpPr>
            <p:spPr>
              <a:xfrm>
                <a:off x="3371047" y="5441305"/>
                <a:ext cx="1801968" cy="986745"/>
              </a:xfrm>
              <a:prstGeom prst="rect">
                <a:avLst/>
              </a:prstGeom>
              <a:blipFill>
                <a:blip r:embed="rId19"/>
                <a:stretch>
                  <a:fillRect b="-897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6209337"/>
                  </p:ext>
                </p:extLst>
              </p:nvPr>
            </p:nvGraphicFramePr>
            <p:xfrm>
              <a:off x="314326" y="4947302"/>
              <a:ext cx="2924619" cy="1828800"/>
            </p:xfrm>
            <a:graphic>
              <a:graphicData uri="http://schemas.openxmlformats.org/drawingml/2006/table">
                <a:tbl>
                  <a:tblPr firstRow="1" bandRow="1">
                    <a:tableStyleId>{5C22544A-7EE6-4342-B048-85BDC9FD1C3A}</a:tableStyleId>
                  </a:tblPr>
                  <a:tblGrid>
                    <a:gridCol w="974873">
                      <a:extLst>
                        <a:ext uri="{9D8B030D-6E8A-4147-A177-3AD203B41FA5}">
                          <a16:colId xmlns:a16="http://schemas.microsoft.com/office/drawing/2014/main" val="94171959"/>
                        </a:ext>
                      </a:extLst>
                    </a:gridCol>
                    <a:gridCol w="974873">
                      <a:extLst>
                        <a:ext uri="{9D8B030D-6E8A-4147-A177-3AD203B41FA5}">
                          <a16:colId xmlns:a16="http://schemas.microsoft.com/office/drawing/2014/main" val="671091351"/>
                        </a:ext>
                      </a:extLst>
                    </a:gridCol>
                    <a:gridCol w="974873">
                      <a:extLst>
                        <a:ext uri="{9D8B030D-6E8A-4147-A177-3AD203B41FA5}">
                          <a16:colId xmlns:a16="http://schemas.microsoft.com/office/drawing/2014/main" val="2431974070"/>
                        </a:ext>
                      </a:extLst>
                    </a:gridCol>
                  </a:tblGrid>
                  <a:tr h="320986">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𝑖</m:t>
                              </m:r>
                            </m:oMath>
                          </a14:m>
                          <a:endParaRPr lang="zh-CN" altLang="en-US" sz="1800" dirty="0"/>
                        </a:p>
                      </a:txBody>
                      <a:tcPr/>
                    </a:tc>
                    <a:tc>
                      <a:txBody>
                        <a:bodyPr/>
                        <a:lstStyle/>
                        <a:p>
                          <a:pPr algn="ctr"/>
                          <a:r>
                            <a:rPr lang="en-US" altLang="zh-CN" sz="1800" dirty="0"/>
                            <a:t>State </a:t>
                          </a:r>
                          <a14:m>
                            <m:oMath xmlns:m="http://schemas.openxmlformats.org/officeDocument/2006/math">
                              <m:r>
                                <a:rPr lang="en-US" altLang="zh-CN" sz="1800" i="1" dirty="0" smtClean="0">
                                  <a:latin typeface="Cambria Math" panose="02040503050406030204" pitchFamily="18" charset="0"/>
                                </a:rPr>
                                <m:t>𝑗</m:t>
                              </m:r>
                            </m:oMath>
                          </a14:m>
                          <a:endParaRPr lang="zh-CN" altLang="en-US" sz="1800" dirty="0"/>
                        </a:p>
                      </a:txBody>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20986">
                    <a:tc>
                      <a:txBody>
                        <a:bodyPr/>
                        <a:lstStyle/>
                        <a:p>
                          <a:pPr algn="ctr"/>
                          <a:r>
                            <a:rPr lang="en-US" altLang="zh-CN" sz="1800" dirty="0"/>
                            <a:t>C</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20986">
                    <a:tc>
                      <a:txBody>
                        <a:bodyPr/>
                        <a:lstStyle/>
                        <a:p>
                          <a:pPr algn="ctr"/>
                          <a:r>
                            <a:rPr lang="en-US" altLang="zh-CN" sz="1800" dirty="0"/>
                            <a:t>C</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20986">
                    <a:tc>
                      <a:txBody>
                        <a:bodyPr/>
                        <a:lstStyle/>
                        <a:p>
                          <a:pPr algn="ctr"/>
                          <a:r>
                            <a:rPr lang="en-US" altLang="zh-CN" sz="1800" dirty="0"/>
                            <a:t>H</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20986">
                    <a:tc>
                      <a:txBody>
                        <a:bodyPr/>
                        <a:lstStyle/>
                        <a:p>
                          <a:pPr algn="ctr"/>
                          <a:r>
                            <a:rPr lang="en-US" altLang="zh-CN" sz="1800" dirty="0"/>
                            <a:t>H</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Choice>
        <mc:Fallback>
          <p:graphicFrame>
            <p:nvGraphicFramePr>
              <p:cNvPr id="44" name="表格 9">
                <a:extLst>
                  <a:ext uri="{FF2B5EF4-FFF2-40B4-BE49-F238E27FC236}">
                    <a16:creationId xmlns:a16="http://schemas.microsoft.com/office/drawing/2014/main" id="{7E9909A7-F0EF-2B42-8DBF-73CA3372DA15}"/>
                  </a:ext>
                </a:extLst>
              </p:cNvPr>
              <p:cNvGraphicFramePr>
                <a:graphicFrameLocks noGrp="1"/>
              </p:cNvGraphicFramePr>
              <p:nvPr>
                <p:extLst>
                  <p:ext uri="{D42A27DB-BD31-4B8C-83A1-F6EECF244321}">
                    <p14:modId xmlns:p14="http://schemas.microsoft.com/office/powerpoint/2010/main" val="146209337"/>
                  </p:ext>
                </p:extLst>
              </p:nvPr>
            </p:nvGraphicFramePr>
            <p:xfrm>
              <a:off x="314326" y="4947302"/>
              <a:ext cx="2924619" cy="1828800"/>
            </p:xfrm>
            <a:graphic>
              <a:graphicData uri="http://schemas.openxmlformats.org/drawingml/2006/table">
                <a:tbl>
                  <a:tblPr firstRow="1" bandRow="1">
                    <a:tableStyleId>{5C22544A-7EE6-4342-B048-85BDC9FD1C3A}</a:tableStyleId>
                  </a:tblPr>
                  <a:tblGrid>
                    <a:gridCol w="974873">
                      <a:extLst>
                        <a:ext uri="{9D8B030D-6E8A-4147-A177-3AD203B41FA5}">
                          <a16:colId xmlns:a16="http://schemas.microsoft.com/office/drawing/2014/main" val="94171959"/>
                        </a:ext>
                      </a:extLst>
                    </a:gridCol>
                    <a:gridCol w="974873">
                      <a:extLst>
                        <a:ext uri="{9D8B030D-6E8A-4147-A177-3AD203B41FA5}">
                          <a16:colId xmlns:a16="http://schemas.microsoft.com/office/drawing/2014/main" val="671091351"/>
                        </a:ext>
                      </a:extLst>
                    </a:gridCol>
                    <a:gridCol w="974873">
                      <a:extLst>
                        <a:ext uri="{9D8B030D-6E8A-4147-A177-3AD203B41FA5}">
                          <a16:colId xmlns:a16="http://schemas.microsoft.com/office/drawing/2014/main" val="2431974070"/>
                        </a:ext>
                      </a:extLst>
                    </a:gridCol>
                  </a:tblGrid>
                  <a:tr h="365760">
                    <a:tc>
                      <a:txBody>
                        <a:bodyPr/>
                        <a:lstStyle/>
                        <a:p>
                          <a:endParaRPr lang="en-CN"/>
                        </a:p>
                      </a:txBody>
                      <a:tcPr>
                        <a:blipFill>
                          <a:blip r:embed="rId20"/>
                          <a:stretch>
                            <a:fillRect t="-6897" r="-203896" b="-427586"/>
                          </a:stretch>
                        </a:blipFill>
                      </a:tcPr>
                    </a:tc>
                    <a:tc>
                      <a:txBody>
                        <a:bodyPr/>
                        <a:lstStyle/>
                        <a:p>
                          <a:endParaRPr lang="en-CN"/>
                        </a:p>
                      </a:txBody>
                      <a:tcPr>
                        <a:blipFill>
                          <a:blip r:embed="rId20"/>
                          <a:stretch>
                            <a:fillRect l="-98718" t="-6897" r="-101282" b="-427586"/>
                          </a:stretch>
                        </a:blipFill>
                      </a:tcPr>
                    </a:tc>
                    <a:tc>
                      <a:txBody>
                        <a:bodyPr/>
                        <a:lstStyle/>
                        <a:p>
                          <a:pPr algn="ctr"/>
                          <a:r>
                            <a:rPr lang="en-US" altLang="zh-CN" sz="1800" dirty="0"/>
                            <a:t>Prob.</a:t>
                          </a:r>
                          <a:endParaRPr lang="zh-CN" altLang="en-US" sz="1800" dirty="0"/>
                        </a:p>
                      </a:txBody>
                      <a:tcPr/>
                    </a:tc>
                    <a:extLst>
                      <a:ext uri="{0D108BD9-81ED-4DB2-BD59-A6C34878D82A}">
                        <a16:rowId xmlns:a16="http://schemas.microsoft.com/office/drawing/2014/main" val="1008153405"/>
                      </a:ext>
                    </a:extLst>
                  </a:tr>
                  <a:tr h="365760">
                    <a:tc>
                      <a:txBody>
                        <a:bodyPr/>
                        <a:lstStyle/>
                        <a:p>
                          <a:pPr algn="ctr"/>
                          <a:r>
                            <a:rPr lang="en-US" altLang="zh-CN" sz="1800" dirty="0"/>
                            <a:t>C</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4053887104"/>
                      </a:ext>
                    </a:extLst>
                  </a:tr>
                  <a:tr h="365760">
                    <a:tc>
                      <a:txBody>
                        <a:bodyPr/>
                        <a:lstStyle/>
                        <a:p>
                          <a:pPr algn="ctr"/>
                          <a:r>
                            <a:rPr lang="en-US" altLang="zh-CN" sz="1800" dirty="0"/>
                            <a:t>C</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.5</a:t>
                          </a:r>
                          <a:endParaRPr lang="zh-CN" altLang="en-US" sz="1800" dirty="0"/>
                        </a:p>
                      </a:txBody>
                      <a:tcPr/>
                    </a:tc>
                    <a:extLst>
                      <a:ext uri="{0D108BD9-81ED-4DB2-BD59-A6C34878D82A}">
                        <a16:rowId xmlns:a16="http://schemas.microsoft.com/office/drawing/2014/main" val="3876886776"/>
                      </a:ext>
                    </a:extLst>
                  </a:tr>
                  <a:tr h="365760">
                    <a:tc>
                      <a:txBody>
                        <a:bodyPr/>
                        <a:lstStyle/>
                        <a:p>
                          <a:pPr algn="ctr"/>
                          <a:r>
                            <a:rPr lang="en-US" altLang="zh-CN" sz="1800" dirty="0"/>
                            <a:t>H</a:t>
                          </a:r>
                          <a:endParaRPr lang="zh-CN" altLang="en-US" sz="1800" dirty="0"/>
                        </a:p>
                      </a:txBody>
                      <a:tcPr/>
                    </a:tc>
                    <a:tc>
                      <a:txBody>
                        <a:bodyPr/>
                        <a:lstStyle/>
                        <a:p>
                          <a:pPr algn="ctr"/>
                          <a:r>
                            <a:rPr lang="en-US" altLang="zh-CN" sz="1800" dirty="0"/>
                            <a:t>C</a:t>
                          </a:r>
                          <a:endParaRPr lang="zh-CN" altLang="en-US" sz="1800" dirty="0"/>
                        </a:p>
                      </a:txBody>
                      <a:tcPr/>
                    </a:tc>
                    <a:tc>
                      <a:txBody>
                        <a:bodyPr/>
                        <a:lstStyle/>
                        <a:p>
                          <a:pPr algn="ctr"/>
                          <a:r>
                            <a:rPr lang="en-US" altLang="zh-CN" sz="1800" dirty="0"/>
                            <a:t>.4</a:t>
                          </a:r>
                          <a:endParaRPr lang="zh-CN" altLang="en-US" sz="1800" dirty="0"/>
                        </a:p>
                      </a:txBody>
                      <a:tcPr/>
                    </a:tc>
                    <a:extLst>
                      <a:ext uri="{0D108BD9-81ED-4DB2-BD59-A6C34878D82A}">
                        <a16:rowId xmlns:a16="http://schemas.microsoft.com/office/drawing/2014/main" val="1817417220"/>
                      </a:ext>
                    </a:extLst>
                  </a:tr>
                  <a:tr h="365760">
                    <a:tc>
                      <a:txBody>
                        <a:bodyPr/>
                        <a:lstStyle/>
                        <a:p>
                          <a:pPr algn="ctr"/>
                          <a:r>
                            <a:rPr lang="en-US" altLang="zh-CN" sz="1800" dirty="0"/>
                            <a:t>H</a:t>
                          </a:r>
                          <a:endParaRPr lang="zh-CN" altLang="en-US" sz="1800" dirty="0"/>
                        </a:p>
                      </a:txBody>
                      <a:tcPr/>
                    </a:tc>
                    <a:tc>
                      <a:txBody>
                        <a:bodyPr/>
                        <a:lstStyle/>
                        <a:p>
                          <a:pPr algn="ctr"/>
                          <a:r>
                            <a:rPr lang="en-US" altLang="zh-CN" sz="1800" dirty="0"/>
                            <a:t>H</a:t>
                          </a:r>
                          <a:endParaRPr lang="zh-CN" altLang="en-US" sz="1800" dirty="0"/>
                        </a:p>
                      </a:txBody>
                      <a:tcPr/>
                    </a:tc>
                    <a:tc>
                      <a:txBody>
                        <a:bodyPr/>
                        <a:lstStyle/>
                        <a:p>
                          <a:pPr algn="ctr"/>
                          <a:r>
                            <a:rPr lang="en-US" altLang="zh-CN" sz="1800" dirty="0"/>
                            <a:t>.6</a:t>
                          </a:r>
                          <a:endParaRPr lang="zh-CN" altLang="en-US" sz="18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mc:Choice xmlns:a14="http://schemas.microsoft.com/office/drawing/2010/main" Requires="a14">
          <p:sp>
            <p:nvSpPr>
              <p:cNvPr id="45" name="文本框 9">
                <a:extLst>
                  <a:ext uri="{FF2B5EF4-FFF2-40B4-BE49-F238E27FC236}">
                    <a16:creationId xmlns:a16="http://schemas.microsoft.com/office/drawing/2014/main" id="{764F365A-C742-154F-9241-E6FDD67FC3D2}"/>
                  </a:ext>
                </a:extLst>
              </p:cNvPr>
              <p:cNvSpPr txBox="1"/>
              <p:nvPr/>
            </p:nvSpPr>
            <p:spPr>
              <a:xfrm>
                <a:off x="3712685" y="6467068"/>
                <a:ext cx="26906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tx1"/>
                          </a:solidFill>
                          <a:latin typeface="Cambria Math" panose="02040503050406030204" pitchFamily="18" charset="0"/>
                        </a:rPr>
                        <m:t>𝜋</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𝐶</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𝐻</m:t>
                      </m:r>
                      <m:r>
                        <a:rPr lang="en-US" altLang="zh-CN" sz="2400" b="0" i="1" smtClean="0">
                          <a:solidFill>
                            <a:schemeClr val="tx1"/>
                          </a:solidFill>
                          <a:latin typeface="Cambria Math" panose="02040503050406030204" pitchFamily="18" charset="0"/>
                        </a:rPr>
                        <m:t>]=[.2,</m:t>
                      </m:r>
                      <m:r>
                        <a:rPr lang="en-US" altLang="zh-CN" sz="2400" i="1">
                          <a:solidFill>
                            <a:schemeClr val="tx1"/>
                          </a:solidFill>
                          <a:latin typeface="Cambria Math" panose="02040503050406030204" pitchFamily="18" charset="0"/>
                        </a:rPr>
                        <m:t>.8</m:t>
                      </m:r>
                      <m:r>
                        <a:rPr lang="en-US" altLang="zh-CN" sz="2400" b="0" i="1" smtClean="0">
                          <a:solidFill>
                            <a:schemeClr val="tx1"/>
                          </a:solidFill>
                          <a:latin typeface="Cambria Math" panose="02040503050406030204" pitchFamily="18" charset="0"/>
                        </a:rPr>
                        <m:t>]</m:t>
                      </m:r>
                    </m:oMath>
                  </m:oMathPara>
                </a14:m>
                <a:endParaRPr lang="zh-CN" altLang="en-US" sz="2400" dirty="0">
                  <a:solidFill>
                    <a:schemeClr val="tx1"/>
                  </a:solidFill>
                </a:endParaRPr>
              </a:p>
            </p:txBody>
          </p:sp>
        </mc:Choice>
        <mc:Fallback>
          <p:sp>
            <p:nvSpPr>
              <p:cNvPr id="45" name="文本框 9">
                <a:extLst>
                  <a:ext uri="{FF2B5EF4-FFF2-40B4-BE49-F238E27FC236}">
                    <a16:creationId xmlns:a16="http://schemas.microsoft.com/office/drawing/2014/main" id="{764F365A-C742-154F-9241-E6FDD67FC3D2}"/>
                  </a:ext>
                </a:extLst>
              </p:cNvPr>
              <p:cNvSpPr txBox="1">
                <a:spLocks noRot="1" noChangeAspect="1" noMove="1" noResize="1" noEditPoints="1" noAdjustHandles="1" noChangeArrowheads="1" noChangeShapeType="1" noTextEdit="1"/>
              </p:cNvSpPr>
              <p:nvPr/>
            </p:nvSpPr>
            <p:spPr>
              <a:xfrm>
                <a:off x="3712685" y="6467068"/>
                <a:ext cx="2690608" cy="369332"/>
              </a:xfrm>
              <a:prstGeom prst="rect">
                <a:avLst/>
              </a:prstGeom>
              <a:blipFill>
                <a:blip r:embed="rId21"/>
                <a:stretch>
                  <a:fillRect l="-469" r="-2817" b="-3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44">
                <a:extLst>
                  <a:ext uri="{FF2B5EF4-FFF2-40B4-BE49-F238E27FC236}">
                    <a16:creationId xmlns:a16="http://schemas.microsoft.com/office/drawing/2014/main" id="{44AA6D8D-C4D0-424D-ACB7-F7EC40564DD7}"/>
                  </a:ext>
                </a:extLst>
              </p:cNvPr>
              <p:cNvSpPr txBox="1"/>
              <p:nvPr/>
            </p:nvSpPr>
            <p:spPr>
              <a:xfrm>
                <a:off x="3118329" y="934258"/>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49" name="文本框 44">
                <a:extLst>
                  <a:ext uri="{FF2B5EF4-FFF2-40B4-BE49-F238E27FC236}">
                    <a16:creationId xmlns:a16="http://schemas.microsoft.com/office/drawing/2014/main" id="{44AA6D8D-C4D0-424D-ACB7-F7EC40564DD7}"/>
                  </a:ext>
                </a:extLst>
              </p:cNvPr>
              <p:cNvSpPr txBox="1">
                <a:spLocks noRot="1" noChangeAspect="1" noMove="1" noResize="1" noEditPoints="1" noAdjustHandles="1" noChangeArrowheads="1" noChangeShapeType="1" noTextEdit="1"/>
              </p:cNvSpPr>
              <p:nvPr/>
            </p:nvSpPr>
            <p:spPr>
              <a:xfrm>
                <a:off x="3118329" y="934258"/>
                <a:ext cx="1643912" cy="369332"/>
              </a:xfrm>
              <a:prstGeom prst="rect">
                <a:avLst/>
              </a:prstGeom>
              <a:blipFill>
                <a:blip r:embed="rId22"/>
                <a:stretch>
                  <a:fillRect l="-769" r="-3077"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5">
                <a:extLst>
                  <a:ext uri="{FF2B5EF4-FFF2-40B4-BE49-F238E27FC236}">
                    <a16:creationId xmlns:a16="http://schemas.microsoft.com/office/drawing/2014/main" id="{8A0A0177-6F99-D04F-A578-27123F59AA6E}"/>
                  </a:ext>
                </a:extLst>
              </p:cNvPr>
              <p:cNvSpPr txBox="1"/>
              <p:nvPr/>
            </p:nvSpPr>
            <p:spPr>
              <a:xfrm>
                <a:off x="3171331" y="352495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50" name="文本框 55">
                <a:extLst>
                  <a:ext uri="{FF2B5EF4-FFF2-40B4-BE49-F238E27FC236}">
                    <a16:creationId xmlns:a16="http://schemas.microsoft.com/office/drawing/2014/main" id="{8A0A0177-6F99-D04F-A578-27123F59AA6E}"/>
                  </a:ext>
                </a:extLst>
              </p:cNvPr>
              <p:cNvSpPr txBox="1">
                <a:spLocks noRot="1" noChangeAspect="1" noMove="1" noResize="1" noEditPoints="1" noAdjustHandles="1" noChangeArrowheads="1" noChangeShapeType="1" noTextEdit="1"/>
              </p:cNvSpPr>
              <p:nvPr/>
            </p:nvSpPr>
            <p:spPr>
              <a:xfrm>
                <a:off x="3171331" y="3524955"/>
                <a:ext cx="1643912" cy="369332"/>
              </a:xfrm>
              <a:prstGeom prst="rect">
                <a:avLst/>
              </a:prstGeom>
              <a:blipFill>
                <a:blip r:embed="rId23"/>
                <a:stretch>
                  <a:fillRect l="-763" r="-3053"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文本框 62">
                <a:extLst>
                  <a:ext uri="{FF2B5EF4-FFF2-40B4-BE49-F238E27FC236}">
                    <a16:creationId xmlns:a16="http://schemas.microsoft.com/office/drawing/2014/main" id="{610DFF1D-8349-8643-85E3-E4C9E3AE9159}"/>
                  </a:ext>
                </a:extLst>
              </p:cNvPr>
              <p:cNvSpPr txBox="1"/>
              <p:nvPr/>
            </p:nvSpPr>
            <p:spPr>
              <a:xfrm rot="19164248">
                <a:off x="4226648"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7" name="文本框 62">
                <a:extLst>
                  <a:ext uri="{FF2B5EF4-FFF2-40B4-BE49-F238E27FC236}">
                    <a16:creationId xmlns:a16="http://schemas.microsoft.com/office/drawing/2014/main" id="{610DFF1D-8349-8643-85E3-E4C9E3AE9159}"/>
                  </a:ext>
                </a:extLst>
              </p:cNvPr>
              <p:cNvSpPr txBox="1">
                <a:spLocks noRot="1" noChangeAspect="1" noMove="1" noResize="1" noEditPoints="1" noAdjustHandles="1" noChangeArrowheads="1" noChangeShapeType="1" noTextEdit="1"/>
              </p:cNvSpPr>
              <p:nvPr/>
            </p:nvSpPr>
            <p:spPr>
              <a:xfrm rot="19164248">
                <a:off x="4226648" y="3447679"/>
                <a:ext cx="1876796" cy="307777"/>
              </a:xfrm>
              <a:prstGeom prst="rect">
                <a:avLst/>
              </a:prstGeom>
              <a:blipFill>
                <a:blip r:embed="rId24"/>
                <a:stretch>
                  <a:fillRect t="-2586" r="-7752" b="-25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8" name="文本框 64">
                <a:extLst>
                  <a:ext uri="{FF2B5EF4-FFF2-40B4-BE49-F238E27FC236}">
                    <a16:creationId xmlns:a16="http://schemas.microsoft.com/office/drawing/2014/main" id="{044CC647-6CF6-C749-82F3-CB8536720833}"/>
                  </a:ext>
                </a:extLst>
              </p:cNvPr>
              <p:cNvSpPr txBox="1"/>
              <p:nvPr/>
            </p:nvSpPr>
            <p:spPr>
              <a:xfrm rot="2437556">
                <a:off x="4560065" y="224362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8" name="文本框 64">
                <a:extLst>
                  <a:ext uri="{FF2B5EF4-FFF2-40B4-BE49-F238E27FC236}">
                    <a16:creationId xmlns:a16="http://schemas.microsoft.com/office/drawing/2014/main" id="{044CC647-6CF6-C749-82F3-CB8536720833}"/>
                  </a:ext>
                </a:extLst>
              </p:cNvPr>
              <p:cNvSpPr txBox="1">
                <a:spLocks noRot="1" noChangeAspect="1" noMove="1" noResize="1" noEditPoints="1" noAdjustHandles="1" noChangeArrowheads="1" noChangeShapeType="1" noTextEdit="1"/>
              </p:cNvSpPr>
              <p:nvPr/>
            </p:nvSpPr>
            <p:spPr>
              <a:xfrm rot="2437556">
                <a:off x="4560065" y="2243626"/>
                <a:ext cx="1846916" cy="307777"/>
              </a:xfrm>
              <a:prstGeom prst="rect">
                <a:avLst/>
              </a:prstGeom>
              <a:blipFill>
                <a:blip r:embed="rId25"/>
                <a:stretch>
                  <a:fillRect l="-3150" r="-3150" b="-877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9" name="文本框 65">
                <a:extLst>
                  <a:ext uri="{FF2B5EF4-FFF2-40B4-BE49-F238E27FC236}">
                    <a16:creationId xmlns:a16="http://schemas.microsoft.com/office/drawing/2014/main" id="{0BFEFA68-31CE-2D4A-A1BE-2489CD3BFE85}"/>
                  </a:ext>
                </a:extLst>
              </p:cNvPr>
              <p:cNvSpPr txBox="1"/>
              <p:nvPr/>
            </p:nvSpPr>
            <p:spPr>
              <a:xfrm>
                <a:off x="4860619" y="1439600"/>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89" name="文本框 65">
                <a:extLst>
                  <a:ext uri="{FF2B5EF4-FFF2-40B4-BE49-F238E27FC236}">
                    <a16:creationId xmlns:a16="http://schemas.microsoft.com/office/drawing/2014/main" id="{0BFEFA68-31CE-2D4A-A1BE-2489CD3BFE85}"/>
                  </a:ext>
                </a:extLst>
              </p:cNvPr>
              <p:cNvSpPr txBox="1">
                <a:spLocks noRot="1" noChangeAspect="1" noMove="1" noResize="1" noEditPoints="1" noAdjustHandles="1" noChangeArrowheads="1" noChangeShapeType="1" noTextEdit="1"/>
              </p:cNvSpPr>
              <p:nvPr/>
            </p:nvSpPr>
            <p:spPr>
              <a:xfrm>
                <a:off x="4860619" y="1439600"/>
                <a:ext cx="1906676" cy="307777"/>
              </a:xfrm>
              <a:prstGeom prst="rect">
                <a:avLst/>
              </a:prstGeom>
              <a:blipFill>
                <a:blip r:embed="rId26"/>
                <a:stretch>
                  <a:fillRect l="-1987" r="-3974"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0" name="文本框 66">
                <a:extLst>
                  <a:ext uri="{FF2B5EF4-FFF2-40B4-BE49-F238E27FC236}">
                    <a16:creationId xmlns:a16="http://schemas.microsoft.com/office/drawing/2014/main" id="{6E9A0DC4-40C9-F64C-A8EE-466E3236B2C8}"/>
                  </a:ext>
                </a:extLst>
              </p:cNvPr>
              <p:cNvSpPr txBox="1"/>
              <p:nvPr/>
            </p:nvSpPr>
            <p:spPr>
              <a:xfrm>
                <a:off x="5206265"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90" name="文本框 66">
                <a:extLst>
                  <a:ext uri="{FF2B5EF4-FFF2-40B4-BE49-F238E27FC236}">
                    <a16:creationId xmlns:a16="http://schemas.microsoft.com/office/drawing/2014/main" id="{6E9A0DC4-40C9-F64C-A8EE-466E3236B2C8}"/>
                  </a:ext>
                </a:extLst>
              </p:cNvPr>
              <p:cNvSpPr txBox="1">
                <a:spLocks noRot="1" noChangeAspect="1" noMove="1" noResize="1" noEditPoints="1" noAdjustHandles="1" noChangeArrowheads="1" noChangeShapeType="1" noTextEdit="1"/>
              </p:cNvSpPr>
              <p:nvPr/>
            </p:nvSpPr>
            <p:spPr>
              <a:xfrm>
                <a:off x="5206265" y="4071289"/>
                <a:ext cx="1817036" cy="307777"/>
              </a:xfrm>
              <a:prstGeom prst="rect">
                <a:avLst/>
              </a:prstGeom>
              <a:blipFill>
                <a:blip r:embed="rId27"/>
                <a:stretch>
                  <a:fillRect l="-1389"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3" name="文本框 43">
                <a:extLst>
                  <a:ext uri="{FF2B5EF4-FFF2-40B4-BE49-F238E27FC236}">
                    <a16:creationId xmlns:a16="http://schemas.microsoft.com/office/drawing/2014/main" id="{3F983C5A-113B-6244-A4ED-90C8D1921140}"/>
                  </a:ext>
                </a:extLst>
              </p:cNvPr>
              <p:cNvSpPr txBox="1"/>
              <p:nvPr/>
            </p:nvSpPr>
            <p:spPr>
              <a:xfrm>
                <a:off x="6823885" y="919860"/>
                <a:ext cx="51531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=.32⋅0.12+.02⋅0.1=0.0404</m:t>
                      </m:r>
                    </m:oMath>
                  </m:oMathPara>
                </a14:m>
                <a:endParaRPr lang="zh-CN" altLang="en-US" sz="2400" dirty="0"/>
              </a:p>
            </p:txBody>
          </p:sp>
        </mc:Choice>
        <mc:Fallback xmlns="">
          <p:sp>
            <p:nvSpPr>
              <p:cNvPr id="93" name="文本框 43">
                <a:extLst>
                  <a:ext uri="{FF2B5EF4-FFF2-40B4-BE49-F238E27FC236}">
                    <a16:creationId xmlns:a16="http://schemas.microsoft.com/office/drawing/2014/main" id="{3F983C5A-113B-6244-A4ED-90C8D1921140}"/>
                  </a:ext>
                </a:extLst>
              </p:cNvPr>
              <p:cNvSpPr txBox="1">
                <a:spLocks noRot="1" noChangeAspect="1" noMove="1" noResize="1" noEditPoints="1" noAdjustHandles="1" noChangeArrowheads="1" noChangeShapeType="1" noTextEdit="1"/>
              </p:cNvSpPr>
              <p:nvPr/>
            </p:nvSpPr>
            <p:spPr>
              <a:xfrm>
                <a:off x="6823885" y="919860"/>
                <a:ext cx="5153142" cy="369332"/>
              </a:xfrm>
              <a:prstGeom prst="rect">
                <a:avLst/>
              </a:prstGeom>
              <a:blipFill>
                <a:blip r:embed="rId28"/>
                <a:stretch>
                  <a:fillRect r="-491"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4" name="文本框 44">
                <a:extLst>
                  <a:ext uri="{FF2B5EF4-FFF2-40B4-BE49-F238E27FC236}">
                    <a16:creationId xmlns:a16="http://schemas.microsoft.com/office/drawing/2014/main" id="{A94F1CCE-D627-2D4A-B126-963A78EF401C}"/>
                  </a:ext>
                </a:extLst>
              </p:cNvPr>
              <p:cNvSpPr txBox="1"/>
              <p:nvPr/>
            </p:nvSpPr>
            <p:spPr>
              <a:xfrm>
                <a:off x="6823885" y="3498407"/>
                <a:ext cx="49832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𝛼</m:t>
                          </m:r>
                        </m:e>
                        <m:sub>
                          <m:r>
                            <a:rPr lang="en-US" altLang="zh-CN" sz="2400" b="0" i="1" smtClean="0">
                              <a:latin typeface="Cambria Math" panose="02040503050406030204" pitchFamily="18" charset="0"/>
                            </a:rPr>
                            <m:t>2</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=.32⋅0.2+.02⋅0.25=0.069</m:t>
                      </m:r>
                    </m:oMath>
                  </m:oMathPara>
                </a14:m>
                <a:endParaRPr lang="zh-CN" altLang="en-US" sz="2400" dirty="0"/>
              </a:p>
            </p:txBody>
          </p:sp>
        </mc:Choice>
        <mc:Fallback xmlns="">
          <p:sp>
            <p:nvSpPr>
              <p:cNvPr id="94" name="文本框 44">
                <a:extLst>
                  <a:ext uri="{FF2B5EF4-FFF2-40B4-BE49-F238E27FC236}">
                    <a16:creationId xmlns:a16="http://schemas.microsoft.com/office/drawing/2014/main" id="{A94F1CCE-D627-2D4A-B126-963A78EF401C}"/>
                  </a:ext>
                </a:extLst>
              </p:cNvPr>
              <p:cNvSpPr txBox="1">
                <a:spLocks noRot="1" noChangeAspect="1" noMove="1" noResize="1" noEditPoints="1" noAdjustHandles="1" noChangeArrowheads="1" noChangeShapeType="1" noTextEdit="1"/>
              </p:cNvSpPr>
              <p:nvPr/>
            </p:nvSpPr>
            <p:spPr>
              <a:xfrm>
                <a:off x="6823885" y="3498407"/>
                <a:ext cx="4983224" cy="369332"/>
              </a:xfrm>
              <a:prstGeom prst="rect">
                <a:avLst/>
              </a:prstGeom>
              <a:blipFill>
                <a:blip r:embed="rId29"/>
                <a:stretch>
                  <a:fillRect r="-763" b="-2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5" name="文本框 55">
                <a:extLst>
                  <a:ext uri="{FF2B5EF4-FFF2-40B4-BE49-F238E27FC236}">
                    <a16:creationId xmlns:a16="http://schemas.microsoft.com/office/drawing/2014/main" id="{1EAE94FD-B1FA-EB48-AE45-85968968F451}"/>
                  </a:ext>
                </a:extLst>
              </p:cNvPr>
              <p:cNvSpPr txBox="1"/>
              <p:nvPr/>
            </p:nvSpPr>
            <p:spPr>
              <a:xfrm rot="2420691">
                <a:off x="4897262" y="2419783"/>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95" name="文本框 55">
                <a:extLst>
                  <a:ext uri="{FF2B5EF4-FFF2-40B4-BE49-F238E27FC236}">
                    <a16:creationId xmlns:a16="http://schemas.microsoft.com/office/drawing/2014/main" id="{1EAE94FD-B1FA-EB48-AE45-85968968F451}"/>
                  </a:ext>
                </a:extLst>
              </p:cNvPr>
              <p:cNvSpPr txBox="1">
                <a:spLocks noRot="1" noChangeAspect="1" noMove="1" noResize="1" noEditPoints="1" noAdjustHandles="1" noChangeArrowheads="1" noChangeShapeType="1" noTextEdit="1"/>
              </p:cNvSpPr>
              <p:nvPr/>
            </p:nvSpPr>
            <p:spPr>
              <a:xfrm rot="2420691">
                <a:off x="4897262" y="2419783"/>
                <a:ext cx="784446" cy="369332"/>
              </a:xfrm>
              <a:prstGeom prst="rect">
                <a:avLst/>
              </a:prstGeom>
              <a:blipFill>
                <a:blip r:embed="rId30"/>
                <a:stretch>
                  <a:fillRect l="-1493" r="-2985" b="-78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6" name="文本框 56">
                <a:extLst>
                  <a:ext uri="{FF2B5EF4-FFF2-40B4-BE49-F238E27FC236}">
                    <a16:creationId xmlns:a16="http://schemas.microsoft.com/office/drawing/2014/main" id="{07601D8C-6DD8-C740-A97C-CE19277ADF4F}"/>
                  </a:ext>
                </a:extLst>
              </p:cNvPr>
              <p:cNvSpPr txBox="1"/>
              <p:nvPr/>
            </p:nvSpPr>
            <p:spPr>
              <a:xfrm rot="19139340">
                <a:off x="4970180" y="3650519"/>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96" name="文本框 56">
                <a:extLst>
                  <a:ext uri="{FF2B5EF4-FFF2-40B4-BE49-F238E27FC236}">
                    <a16:creationId xmlns:a16="http://schemas.microsoft.com/office/drawing/2014/main" id="{07601D8C-6DD8-C740-A97C-CE19277ADF4F}"/>
                  </a:ext>
                </a:extLst>
              </p:cNvPr>
              <p:cNvSpPr txBox="1">
                <a:spLocks noRot="1" noChangeAspect="1" noMove="1" noResize="1" noEditPoints="1" noAdjustHandles="1" noChangeArrowheads="1" noChangeShapeType="1" noTextEdit="1"/>
              </p:cNvSpPr>
              <p:nvPr/>
            </p:nvSpPr>
            <p:spPr>
              <a:xfrm rot="19139340">
                <a:off x="4970180" y="3650519"/>
                <a:ext cx="784446" cy="369332"/>
              </a:xfrm>
              <a:prstGeom prst="rect">
                <a:avLst/>
              </a:prstGeom>
              <a:blipFill>
                <a:blip r:embed="rId31"/>
                <a:stretch>
                  <a:fillRect r="-7463"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7" name="文本框 57">
                <a:extLst>
                  <a:ext uri="{FF2B5EF4-FFF2-40B4-BE49-F238E27FC236}">
                    <a16:creationId xmlns:a16="http://schemas.microsoft.com/office/drawing/2014/main" id="{907B7085-CE26-DC42-9171-8C6D0EF9CB42}"/>
                  </a:ext>
                </a:extLst>
              </p:cNvPr>
              <p:cNvSpPr txBox="1"/>
              <p:nvPr/>
            </p:nvSpPr>
            <p:spPr>
              <a:xfrm>
                <a:off x="5705590" y="4342618"/>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97" name="文本框 57">
                <a:extLst>
                  <a:ext uri="{FF2B5EF4-FFF2-40B4-BE49-F238E27FC236}">
                    <a16:creationId xmlns:a16="http://schemas.microsoft.com/office/drawing/2014/main" id="{907B7085-CE26-DC42-9171-8C6D0EF9CB42}"/>
                  </a:ext>
                </a:extLst>
              </p:cNvPr>
              <p:cNvSpPr txBox="1">
                <a:spLocks noRot="1" noChangeAspect="1" noMove="1" noResize="1" noEditPoints="1" noAdjustHandles="1" noChangeArrowheads="1" noChangeShapeType="1" noTextEdit="1"/>
              </p:cNvSpPr>
              <p:nvPr/>
            </p:nvSpPr>
            <p:spPr>
              <a:xfrm>
                <a:off x="5705590" y="4342618"/>
                <a:ext cx="784446" cy="369332"/>
              </a:xfrm>
              <a:prstGeom prst="rect">
                <a:avLst/>
              </a:prstGeom>
              <a:blipFill>
                <a:blip r:embed="rId32"/>
                <a:stretch>
                  <a:fillRect r="-6349"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8" name="文本框 58">
                <a:extLst>
                  <a:ext uri="{FF2B5EF4-FFF2-40B4-BE49-F238E27FC236}">
                    <a16:creationId xmlns:a16="http://schemas.microsoft.com/office/drawing/2014/main" id="{B0BB0E31-BD66-5A4D-839B-0F787C6B8121}"/>
                  </a:ext>
                </a:extLst>
              </p:cNvPr>
              <p:cNvSpPr txBox="1"/>
              <p:nvPr/>
            </p:nvSpPr>
            <p:spPr>
              <a:xfrm>
                <a:off x="5447944" y="1717317"/>
                <a:ext cx="7844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98" name="文本框 58">
                <a:extLst>
                  <a:ext uri="{FF2B5EF4-FFF2-40B4-BE49-F238E27FC236}">
                    <a16:creationId xmlns:a16="http://schemas.microsoft.com/office/drawing/2014/main" id="{B0BB0E31-BD66-5A4D-839B-0F787C6B8121}"/>
                  </a:ext>
                </a:extLst>
              </p:cNvPr>
              <p:cNvSpPr txBox="1">
                <a:spLocks noRot="1" noChangeAspect="1" noMove="1" noResize="1" noEditPoints="1" noAdjustHandles="1" noChangeArrowheads="1" noChangeShapeType="1" noTextEdit="1"/>
              </p:cNvSpPr>
              <p:nvPr/>
            </p:nvSpPr>
            <p:spPr>
              <a:xfrm>
                <a:off x="5447944" y="1717317"/>
                <a:ext cx="784446" cy="369332"/>
              </a:xfrm>
              <a:prstGeom prst="rect">
                <a:avLst/>
              </a:prstGeom>
              <a:blipFill>
                <a:blip r:embed="rId33"/>
                <a:stretch>
                  <a:fillRect r="-6452" b="-1000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7" name="文本框 3">
                <a:extLst>
                  <a:ext uri="{FF2B5EF4-FFF2-40B4-BE49-F238E27FC236}">
                    <a16:creationId xmlns:a16="http://schemas.microsoft.com/office/drawing/2014/main" id="{869F330B-B569-CD47-A501-E898E78E02B0}"/>
                  </a:ext>
                </a:extLst>
              </p:cNvPr>
              <p:cNvSpPr txBox="1"/>
              <p:nvPr/>
            </p:nvSpPr>
            <p:spPr>
              <a:xfrm>
                <a:off x="7840020" y="5652952"/>
                <a:ext cx="3967089" cy="954107"/>
              </a:xfrm>
              <a:prstGeom prst="rect">
                <a:avLst/>
              </a:prstGeom>
              <a:noFill/>
            </p:spPr>
            <p:txBody>
              <a:bodyPr wrap="square" rtlCol="0">
                <a:spAutoFit/>
              </a:bodyPr>
              <a:lstStyle/>
              <a:p>
                <a:r>
                  <a:rPr lang="en-US" altLang="zh-CN" sz="2800" b="1" dirty="0">
                    <a:solidFill>
                      <a:srgbClr val="FF0000"/>
                    </a:solidFill>
                  </a:rPr>
                  <a:t>Quiz</a:t>
                </a:r>
                <a:r>
                  <a:rPr lang="zh-CN" altLang="en-US" sz="2800" b="1" dirty="0">
                    <a:solidFill>
                      <a:srgbClr val="FF0000"/>
                    </a:solidFill>
                  </a:rPr>
                  <a:t> </a:t>
                </a:r>
                <a:r>
                  <a:rPr lang="en-US" altLang="zh-CN" sz="2800" b="1" dirty="0">
                    <a:solidFill>
                      <a:srgbClr val="FF0000"/>
                    </a:solidFill>
                  </a:rPr>
                  <a:t>(10</a:t>
                </a:r>
                <a:r>
                  <a:rPr lang="zh-CN" altLang="en-US" sz="2800" b="1" dirty="0">
                    <a:solidFill>
                      <a:srgbClr val="FF0000"/>
                    </a:solidFill>
                  </a:rPr>
                  <a:t> </a:t>
                </a:r>
                <a:r>
                  <a:rPr lang="en-US" altLang="zh-CN" sz="2800" b="1" dirty="0">
                    <a:solidFill>
                      <a:srgbClr val="FF0000"/>
                    </a:solidFill>
                  </a:rPr>
                  <a:t>minutes),</a:t>
                </a:r>
                <a:r>
                  <a:rPr lang="zh-CN" altLang="en-US" sz="2800" b="1" dirty="0">
                    <a:solidFill>
                      <a:srgbClr val="FF0000"/>
                    </a:solidFill>
                  </a:rPr>
                  <a:t> </a:t>
                </a:r>
                <a:r>
                  <a:rPr lang="en-US" altLang="zh-CN" sz="2800" b="1" dirty="0">
                    <a:solidFill>
                      <a:srgbClr val="FF0000"/>
                    </a:solidFill>
                  </a:rPr>
                  <a:t>calculate</a:t>
                </a:r>
                <a:r>
                  <a:rPr lang="zh-CN" altLang="en-US" sz="2800" b="1" dirty="0">
                    <a:solidFill>
                      <a:srgbClr val="FF0000"/>
                    </a:solidFill>
                  </a:rPr>
                  <a:t> </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𝟑</m:t>
                        </m:r>
                      </m:sub>
                    </m:sSub>
                    <m:r>
                      <a:rPr lang="en-US" altLang="zh-CN" sz="2800" b="1" i="1">
                        <a:solidFill>
                          <a:srgbClr val="FF0000"/>
                        </a:solidFill>
                        <a:latin typeface="Cambria Math" panose="02040503050406030204" pitchFamily="18" charset="0"/>
                      </a:rPr>
                      <m:t>(</m:t>
                    </m:r>
                    <m:r>
                      <a:rPr lang="en-US" altLang="zh-CN" sz="2800" b="1" i="1">
                        <a:solidFill>
                          <a:srgbClr val="FF0000"/>
                        </a:solidFill>
                        <a:latin typeface="Cambria Math" panose="02040503050406030204" pitchFamily="18" charset="0"/>
                      </a:rPr>
                      <m:t>𝟏</m:t>
                    </m:r>
                    <m:r>
                      <a:rPr lang="en-US" altLang="zh-CN" sz="2800" b="1" i="1">
                        <a:solidFill>
                          <a:srgbClr val="FF0000"/>
                        </a:solidFill>
                        <a:latin typeface="Cambria Math" panose="02040503050406030204" pitchFamily="18" charset="0"/>
                      </a:rPr>
                      <m:t>)</m:t>
                    </m:r>
                  </m:oMath>
                </a14:m>
                <a:r>
                  <a:rPr lang="en-US" altLang="zh-CN" sz="2800" b="1" dirty="0">
                    <a:solidFill>
                      <a:srgbClr val="FF0000"/>
                    </a:solidFill>
                  </a:rPr>
                  <a:t>, </a:t>
                </a:r>
                <a14:m>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𝜶</m:t>
                        </m:r>
                      </m:e>
                      <m:sub>
                        <m:r>
                          <a:rPr lang="en-US" altLang="zh-CN" sz="2800" b="1" i="1" smtClean="0">
                            <a:solidFill>
                              <a:srgbClr val="FF0000"/>
                            </a:solidFill>
                            <a:latin typeface="Cambria Math" panose="02040503050406030204" pitchFamily="18" charset="0"/>
                          </a:rPr>
                          <m:t>𝟑</m:t>
                        </m:r>
                      </m:sub>
                    </m:sSub>
                    <m:r>
                      <a:rPr lang="en-US" altLang="zh-CN" sz="2800" b="1" i="1">
                        <a:solidFill>
                          <a:srgbClr val="FF0000"/>
                        </a:solidFill>
                        <a:latin typeface="Cambria Math" panose="02040503050406030204" pitchFamily="18" charset="0"/>
                      </a:rPr>
                      <m:t>(</m:t>
                    </m:r>
                    <m:r>
                      <a:rPr lang="en-US" altLang="zh-CN" sz="2800" b="1" i="1" smtClean="0">
                        <a:solidFill>
                          <a:srgbClr val="FF0000"/>
                        </a:solidFill>
                        <a:latin typeface="Cambria Math" panose="02040503050406030204" pitchFamily="18" charset="0"/>
                      </a:rPr>
                      <m:t>𝟐</m:t>
                    </m:r>
                    <m:r>
                      <a:rPr lang="en-US" altLang="zh-CN" sz="2800" b="1" i="1">
                        <a:solidFill>
                          <a:srgbClr val="FF0000"/>
                        </a:solidFill>
                        <a:latin typeface="Cambria Math" panose="02040503050406030204" pitchFamily="18" charset="0"/>
                      </a:rPr>
                      <m:t>)</m:t>
                    </m:r>
                  </m:oMath>
                </a14:m>
                <a:endParaRPr lang="zh-CN" altLang="en-US" sz="2800" b="1" dirty="0">
                  <a:solidFill>
                    <a:srgbClr val="FF0000"/>
                  </a:solidFill>
                </a:endParaRPr>
              </a:p>
            </p:txBody>
          </p:sp>
        </mc:Choice>
        <mc:Fallback>
          <p:sp>
            <p:nvSpPr>
              <p:cNvPr id="57" name="文本框 3">
                <a:extLst>
                  <a:ext uri="{FF2B5EF4-FFF2-40B4-BE49-F238E27FC236}">
                    <a16:creationId xmlns:a16="http://schemas.microsoft.com/office/drawing/2014/main" id="{869F330B-B569-CD47-A501-E898E78E02B0}"/>
                  </a:ext>
                </a:extLst>
              </p:cNvPr>
              <p:cNvSpPr txBox="1">
                <a:spLocks noRot="1" noChangeAspect="1" noMove="1" noResize="1" noEditPoints="1" noAdjustHandles="1" noChangeArrowheads="1" noChangeShapeType="1" noTextEdit="1"/>
              </p:cNvSpPr>
              <p:nvPr/>
            </p:nvSpPr>
            <p:spPr>
              <a:xfrm>
                <a:off x="7840020" y="5652952"/>
                <a:ext cx="3967089" cy="954107"/>
              </a:xfrm>
              <a:prstGeom prst="rect">
                <a:avLst/>
              </a:prstGeom>
              <a:blipFill>
                <a:blip r:embed="rId34"/>
                <a:stretch>
                  <a:fillRect l="-3195" t="-5195" r="-1278" b="-15584"/>
                </a:stretch>
              </a:blipFill>
            </p:spPr>
            <p:txBody>
              <a:bodyPr/>
              <a:lstStyle/>
              <a:p>
                <a:r>
                  <a:rPr lang="en-CN">
                    <a:noFill/>
                  </a:rPr>
                  <a:t> </a:t>
                </a:r>
              </a:p>
            </p:txBody>
          </p:sp>
        </mc:Fallback>
      </mc:AlternateContent>
    </p:spTree>
    <p:extLst>
      <p:ext uri="{BB962C8B-B14F-4D97-AF65-F5344CB8AC3E}">
        <p14:creationId xmlns:p14="http://schemas.microsoft.com/office/powerpoint/2010/main" val="189631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normAutofit lnSpcReduction="10000"/>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dirty="0"/>
              <a:t>Likelihood computation</a:t>
            </a:r>
          </a:p>
          <a:p>
            <a:pPr lvl="1"/>
            <a:r>
              <a:rPr lang="en-US" altLang="zh-CN" sz="2400" b="1" dirty="0"/>
              <a:t>Decoding: Viterbi Algorithm</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68</a:t>
            </a:fld>
            <a:endParaRPr lang="zh-CN" altLang="en-US"/>
          </a:p>
        </p:txBody>
      </p:sp>
    </p:spTree>
    <p:extLst>
      <p:ext uri="{BB962C8B-B14F-4D97-AF65-F5344CB8AC3E}">
        <p14:creationId xmlns:p14="http://schemas.microsoft.com/office/powerpoint/2010/main" val="2803837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HMM Decoder</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p:txBody>
              <a:bodyPr>
                <a:noAutofit/>
              </a:bodyPr>
              <a:lstStyle/>
              <a:p>
                <a:pPr>
                  <a:lnSpc>
                    <a:spcPct val="110000"/>
                  </a:lnSpc>
                  <a:spcBef>
                    <a:spcPts val="400"/>
                  </a:spcBef>
                  <a:spcAft>
                    <a:spcPts val="600"/>
                  </a:spcAft>
                </a:pPr>
                <a:r>
                  <a:rPr lang="en-US" altLang="zh-CN" sz="2800" dirty="0"/>
                  <a:t>Given</a:t>
                </a:r>
                <a:r>
                  <a:rPr lang="zh-CN" altLang="en-US" sz="2800" dirty="0"/>
                  <a:t> </a:t>
                </a:r>
                <a:r>
                  <a:rPr lang="en-US" altLang="zh-CN" sz="2800" dirty="0"/>
                  <a:t>an HMM </a:t>
                </a:r>
                <a14:m>
                  <m:oMath xmlns:m="http://schemas.openxmlformats.org/officeDocument/2006/math">
                    <m:r>
                      <a:rPr lang="en-US" altLang="zh-CN" sz="2800" i="1" dirty="0" smtClean="0">
                        <a:latin typeface="Cambria Math" panose="02040503050406030204" pitchFamily="18" charset="0"/>
                      </a:rPr>
                      <m:t>𝜆</m:t>
                    </m:r>
                    <m:r>
                      <a:rPr lang="en-US" altLang="zh-CN" sz="2800" i="1" dirty="0" smtClean="0">
                        <a:latin typeface="Cambria Math" panose="02040503050406030204" pitchFamily="18" charset="0"/>
                      </a:rPr>
                      <m:t> = (</m:t>
                    </m:r>
                    <m:r>
                      <a:rPr lang="en-US" altLang="zh-CN" sz="2800" i="1" dirty="0" smtClean="0">
                        <a:latin typeface="Cambria Math" panose="02040503050406030204" pitchFamily="18" charset="0"/>
                      </a:rPr>
                      <m:t>𝐴</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𝐵</m:t>
                    </m:r>
                    <m:r>
                      <a:rPr lang="en-US" altLang="zh-CN" sz="2800" i="1" dirty="0" smtClean="0">
                        <a:latin typeface="Cambria Math" panose="02040503050406030204" pitchFamily="18" charset="0"/>
                      </a:rPr>
                      <m:t>)</m:t>
                    </m:r>
                  </m:oMath>
                </a14:m>
                <a:r>
                  <a:rPr lang="en-US" altLang="zh-CN" sz="2800" dirty="0"/>
                  <a:t> and</a:t>
                </a:r>
                <a:r>
                  <a:rPr lang="zh-CN" altLang="en-US" sz="2800" dirty="0"/>
                  <a:t> </a:t>
                </a:r>
                <a:r>
                  <a:rPr lang="en-US" altLang="zh-CN" sz="2800" dirty="0"/>
                  <a:t>observations </a:t>
                </a:r>
                <a14:m>
                  <m:oMath xmlns:m="http://schemas.openxmlformats.org/officeDocument/2006/math">
                    <m:r>
                      <a:rPr lang="en-US" altLang="zh-CN" sz="2800" i="1" dirty="0" smtClean="0">
                        <a:latin typeface="Cambria Math" panose="02040503050406030204" pitchFamily="18" charset="0"/>
                      </a:rPr>
                      <m:t>𝑂</m:t>
                    </m:r>
                    <m:r>
                      <a:rPr lang="en-US" altLang="zh-CN" sz="2800" b="0" i="1" dirty="0"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𝑜</m:t>
                        </m:r>
                      </m:e>
                      <m:sub>
                        <m:r>
                          <a:rPr lang="en-US" altLang="zh-CN" sz="2800" b="0" i="1" smtClean="0">
                            <a:latin typeface="Cambria Math" panose="02040503050406030204" pitchFamily="18" charset="0"/>
                          </a:rPr>
                          <m:t>𝑇</m:t>
                        </m:r>
                      </m:sub>
                    </m:sSub>
                  </m:oMath>
                </a14:m>
                <a:endParaRPr lang="en-US" altLang="zh-CN" sz="2800" dirty="0"/>
              </a:p>
              <a:p>
                <a:pPr>
                  <a:lnSpc>
                    <a:spcPct val="110000"/>
                  </a:lnSpc>
                  <a:spcBef>
                    <a:spcPts val="400"/>
                  </a:spcBef>
                  <a:spcAft>
                    <a:spcPts val="600"/>
                  </a:spcAft>
                </a:pPr>
                <a:r>
                  <a:rPr lang="en-US" altLang="zh-CN" sz="2800" dirty="0"/>
                  <a:t>Find the most probable sequence of states </a:t>
                </a:r>
                <a14:m>
                  <m:oMath xmlns:m="http://schemas.openxmlformats.org/officeDocument/2006/math">
                    <m:r>
                      <m:rPr>
                        <m:sty m:val="p"/>
                      </m:rPr>
                      <a:rPr lang="en-US" altLang="zh-CN" sz="2800" i="1">
                        <a:latin typeface="Cambria Math" panose="02040503050406030204" pitchFamily="18" charset="0"/>
                      </a:rPr>
                      <m:t>Q</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3</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𝑞</m:t>
                        </m:r>
                      </m:e>
                      <m:sub>
                        <m:r>
                          <a:rPr lang="en-US" altLang="zh-CN" sz="2800" i="1">
                            <a:latin typeface="Cambria Math" panose="02040503050406030204" pitchFamily="18" charset="0"/>
                          </a:rPr>
                          <m:t>𝑇</m:t>
                        </m:r>
                      </m:sub>
                    </m:sSub>
                  </m:oMath>
                </a14:m>
                <a:r>
                  <a:rPr lang="en-US" altLang="zh-CN" sz="2800" dirty="0"/>
                  <a:t>.</a:t>
                </a:r>
                <a:endParaRPr lang="zh-CN" altLang="en-US" sz="2800" dirty="0"/>
              </a:p>
              <a:p>
                <a:r>
                  <a:rPr lang="en-US" altLang="zh-CN" sz="2800" b="1" dirty="0"/>
                  <a:t>Naïve</a:t>
                </a:r>
                <a:r>
                  <a:rPr lang="zh-CN" altLang="en-US" sz="2800" b="1" dirty="0"/>
                  <a:t> </a:t>
                </a:r>
                <a:r>
                  <a:rPr lang="en-US" altLang="zh-CN" sz="2800" b="1" dirty="0"/>
                  <a:t>Idea</a:t>
                </a:r>
                <a:r>
                  <a:rPr lang="en-US" altLang="zh-CN" sz="2800" dirty="0"/>
                  <a:t>:</a:t>
                </a:r>
                <a:r>
                  <a:rPr lang="zh-CN" altLang="en-US" sz="2800" dirty="0"/>
                  <a:t> </a:t>
                </a:r>
                <a:r>
                  <a:rPr lang="en-US" altLang="zh-CN" sz="2800" dirty="0"/>
                  <a:t>For each possible hidden state sequence (</a:t>
                </a:r>
                <a:r>
                  <a:rPr lang="en-US" altLang="zh-CN" sz="2800" i="1" dirty="0"/>
                  <a:t>HHH</a:t>
                </a:r>
                <a:r>
                  <a:rPr lang="en-US" altLang="zh-CN" sz="2800" dirty="0"/>
                  <a:t>, </a:t>
                </a:r>
                <a:r>
                  <a:rPr lang="en-US" altLang="zh-CN" sz="2800" i="1" dirty="0"/>
                  <a:t>HCH</a:t>
                </a:r>
                <a:r>
                  <a:rPr lang="en-US" altLang="zh-CN" sz="2800" dirty="0"/>
                  <a:t>, </a:t>
                </a:r>
                <a:r>
                  <a:rPr lang="en-US" altLang="zh-CN" sz="2800" i="1" dirty="0"/>
                  <a:t>CHH</a:t>
                </a:r>
                <a:r>
                  <a:rPr lang="en-US" altLang="zh-CN" sz="2800" dirty="0"/>
                  <a:t>, ...),</a:t>
                </a:r>
                <a:r>
                  <a:rPr lang="zh-CN" altLang="en-US" sz="2800" dirty="0"/>
                  <a:t> </a:t>
                </a:r>
                <a:r>
                  <a:rPr lang="en-US" altLang="zh-CN" sz="2800" dirty="0"/>
                  <a:t>run the forward algorithm and compute the likelihood of the observation sequence given that hidden state sequence. Then we could choose the hidden state sequence with the maximum observation likelihood  </a:t>
                </a:r>
              </a:p>
              <a:p>
                <a:pPr marL="0" indent="0">
                  <a:spcAft>
                    <a:spcPts val="1800"/>
                  </a:spcAft>
                  <a:buNone/>
                </a:pPr>
                <a14:m>
                  <m:oMathPara xmlns:m="http://schemas.openxmlformats.org/officeDocument/2006/math">
                    <m:oMathParaPr>
                      <m:jc m:val="centerGroup"/>
                    </m:oMathParaPr>
                    <m:oMath xmlns:m="http://schemas.openxmlformats.org/officeDocument/2006/math">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lim>
                          </m:limLow>
                        </m:fName>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1</m:t>
                                  </m:r>
                                </m:sub>
                              </m:sSub>
                              <m:r>
                                <a:rPr lang="en-US" altLang="zh-CN" sz="2800" b="0" i="1" smtClean="0">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2</m:t>
                                  </m:r>
                                </m:sub>
                              </m:sSub>
                              <m:r>
                                <a:rPr lang="en-US" altLang="zh-CN" sz="2800" b="0" i="1" smtClean="0">
                                  <a:solidFill>
                                    <a:schemeClr val="accent6"/>
                                  </a:solidFill>
                                  <a:latin typeface="Cambria Math" panose="02040503050406030204" pitchFamily="18" charset="0"/>
                                </a:rPr>
                                <m:t>,…,</m:t>
                              </m:r>
                              <m:sSub>
                                <m:sSubPr>
                                  <m:ctrlPr>
                                    <a:rPr lang="en-US" altLang="zh-CN" sz="2800" b="0" i="1" smtClean="0">
                                      <a:solidFill>
                                        <a:schemeClr val="accent6"/>
                                      </a:solidFill>
                                      <a:latin typeface="Cambria Math" panose="02040503050406030204" pitchFamily="18" charset="0"/>
                                    </a:rPr>
                                  </m:ctrlPr>
                                </m:sSubPr>
                                <m:e>
                                  <m:r>
                                    <a:rPr lang="en-US" altLang="zh-CN" sz="2800" b="0" i="1" smtClean="0">
                                      <a:solidFill>
                                        <a:schemeClr val="accent6"/>
                                      </a:solidFill>
                                      <a:latin typeface="Cambria Math" panose="02040503050406030204" pitchFamily="18" charset="0"/>
                                    </a:rPr>
                                    <m:t>𝑜</m:t>
                                  </m:r>
                                </m:e>
                                <m:sub>
                                  <m:r>
                                    <a:rPr lang="en-US" altLang="zh-CN" sz="2800" b="0" i="1" smtClean="0">
                                      <a:solidFill>
                                        <a:schemeClr val="accent6"/>
                                      </a:solidFill>
                                      <a:latin typeface="Cambria Math" panose="02040503050406030204" pitchFamily="18" charset="0"/>
                                    </a:rPr>
                                    <m:t>𝑡</m:t>
                                  </m:r>
                                </m:sub>
                              </m:sSub>
                              <m:r>
                                <a:rPr lang="en-US" altLang="zh-CN" sz="2800" b="0" i="1" smtClean="0">
                                  <a:latin typeface="Cambria Math" panose="02040503050406030204" pitchFamily="18" charset="0"/>
                                </a:rPr>
                                <m:t> </m:t>
                              </m:r>
                            </m:e>
                            <m:e>
                              <m:r>
                                <a:rPr lang="en-US" altLang="zh-CN" sz="2800" b="0" i="1" smtClean="0">
                                  <a:solidFill>
                                    <a:schemeClr val="accent6"/>
                                  </a:solidFill>
                                  <a:latin typeface="Cambria Math" panose="02040503050406030204" pitchFamily="18" charset="0"/>
                                </a:rPr>
                                <m:t>𝐴</m:t>
                              </m:r>
                              <m:r>
                                <a:rPr lang="en-US" altLang="zh-CN" sz="2800" b="0" i="1" smtClean="0">
                                  <a:solidFill>
                                    <a:schemeClr val="accent6"/>
                                  </a:solidFill>
                                  <a:latin typeface="Cambria Math" panose="02040503050406030204" pitchFamily="18" charset="0"/>
                                </a:rPr>
                                <m:t>,</m:t>
                              </m:r>
                              <m:r>
                                <a:rPr lang="en-US" altLang="zh-CN" sz="2800" b="0" i="1" smtClean="0">
                                  <a:solidFill>
                                    <a:schemeClr val="accent6"/>
                                  </a:solidFill>
                                  <a:latin typeface="Cambria Math" panose="02040503050406030204" pitchFamily="18" charset="0"/>
                                </a:rPr>
                                <m:t>𝐵</m:t>
                              </m:r>
                            </m:e>
                          </m:d>
                        </m:e>
                      </m:func>
                    </m:oMath>
                  </m:oMathPara>
                </a14:m>
                <a:endParaRPr lang="en-US" altLang="zh-CN" sz="2800" dirty="0"/>
              </a:p>
              <a:p>
                <a:pPr>
                  <a:spcAft>
                    <a:spcPts val="1800"/>
                  </a:spcAft>
                </a:pPr>
                <a:r>
                  <a:rPr lang="en-US" altLang="zh-CN" b="1" dirty="0"/>
                  <a:t>Complexity</a:t>
                </a:r>
                <a:r>
                  <a:rPr lang="en-US" altLang="zh-CN" sz="2800" dirty="0"/>
                  <a:t>: Total time complexity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𝑇</m:t>
                            </m:r>
                          </m:sup>
                        </m:sSup>
                      </m:e>
                    </m:d>
                  </m:oMath>
                </a14:m>
                <a:endParaRPr lang="zh-CN" altLang="en-US" sz="2800" dirty="0"/>
              </a:p>
              <a:p>
                <a:endParaRPr lang="en-CN" dirty="0"/>
              </a:p>
            </p:txBody>
          </p:sp>
        </mc:Choice>
        <mc:Fallback>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blipFill>
                <a:blip r:embed="rId2"/>
                <a:stretch>
                  <a:fillRect l="-916" t="-1152" r="-80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345258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D3E99-E327-43CC-A2EA-0DAE6F51ECA3}"/>
              </a:ext>
            </a:extLst>
          </p:cNvPr>
          <p:cNvSpPr>
            <a:spLocks noGrp="1"/>
          </p:cNvSpPr>
          <p:nvPr>
            <p:ph type="title"/>
          </p:nvPr>
        </p:nvSpPr>
        <p:spPr/>
        <p:txBody>
          <a:bodyPr/>
          <a:lstStyle/>
          <a:p>
            <a:r>
              <a:rPr lang="en-US" altLang="zh-CN" dirty="0"/>
              <a:t>"Universal Dependencies" Tagset</a:t>
            </a:r>
            <a:endParaRPr lang="zh-CN" altLang="en-US" dirty="0"/>
          </a:p>
        </p:txBody>
      </p:sp>
      <p:sp>
        <p:nvSpPr>
          <p:cNvPr id="3" name="内容占位符 2">
            <a:extLst>
              <a:ext uri="{FF2B5EF4-FFF2-40B4-BE49-F238E27FC236}">
                <a16:creationId xmlns:a16="http://schemas.microsoft.com/office/drawing/2014/main" id="{530F1D2C-8079-429B-8176-B5FD6BD60EF9}"/>
              </a:ext>
            </a:extLst>
          </p:cNvPr>
          <p:cNvSpPr>
            <a:spLocks noGrp="1"/>
          </p:cNvSpPr>
          <p:nvPr>
            <p:ph idx="1"/>
          </p:nvPr>
        </p:nvSpPr>
        <p:spPr>
          <a:xfrm>
            <a:off x="517525" y="1108434"/>
            <a:ext cx="11064875" cy="610388"/>
          </a:xfrm>
        </p:spPr>
        <p:txBody>
          <a:bodyPr>
            <a:normAutofit fontScale="77500" lnSpcReduction="20000"/>
          </a:bodyPr>
          <a:lstStyle/>
          <a:p>
            <a:r>
              <a:rPr lang="en-US" altLang="zh-CN" b="1" dirty="0">
                <a:latin typeface="Arial" panose="020B0604020202020204" pitchFamily="34" charset="0"/>
                <a:cs typeface="Arial" panose="020B0604020202020204" pitchFamily="34" charset="0"/>
              </a:rPr>
              <a:t>Nivre et al. 2016: </a:t>
            </a:r>
            <a:r>
              <a:rPr lang="en-US" altLang="zh-CN" dirty="0">
                <a:latin typeface="Arial" panose="020B0604020202020204" pitchFamily="34" charset="0"/>
                <a:cs typeface="Arial" panose="020B0604020202020204" pitchFamily="34" charset="0"/>
              </a:rPr>
              <a:t>Universal Dependencies v1: A Multilingual Treebank Collection</a:t>
            </a:r>
            <a:endParaRPr lang="en-US" altLang="zh-CN" b="1" dirty="0">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BE91F0F5-B3FE-4D01-A861-C73E5E0771DC}"/>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5" name="Content Placeholder 4">
            <a:extLst>
              <a:ext uri="{FF2B5EF4-FFF2-40B4-BE49-F238E27FC236}">
                <a16:creationId xmlns:a16="http://schemas.microsoft.com/office/drawing/2014/main" id="{5C1C06C2-2788-41D2-B6CD-1D4CF5FF5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029" y="1554480"/>
            <a:ext cx="8947493" cy="5062186"/>
          </a:xfrm>
          <a:prstGeom prst="rect">
            <a:avLst/>
          </a:prstGeom>
        </p:spPr>
      </p:pic>
      <p:sp>
        <p:nvSpPr>
          <p:cNvPr id="6" name="文本框 5">
            <a:extLst>
              <a:ext uri="{FF2B5EF4-FFF2-40B4-BE49-F238E27FC236}">
                <a16:creationId xmlns:a16="http://schemas.microsoft.com/office/drawing/2014/main" id="{69B45433-0CAE-4DD9-8608-7FA10F4B19F6}"/>
              </a:ext>
            </a:extLst>
          </p:cNvPr>
          <p:cNvSpPr txBox="1"/>
          <p:nvPr/>
        </p:nvSpPr>
        <p:spPr>
          <a:xfrm>
            <a:off x="10317807" y="5457178"/>
            <a:ext cx="1874193" cy="584775"/>
          </a:xfrm>
          <a:prstGeom prst="rect">
            <a:avLst/>
          </a:prstGeom>
          <a:noFill/>
        </p:spPr>
        <p:txBody>
          <a:bodyPr wrap="square">
            <a:spAutoFit/>
          </a:bodyPr>
          <a:lstStyle/>
          <a:p>
            <a:r>
              <a:rPr lang="zh-CN" altLang="en-US" sz="1600" dirty="0">
                <a:latin typeface="Arial" panose="020B0604020202020204" pitchFamily="34" charset="0"/>
                <a:cs typeface="Arial" panose="020B0604020202020204" pitchFamily="34" charset="0"/>
                <a:hlinkClick r:id="rId4"/>
              </a:rPr>
              <a:t>https://universaldependencies.org/</a:t>
            </a:r>
            <a:r>
              <a:rPr lang="zh-CN" altLang="en-US" sz="16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52646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Reducing the duplicated calculations</a:t>
            </a:r>
            <a:endParaRPr lang="en-CN" dirty="0"/>
          </a:p>
        </p:txBody>
      </p:sp>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mc:AlternateContent xmlns:mc="http://schemas.openxmlformats.org/markup-compatibility/2006">
        <mc:Choice xmlns:a14="http://schemas.microsoft.com/office/drawing/2010/main" Requires="a14">
          <p:graphicFrame>
            <p:nvGraphicFramePr>
              <p:cNvPr id="5" name="表格 6">
                <a:extLst>
                  <a:ext uri="{FF2B5EF4-FFF2-40B4-BE49-F238E27FC236}">
                    <a16:creationId xmlns:a16="http://schemas.microsoft.com/office/drawing/2014/main" id="{042FE9ED-1F82-734F-A611-9E5DA8A0B0A7}"/>
                  </a:ext>
                </a:extLst>
              </p:cNvPr>
              <p:cNvGraphicFramePr>
                <a:graphicFrameLocks noGrp="1"/>
              </p:cNvGraphicFramePr>
              <p:nvPr>
                <p:extLst>
                  <p:ext uri="{D42A27DB-BD31-4B8C-83A1-F6EECF244321}">
                    <p14:modId xmlns:p14="http://schemas.microsoft.com/office/powerpoint/2010/main" val="4203985191"/>
                  </p:ext>
                </p:extLst>
              </p:nvPr>
            </p:nvGraphicFramePr>
            <p:xfrm>
              <a:off x="658813" y="2560286"/>
              <a:ext cx="10749922" cy="2224024"/>
            </p:xfrm>
            <a:graphic>
              <a:graphicData uri="http://schemas.openxmlformats.org/drawingml/2006/table">
                <a:tbl>
                  <a:tblPr firstRow="1" bandRow="1">
                    <a:tableStyleId>{5C22544A-7EE6-4342-B048-85BDC9FD1C3A}</a:tableStyleId>
                  </a:tblPr>
                  <a:tblGrid>
                    <a:gridCol w="1974943">
                      <a:extLst>
                        <a:ext uri="{9D8B030D-6E8A-4147-A177-3AD203B41FA5}">
                          <a16:colId xmlns:a16="http://schemas.microsoft.com/office/drawing/2014/main" val="4267361521"/>
                        </a:ext>
                      </a:extLst>
                    </a:gridCol>
                    <a:gridCol w="8774979">
                      <a:extLst>
                        <a:ext uri="{9D8B030D-6E8A-4147-A177-3AD203B41FA5}">
                          <a16:colId xmlns:a16="http://schemas.microsoft.com/office/drawing/2014/main" val="3270022415"/>
                        </a:ext>
                      </a:extLst>
                    </a:gridCol>
                  </a:tblGrid>
                  <a:tr h="37084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e>
                                </m:d>
                              </m:oMath>
                            </m:oMathPara>
                          </a14:m>
                          <a:endParaRPr lang="zh-CN" altLang="en-US" sz="2400" dirty="0"/>
                        </a:p>
                      </a:txBody>
                      <a:tcPr/>
                    </a:tc>
                    <a:tc>
                      <a:txBody>
                        <a:bodyPr/>
                        <a:lstStyle/>
                        <a:p>
                          <a:r>
                            <a:rPr lang="en-US" altLang="zh-CN" sz="2400" dirty="0"/>
                            <a:t>Previous Viterbi path probability from the previous time step</a:t>
                          </a:r>
                          <a:endParaRPr lang="zh-CN" altLang="en-US" sz="2400" dirty="0"/>
                        </a:p>
                      </a:txBody>
                      <a:tcPr/>
                    </a:tc>
                    <a:extLst>
                      <a:ext uri="{0D108BD9-81ED-4DB2-BD59-A6C34878D82A}">
                        <a16:rowId xmlns:a16="http://schemas.microsoft.com/office/drawing/2014/main" val="120324855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𝑖𝑗</m:t>
                                    </m:r>
                                  </m:sub>
                                </m:sSub>
                              </m:oMath>
                            </m:oMathPara>
                          </a14:m>
                          <a:endParaRPr lang="zh-CN" altLang="en-US" sz="2400" dirty="0"/>
                        </a:p>
                      </a:txBody>
                      <a:tcPr/>
                    </a:tc>
                    <a:tc>
                      <a:txBody>
                        <a:bodyPr/>
                        <a:lstStyle/>
                        <a:p>
                          <a:r>
                            <a:rPr lang="en-US" altLang="zh-CN" sz="2400" dirty="0"/>
                            <a:t>Transition probability from previous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𝑖</m:t>
                                  </m:r>
                                </m:sub>
                              </m:sSub>
                            </m:oMath>
                          </a14:m>
                          <a:r>
                            <a:rPr lang="en-US" altLang="zh-CN" sz="2400" dirty="0"/>
                            <a:t> to current state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𝑞</m:t>
                                  </m:r>
                                </m:e>
                                <m:sub>
                                  <m:r>
                                    <a:rPr lang="en-US" altLang="zh-CN" sz="2400" i="1" dirty="0" smtClean="0">
                                      <a:latin typeface="Cambria Math" panose="02040503050406030204" pitchFamily="18" charset="0"/>
                                    </a:rPr>
                                    <m:t>𝑗</m:t>
                                  </m:r>
                                </m:sub>
                              </m:sSub>
                            </m:oMath>
                          </a14:m>
                          <a:endParaRPr lang="zh-CN" altLang="en-US" sz="2400" dirty="0"/>
                        </a:p>
                      </a:txBody>
                      <a:tcPr/>
                    </a:tc>
                    <a:extLst>
                      <a:ext uri="{0D108BD9-81ED-4DB2-BD59-A6C34878D82A}">
                        <a16:rowId xmlns:a16="http://schemas.microsoft.com/office/drawing/2014/main" val="10729980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𝑗</m:t>
                                    </m:r>
                                  </m:sub>
                                </m:sSub>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𝑜</m:t>
                                        </m:r>
                                      </m:e>
                                      <m:sub>
                                        <m:r>
                                          <a:rPr lang="en-US" altLang="zh-CN" sz="2400" b="0" i="1" smtClean="0">
                                            <a:latin typeface="Cambria Math" panose="02040503050406030204" pitchFamily="18" charset="0"/>
                                          </a:rPr>
                                          <m:t>𝑡</m:t>
                                        </m:r>
                                      </m:sub>
                                    </m:sSub>
                                  </m:e>
                                </m:d>
                              </m:oMath>
                            </m:oMathPara>
                          </a14:m>
                          <a:endParaRPr lang="zh-CN" altLang="en-US" sz="2400" dirty="0"/>
                        </a:p>
                      </a:txBody>
                      <a:tcPr/>
                    </a:tc>
                    <a:tc>
                      <a:txBody>
                        <a:bodyPr/>
                        <a:lstStyle/>
                        <a:p>
                          <a:r>
                            <a:rPr lang="en-US" altLang="zh-CN" sz="2400" dirty="0"/>
                            <a:t>State observation likelihood of the observation symbol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𝑜</m:t>
                                  </m:r>
                                </m:e>
                                <m:sub>
                                  <m:r>
                                    <a:rPr lang="en-US" altLang="zh-CN" sz="2400" i="1" dirty="0" smtClean="0">
                                      <a:latin typeface="Cambria Math" panose="02040503050406030204" pitchFamily="18" charset="0"/>
                                    </a:rPr>
                                    <m:t>𝑡</m:t>
                                  </m:r>
                                </m:sub>
                              </m:sSub>
                            </m:oMath>
                          </a14:m>
                          <a:r>
                            <a:rPr lang="en-US" altLang="zh-CN" sz="2400" dirty="0"/>
                            <a:t> given the current state </a:t>
                          </a:r>
                          <a14:m>
                            <m:oMath xmlns:m="http://schemas.openxmlformats.org/officeDocument/2006/math">
                              <m:r>
                                <a:rPr lang="en-US" altLang="zh-CN" sz="2400" i="1" dirty="0" smtClean="0">
                                  <a:latin typeface="Cambria Math" panose="02040503050406030204" pitchFamily="18" charset="0"/>
                                </a:rPr>
                                <m:t>𝑗</m:t>
                              </m:r>
                            </m:oMath>
                          </a14:m>
                          <a:endParaRPr lang="zh-CN" altLang="en-US" sz="2400" dirty="0"/>
                        </a:p>
                      </a:txBody>
                      <a:tcPr/>
                    </a:tc>
                    <a:extLst>
                      <a:ext uri="{0D108BD9-81ED-4DB2-BD59-A6C34878D82A}">
                        <a16:rowId xmlns:a16="http://schemas.microsoft.com/office/drawing/2014/main" val="1176438471"/>
                      </a:ext>
                    </a:extLst>
                  </a:tr>
                </a:tbl>
              </a:graphicData>
            </a:graphic>
          </p:graphicFrame>
        </mc:Choice>
        <mc:Fallback>
          <p:graphicFrame>
            <p:nvGraphicFramePr>
              <p:cNvPr id="5" name="表格 6">
                <a:extLst>
                  <a:ext uri="{FF2B5EF4-FFF2-40B4-BE49-F238E27FC236}">
                    <a16:creationId xmlns:a16="http://schemas.microsoft.com/office/drawing/2014/main" id="{042FE9ED-1F82-734F-A611-9E5DA8A0B0A7}"/>
                  </a:ext>
                </a:extLst>
              </p:cNvPr>
              <p:cNvGraphicFramePr>
                <a:graphicFrameLocks noGrp="1"/>
              </p:cNvGraphicFramePr>
              <p:nvPr>
                <p:extLst>
                  <p:ext uri="{D42A27DB-BD31-4B8C-83A1-F6EECF244321}">
                    <p14:modId xmlns:p14="http://schemas.microsoft.com/office/powerpoint/2010/main" val="4203985191"/>
                  </p:ext>
                </p:extLst>
              </p:nvPr>
            </p:nvGraphicFramePr>
            <p:xfrm>
              <a:off x="658813" y="2560286"/>
              <a:ext cx="10749922" cy="2224024"/>
            </p:xfrm>
            <a:graphic>
              <a:graphicData uri="http://schemas.openxmlformats.org/drawingml/2006/table">
                <a:tbl>
                  <a:tblPr firstRow="1" bandRow="1">
                    <a:tableStyleId>{5C22544A-7EE6-4342-B048-85BDC9FD1C3A}</a:tableStyleId>
                  </a:tblPr>
                  <a:tblGrid>
                    <a:gridCol w="1974943">
                      <a:extLst>
                        <a:ext uri="{9D8B030D-6E8A-4147-A177-3AD203B41FA5}">
                          <a16:colId xmlns:a16="http://schemas.microsoft.com/office/drawing/2014/main" val="4267361521"/>
                        </a:ext>
                      </a:extLst>
                    </a:gridCol>
                    <a:gridCol w="8774979">
                      <a:extLst>
                        <a:ext uri="{9D8B030D-6E8A-4147-A177-3AD203B41FA5}">
                          <a16:colId xmlns:a16="http://schemas.microsoft.com/office/drawing/2014/main" val="3270022415"/>
                        </a:ext>
                      </a:extLst>
                    </a:gridCol>
                  </a:tblGrid>
                  <a:tr h="457200">
                    <a:tc>
                      <a:txBody>
                        <a:bodyPr/>
                        <a:lstStyle/>
                        <a:p>
                          <a:pPr algn="ctr"/>
                          <a:r>
                            <a:rPr lang="en-US" altLang="zh-CN" sz="2400" dirty="0"/>
                            <a:t>Notations</a:t>
                          </a:r>
                          <a:endParaRPr lang="zh-CN" altLang="en-US" sz="2400" dirty="0"/>
                        </a:p>
                      </a:txBody>
                      <a:tcPr/>
                    </a:tc>
                    <a:tc>
                      <a:txBody>
                        <a:bodyPr/>
                        <a:lstStyle/>
                        <a:p>
                          <a:pPr algn="ctr"/>
                          <a:r>
                            <a:rPr lang="en-US" altLang="zh-CN" sz="2400" dirty="0"/>
                            <a:t>Meaning</a:t>
                          </a:r>
                          <a:endParaRPr lang="zh-CN" altLang="en-US" sz="2400" dirty="0"/>
                        </a:p>
                      </a:txBody>
                      <a:tcPr/>
                    </a:tc>
                    <a:extLst>
                      <a:ext uri="{0D108BD9-81ED-4DB2-BD59-A6C34878D82A}">
                        <a16:rowId xmlns:a16="http://schemas.microsoft.com/office/drawing/2014/main" val="3054870061"/>
                      </a:ext>
                    </a:extLst>
                  </a:tr>
                  <a:tr h="457200">
                    <a:tc>
                      <a:txBody>
                        <a:bodyPr/>
                        <a:lstStyle/>
                        <a:p>
                          <a:endParaRPr lang="en-CN"/>
                        </a:p>
                      </a:txBody>
                      <a:tcPr>
                        <a:blipFill>
                          <a:blip r:embed="rId2"/>
                          <a:stretch>
                            <a:fillRect t="-111111" r="-444872" b="-319444"/>
                          </a:stretch>
                        </a:blipFill>
                      </a:tcPr>
                    </a:tc>
                    <a:tc>
                      <a:txBody>
                        <a:bodyPr/>
                        <a:lstStyle/>
                        <a:p>
                          <a:r>
                            <a:rPr lang="en-US" altLang="zh-CN" sz="2400" dirty="0"/>
                            <a:t>Previous Viterbi path probability from the previous time step</a:t>
                          </a:r>
                          <a:endParaRPr lang="zh-CN" altLang="en-US" sz="2400" dirty="0"/>
                        </a:p>
                      </a:txBody>
                      <a:tcPr/>
                    </a:tc>
                    <a:extLst>
                      <a:ext uri="{0D108BD9-81ED-4DB2-BD59-A6C34878D82A}">
                        <a16:rowId xmlns:a16="http://schemas.microsoft.com/office/drawing/2014/main" val="1203248556"/>
                      </a:ext>
                    </a:extLst>
                  </a:tr>
                  <a:tr h="486664">
                    <a:tc>
                      <a:txBody>
                        <a:bodyPr/>
                        <a:lstStyle/>
                        <a:p>
                          <a:endParaRPr lang="en-CN"/>
                        </a:p>
                      </a:txBody>
                      <a:tcPr>
                        <a:blipFill>
                          <a:blip r:embed="rId2"/>
                          <a:stretch>
                            <a:fillRect t="-194872" r="-444872" b="-194872"/>
                          </a:stretch>
                        </a:blipFill>
                      </a:tcPr>
                    </a:tc>
                    <a:tc>
                      <a:txBody>
                        <a:bodyPr/>
                        <a:lstStyle/>
                        <a:p>
                          <a:endParaRPr lang="en-CN"/>
                        </a:p>
                      </a:txBody>
                      <a:tcPr>
                        <a:blipFill>
                          <a:blip r:embed="rId2"/>
                          <a:stretch>
                            <a:fillRect l="-22543" t="-194872" r="-289" b="-194872"/>
                          </a:stretch>
                        </a:blipFill>
                      </a:tcPr>
                    </a:tc>
                    <a:extLst>
                      <a:ext uri="{0D108BD9-81ED-4DB2-BD59-A6C34878D82A}">
                        <a16:rowId xmlns:a16="http://schemas.microsoft.com/office/drawing/2014/main" val="1072998069"/>
                      </a:ext>
                    </a:extLst>
                  </a:tr>
                  <a:tr h="822960">
                    <a:tc>
                      <a:txBody>
                        <a:bodyPr/>
                        <a:lstStyle/>
                        <a:p>
                          <a:endParaRPr lang="en-CN"/>
                        </a:p>
                      </a:txBody>
                      <a:tcPr>
                        <a:blipFill>
                          <a:blip r:embed="rId2"/>
                          <a:stretch>
                            <a:fillRect t="-176923" r="-444872" b="-16923"/>
                          </a:stretch>
                        </a:blipFill>
                      </a:tcPr>
                    </a:tc>
                    <a:tc>
                      <a:txBody>
                        <a:bodyPr/>
                        <a:lstStyle/>
                        <a:p>
                          <a:endParaRPr lang="en-CN"/>
                        </a:p>
                      </a:txBody>
                      <a:tcPr>
                        <a:blipFill>
                          <a:blip r:embed="rId2"/>
                          <a:stretch>
                            <a:fillRect l="-22543" t="-176923" r="-289" b="-16923"/>
                          </a:stretch>
                        </a:blipFill>
                      </a:tcPr>
                    </a:tc>
                    <a:extLst>
                      <a:ext uri="{0D108BD9-81ED-4DB2-BD59-A6C34878D82A}">
                        <a16:rowId xmlns:a16="http://schemas.microsoft.com/office/drawing/2014/main" val="1176438471"/>
                      </a:ext>
                    </a:extLst>
                  </a:tr>
                </a:tbl>
              </a:graphicData>
            </a:graphic>
          </p:graphicFrame>
        </mc:Fallback>
      </mc:AlternateContent>
      <mc:AlternateContent xmlns:mc="http://schemas.openxmlformats.org/markup-compatibility/2006">
        <mc:Choice xmlns:a14="http://schemas.microsoft.com/office/drawing/2010/main" Requires="a14">
          <p:sp>
            <p:nvSpPr>
              <p:cNvPr id="6" name="文本框 3">
                <a:extLst>
                  <a:ext uri="{FF2B5EF4-FFF2-40B4-BE49-F238E27FC236}">
                    <a16:creationId xmlns:a16="http://schemas.microsoft.com/office/drawing/2014/main" id="{7CB7C32B-C007-7343-86A7-0E39DE841314}"/>
                  </a:ext>
                </a:extLst>
              </p:cNvPr>
              <p:cNvSpPr txBox="1"/>
              <p:nvPr/>
            </p:nvSpPr>
            <p:spPr>
              <a:xfrm>
                <a:off x="2135718" y="1389879"/>
                <a:ext cx="8691867" cy="617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𝑡</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𝑗</m:t>
                          </m:r>
                        </m:e>
                      </m:d>
                      <m:r>
                        <a:rPr lang="en-US" altLang="zh-CN" sz="2800" b="0" i="1" smtClean="0">
                          <a:latin typeface="Cambria Math" panose="02040503050406030204" pitchFamily="18" charset="0"/>
                        </a:rPr>
                        <m:t>=</m:t>
                      </m:r>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lim>
                          </m:limLow>
                        </m:fName>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𝑞</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e>
                            <m:e>
                              <m:r>
                                <a:rPr lang="en-US" altLang="zh-CN" sz="2800" b="0" i="1" smtClean="0">
                                  <a:latin typeface="Cambria Math" panose="02040503050406030204" pitchFamily="18" charset="0"/>
                                </a:rPr>
                                <m:t>𝐴</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m:t>
                              </m:r>
                            </m:e>
                          </m:d>
                        </m:e>
                      </m:func>
                    </m:oMath>
                  </m:oMathPara>
                </a14:m>
                <a:endParaRPr lang="zh-CN" altLang="en-US" sz="2800" dirty="0"/>
              </a:p>
            </p:txBody>
          </p:sp>
        </mc:Choice>
        <mc:Fallback>
          <p:sp>
            <p:nvSpPr>
              <p:cNvPr id="6" name="文本框 3">
                <a:extLst>
                  <a:ext uri="{FF2B5EF4-FFF2-40B4-BE49-F238E27FC236}">
                    <a16:creationId xmlns:a16="http://schemas.microsoft.com/office/drawing/2014/main" id="{7CB7C32B-C007-7343-86A7-0E39DE841314}"/>
                  </a:ext>
                </a:extLst>
              </p:cNvPr>
              <p:cNvSpPr txBox="1">
                <a:spLocks noRot="1" noChangeAspect="1" noMove="1" noResize="1" noEditPoints="1" noAdjustHandles="1" noChangeArrowheads="1" noChangeShapeType="1" noTextEdit="1"/>
              </p:cNvSpPr>
              <p:nvPr/>
            </p:nvSpPr>
            <p:spPr>
              <a:xfrm>
                <a:off x="2135718" y="1389879"/>
                <a:ext cx="8691867" cy="617028"/>
              </a:xfrm>
              <a:prstGeom prst="rect">
                <a:avLst/>
              </a:prstGeom>
              <a:blipFill>
                <a:blip r:embed="rId3"/>
                <a:stretch>
                  <a:fillRect b="-1428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文本框 5">
                <a:extLst>
                  <a:ext uri="{FF2B5EF4-FFF2-40B4-BE49-F238E27FC236}">
                    <a16:creationId xmlns:a16="http://schemas.microsoft.com/office/drawing/2014/main" id="{AB54278B-E4E7-FB46-886C-EEDF62174081}"/>
                  </a:ext>
                </a:extLst>
              </p:cNvPr>
              <p:cNvSpPr txBox="1"/>
              <p:nvPr/>
            </p:nvSpPr>
            <p:spPr>
              <a:xfrm>
                <a:off x="1588676" y="5468121"/>
                <a:ext cx="9785949" cy="461665"/>
              </a:xfrm>
              <a:prstGeom prst="rect">
                <a:avLst/>
              </a:prstGeom>
              <a:noFill/>
            </p:spPr>
            <p:txBody>
              <a:bodyPr wrap="none" rtlCol="0">
                <a:spAutoFit/>
              </a:bodyPr>
              <a:lstStyle/>
              <a:p>
                <a:r>
                  <a:rPr lang="en-US" altLang="zh-CN" sz="2400" dirty="0"/>
                  <a:t>We can calculate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oMath>
                </a14:m>
                <a:r>
                  <a:rPr lang="zh-CN" altLang="en-US" sz="2400" dirty="0"/>
                  <a:t> </a:t>
                </a:r>
                <a:r>
                  <a:rPr lang="en-US" altLang="zh-CN" sz="2400" dirty="0"/>
                  <a:t>recursively! </a:t>
                </a:r>
                <a:r>
                  <a:rPr lang="en-US" altLang="zh-CN" sz="2400" b="1" dirty="0"/>
                  <a:t>Write down on the whiteboard.</a:t>
                </a:r>
                <a:endParaRPr lang="zh-CN" altLang="en-US" sz="2400" b="1" dirty="0"/>
              </a:p>
            </p:txBody>
          </p:sp>
        </mc:Choice>
        <mc:Fallback>
          <p:sp>
            <p:nvSpPr>
              <p:cNvPr id="7" name="文本框 5">
                <a:extLst>
                  <a:ext uri="{FF2B5EF4-FFF2-40B4-BE49-F238E27FC236}">
                    <a16:creationId xmlns:a16="http://schemas.microsoft.com/office/drawing/2014/main" id="{AB54278B-E4E7-FB46-886C-EEDF62174081}"/>
                  </a:ext>
                </a:extLst>
              </p:cNvPr>
              <p:cNvSpPr txBox="1">
                <a:spLocks noRot="1" noChangeAspect="1" noMove="1" noResize="1" noEditPoints="1" noAdjustHandles="1" noChangeArrowheads="1" noChangeShapeType="1" noTextEdit="1"/>
              </p:cNvSpPr>
              <p:nvPr/>
            </p:nvSpPr>
            <p:spPr>
              <a:xfrm>
                <a:off x="1588676" y="5468121"/>
                <a:ext cx="9785949" cy="461665"/>
              </a:xfrm>
              <a:prstGeom prst="rect">
                <a:avLst/>
              </a:prstGeom>
              <a:blipFill>
                <a:blip r:embed="rId4"/>
                <a:stretch>
                  <a:fillRect l="-1038" t="-10526" b="-28947"/>
                </a:stretch>
              </a:blipFill>
            </p:spPr>
            <p:txBody>
              <a:bodyPr/>
              <a:lstStyle/>
              <a:p>
                <a:r>
                  <a:rPr lang="en-CN">
                    <a:noFill/>
                  </a:rPr>
                  <a:t> </a:t>
                </a:r>
              </a:p>
            </p:txBody>
          </p:sp>
        </mc:Fallback>
      </mc:AlternateContent>
    </p:spTree>
    <p:extLst>
      <p:ext uri="{BB962C8B-B14F-4D97-AF65-F5344CB8AC3E}">
        <p14:creationId xmlns:p14="http://schemas.microsoft.com/office/powerpoint/2010/main" val="2059632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4361-F8B4-E54C-9ACA-A6851BC7914F}"/>
              </a:ext>
            </a:extLst>
          </p:cNvPr>
          <p:cNvSpPr>
            <a:spLocks noGrp="1"/>
          </p:cNvSpPr>
          <p:nvPr>
            <p:ph type="title"/>
          </p:nvPr>
        </p:nvSpPr>
        <p:spPr/>
        <p:txBody>
          <a:bodyPr/>
          <a:lstStyle/>
          <a:p>
            <a:r>
              <a:rPr lang="en-US" altLang="zh-CN" dirty="0"/>
              <a:t>Viterbi algorithm – Recursion form</a:t>
            </a:r>
            <a:endParaRPr lang="en-CN" dirty="0"/>
          </a:p>
        </p:txBody>
      </p:sp>
      <p:sp>
        <p:nvSpPr>
          <p:cNvPr id="4" name="Slide Number Placeholder 3">
            <a:extLst>
              <a:ext uri="{FF2B5EF4-FFF2-40B4-BE49-F238E27FC236}">
                <a16:creationId xmlns:a16="http://schemas.microsoft.com/office/drawing/2014/main" id="{6D2615E2-6C59-CF4D-ABC4-563B62C797A4}"/>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292A1CFA-FBE7-A74C-A899-2BB83EC9371D}"/>
                  </a:ext>
                </a:extLst>
              </p:cNvPr>
              <p:cNvSpPr txBox="1"/>
              <p:nvPr/>
            </p:nvSpPr>
            <p:spPr>
              <a:xfrm>
                <a:off x="658813" y="1038112"/>
                <a:ext cx="11209339" cy="5454763"/>
              </a:xfrm>
              <a:prstGeom prst="rect">
                <a:avLst/>
              </a:prstGeom>
              <a:noFill/>
            </p:spPr>
            <p:txBody>
              <a:bodyPr wrap="square" rtlCol="0">
                <a:spAutoFit/>
              </a:bodyPr>
              <a:lstStyle/>
              <a:p>
                <a:pPr>
                  <a:spcAft>
                    <a:spcPts val="600"/>
                  </a:spcAft>
                </a:pPr>
                <a:r>
                  <a:rPr lang="en-US" altLang="zh-CN" sz="3200" b="1" dirty="0"/>
                  <a:t>Initialization: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𝜋</m:t>
                          </m:r>
                        </m:e>
                        <m:sub>
                          <m:r>
                            <a:rPr lang="en-US" altLang="zh-CN" sz="3200" b="0" i="1" smtClean="0">
                              <a:latin typeface="Cambria Math" panose="02040503050406030204" pitchFamily="18" charset="0"/>
                            </a:rPr>
                            <m:t>𝑗</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𝑏</m:t>
                          </m:r>
                        </m:e>
                        <m:sub>
                          <m:r>
                            <a:rPr lang="en-US" altLang="zh-CN" sz="3200" b="0" i="1" smtClean="0">
                              <a:latin typeface="Cambria Math" panose="02040503050406030204" pitchFamily="18" charset="0"/>
                            </a:rPr>
                            <m:t>𝑗</m:t>
                          </m:r>
                        </m:sub>
                      </m:sSub>
                      <m:d>
                        <m:dPr>
                          <m:ctrlPr>
                            <a:rPr lang="en-US" altLang="zh-CN" sz="3200" b="0" i="1" smtClean="0">
                              <a:latin typeface="Cambria Math" panose="02040503050406030204" pitchFamily="18" charset="0"/>
                            </a:rPr>
                          </m:ctrlPr>
                        </m:dPr>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1</m:t>
                              </m:r>
                            </m:sub>
                          </m:sSub>
                        </m:e>
                      </m:d>
                      <m:r>
                        <a:rPr lang="en-US" altLang="zh-CN" sz="3200" b="0" i="1" smtClean="0">
                          <a:latin typeface="Cambria Math" panose="02040503050406030204" pitchFamily="18" charset="0"/>
                        </a:rPr>
                        <m:t>, 1≤</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 </m:t>
                      </m:r>
                      <m:r>
                        <a:rPr lang="en-US" altLang="zh-CN" sz="3200" b="0" i="1" smtClean="0">
                          <a:solidFill>
                            <a:srgbClr val="FF0000"/>
                          </a:solidFill>
                          <a:latin typeface="Cambria Math" panose="02040503050406030204" pitchFamily="18" charset="0"/>
                        </a:rPr>
                        <m:t>𝑏</m:t>
                      </m:r>
                      <m:sSub>
                        <m:sSubPr>
                          <m:ctrlPr>
                            <a:rPr lang="en-US" altLang="zh-CN" sz="3200" b="0" i="1" smtClean="0">
                              <a:solidFill>
                                <a:srgbClr val="FF0000"/>
                              </a:solidFill>
                              <a:latin typeface="Cambria Math" panose="02040503050406030204" pitchFamily="18" charset="0"/>
                            </a:rPr>
                          </m:ctrlPr>
                        </m:sSubPr>
                        <m:e>
                          <m:r>
                            <a:rPr lang="en-US" altLang="zh-CN" sz="3200" b="0" i="1" smtClean="0">
                              <a:solidFill>
                                <a:srgbClr val="FF0000"/>
                              </a:solidFill>
                              <a:latin typeface="Cambria Math" panose="02040503050406030204" pitchFamily="18" charset="0"/>
                            </a:rPr>
                            <m:t>𝑡</m:t>
                          </m:r>
                        </m:e>
                        <m:sub>
                          <m:r>
                            <a:rPr lang="en-US" altLang="zh-CN" sz="3200" b="0" i="1" smtClean="0">
                              <a:solidFill>
                                <a:srgbClr val="FF0000"/>
                              </a:solidFill>
                              <a:latin typeface="Cambria Math" panose="02040503050406030204" pitchFamily="18" charset="0"/>
                            </a:rPr>
                            <m:t>1</m:t>
                          </m:r>
                        </m:sub>
                      </m:sSub>
                      <m:d>
                        <m:dPr>
                          <m:ctrlPr>
                            <a:rPr lang="en-US" altLang="zh-CN" sz="3200" b="0" i="1" smtClean="0">
                              <a:solidFill>
                                <a:srgbClr val="FF0000"/>
                              </a:solidFill>
                              <a:latin typeface="Cambria Math" panose="02040503050406030204" pitchFamily="18" charset="0"/>
                            </a:rPr>
                          </m:ctrlPr>
                        </m:dPr>
                        <m:e>
                          <m:r>
                            <a:rPr lang="en-US" altLang="zh-CN" sz="3200" b="0" i="1" smtClean="0">
                              <a:solidFill>
                                <a:srgbClr val="FF0000"/>
                              </a:solidFill>
                              <a:latin typeface="Cambria Math" panose="02040503050406030204" pitchFamily="18" charset="0"/>
                            </a:rPr>
                            <m:t>𝑗</m:t>
                          </m:r>
                        </m:e>
                      </m:d>
                      <m:r>
                        <a:rPr lang="en-US" altLang="zh-CN" sz="3200" b="0" i="1" smtClean="0">
                          <a:solidFill>
                            <a:srgbClr val="FF0000"/>
                          </a:solidFill>
                          <a:latin typeface="Cambria Math" panose="02040503050406030204" pitchFamily="18" charset="0"/>
                        </a:rPr>
                        <m:t>=0, 1≤</m:t>
                      </m:r>
                      <m:r>
                        <a:rPr lang="en-US" altLang="zh-CN" sz="3200" b="0" i="1" smtClean="0">
                          <a:solidFill>
                            <a:srgbClr val="FF0000"/>
                          </a:solidFill>
                          <a:latin typeface="Cambria Math" panose="02040503050406030204" pitchFamily="18" charset="0"/>
                        </a:rPr>
                        <m:t>𝑗</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𝑁</m:t>
                      </m:r>
                    </m:oMath>
                  </m:oMathPara>
                </a14:m>
                <a:endParaRPr lang="en-US" altLang="zh-CN" sz="3200" dirty="0"/>
              </a:p>
              <a:p>
                <a:pPr>
                  <a:spcAft>
                    <a:spcPts val="600"/>
                  </a:spcAft>
                </a:pPr>
                <a:r>
                  <a:rPr lang="en-US" altLang="zh-CN" sz="3200" b="1" dirty="0"/>
                  <a:t>Recursion:</a:t>
                </a:r>
              </a:p>
              <a:p>
                <a:pPr>
                  <a:spcAft>
                    <a:spcPts val="600"/>
                  </a:spcAft>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𝑗</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𝑜</m:t>
                              </m:r>
                            </m:e>
                            <m:sub>
                              <m:r>
                                <a:rPr lang="en-US" altLang="zh-CN" sz="3200" i="1">
                                  <a:latin typeface="Cambria Math" panose="02040503050406030204" pitchFamily="18" charset="0"/>
                                </a:rPr>
                                <m:t>𝑡</m:t>
                              </m:r>
                            </m:sub>
                          </m:sSub>
                        </m:e>
                      </m:d>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d>
                                <m:dPr>
                                  <m:begChr m:val="{"/>
                                  <m:endChr m:val="}"/>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1,2,…,</m:t>
                                  </m:r>
                                  <m:r>
                                    <a:rPr lang="en-US" altLang="zh-CN" sz="3200" b="0" i="1" smtClean="0">
                                      <a:latin typeface="Cambria Math" panose="02040503050406030204" pitchFamily="18" charset="0"/>
                                    </a:rPr>
                                    <m:t>𝑁</m:t>
                                  </m:r>
                                </m:e>
                              </m:d>
                            </m:lim>
                          </m:limLow>
                        </m:fName>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e>
                      </m:func>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r>
                        <a:rPr lang="en-US" altLang="zh-CN" sz="3200" b="0" i="0" smtClean="0">
                          <a:latin typeface="Cambria Math" panose="02040503050406030204" pitchFamily="18" charset="0"/>
                        </a:rPr>
                        <m:t>, 1</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𝑗</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,1&lt;</m:t>
                      </m:r>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𝑇</m:t>
                      </m:r>
                    </m:oMath>
                  </m:oMathPara>
                </a14:m>
                <a:endParaRPr lang="en-US" altLang="zh-CN" sz="3200" dirty="0"/>
              </a:p>
              <a:p>
                <a:pPr>
                  <a:spcAft>
                    <a:spcPts val="600"/>
                  </a:spcAft>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𝑏</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𝑡</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𝑗</m:t>
                          </m:r>
                        </m:e>
                      </m:d>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∈{1,2,…,</m:t>
                                  </m:r>
                                  <m:r>
                                    <a:rPr lang="en-US" altLang="zh-CN" sz="3200" b="0" i="1" smtClean="0">
                                      <a:latin typeface="Cambria Math" panose="02040503050406030204" pitchFamily="18" charset="0"/>
                                    </a:rPr>
                                    <m:t>𝑁</m:t>
                                  </m:r>
                                  <m:r>
                                    <a:rPr lang="en-US" altLang="zh-CN" sz="3200" b="0" i="1" smtClean="0">
                                      <a:latin typeface="Cambria Math" panose="02040503050406030204" pitchFamily="18" charset="0"/>
                                    </a:rPr>
                                    <m:t>}</m:t>
                                  </m:r>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𝑏</m:t>
                                  </m:r>
                                </m:e>
                                <m:sub>
                                  <m:r>
                                    <a:rPr lang="en-US" altLang="zh-CN" sz="3200" i="1">
                                      <a:latin typeface="Cambria Math" panose="02040503050406030204" pitchFamily="18" charset="0"/>
                                    </a:rPr>
                                    <m:t>𝑗</m:t>
                                  </m:r>
                                </m:sub>
                              </m:sSub>
                              <m:d>
                                <m:dPr>
                                  <m:ctrlPr>
                                    <a:rPr lang="en-US" altLang="zh-CN" sz="3200" i="1">
                                      <a:latin typeface="Cambria Math" panose="02040503050406030204" pitchFamily="18" charset="0"/>
                                    </a:rPr>
                                  </m:ctrlPr>
                                </m:dPr>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𝑜</m:t>
                                      </m:r>
                                    </m:e>
                                    <m:sub>
                                      <m:r>
                                        <a:rPr lang="en-US" altLang="zh-CN" sz="3200" i="1">
                                          <a:latin typeface="Cambria Math" panose="02040503050406030204" pitchFamily="18" charset="0"/>
                                        </a:rPr>
                                        <m:t>𝑡</m:t>
                                      </m:r>
                                    </m:sub>
                                  </m:sSub>
                                </m:e>
                              </m:d>
                              <m:r>
                                <a:rPr lang="en-US" altLang="zh-CN" sz="3200" i="1">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𝑣</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𝑖</m:t>
                                  </m:r>
                                </m:e>
                              </m:d>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𝑎</m:t>
                                  </m:r>
                                </m:e>
                                <m:sub>
                                  <m:r>
                                    <a:rPr lang="en-US" altLang="zh-CN" sz="3200" b="0" i="1" smtClean="0">
                                      <a:latin typeface="Cambria Math" panose="02040503050406030204" pitchFamily="18" charset="0"/>
                                    </a:rPr>
                                    <m:t>𝑖𝑗</m:t>
                                  </m:r>
                                </m:sub>
                              </m:sSub>
                            </m:e>
                          </m:func>
                        </m:e>
                      </m:func>
                      <m:r>
                        <a:rPr lang="en-US" altLang="zh-CN" sz="3200">
                          <a:latin typeface="Cambria Math" panose="02040503050406030204" pitchFamily="18" charset="0"/>
                        </a:rPr>
                        <m:t> 1</m:t>
                      </m:r>
                      <m:r>
                        <a:rPr lang="en-US" altLang="zh-CN" sz="3200" i="1">
                          <a:latin typeface="Cambria Math" panose="02040503050406030204" pitchFamily="18" charset="0"/>
                        </a:rPr>
                        <m:t>≤</m:t>
                      </m:r>
                      <m:r>
                        <a:rPr lang="en-US" altLang="zh-CN" sz="3200" i="1">
                          <a:latin typeface="Cambria Math" panose="02040503050406030204" pitchFamily="18" charset="0"/>
                        </a:rPr>
                        <m:t>𝑗</m:t>
                      </m:r>
                      <m:r>
                        <a:rPr lang="en-US" altLang="zh-CN" sz="3200" i="1">
                          <a:latin typeface="Cambria Math" panose="02040503050406030204" pitchFamily="18" charset="0"/>
                        </a:rPr>
                        <m:t>≤</m:t>
                      </m:r>
                      <m:r>
                        <a:rPr lang="en-US" altLang="zh-CN" sz="3200" i="1">
                          <a:latin typeface="Cambria Math" panose="02040503050406030204" pitchFamily="18" charset="0"/>
                        </a:rPr>
                        <m:t>𝑁</m:t>
                      </m:r>
                      <m:r>
                        <a:rPr lang="en-US" altLang="zh-CN" sz="3200" i="1">
                          <a:latin typeface="Cambria Math" panose="02040503050406030204" pitchFamily="18" charset="0"/>
                        </a:rPr>
                        <m:t>,1&lt;</m:t>
                      </m:r>
                      <m:r>
                        <a:rPr lang="en-US" altLang="zh-CN" sz="3200" i="1">
                          <a:latin typeface="Cambria Math" panose="02040503050406030204" pitchFamily="18" charset="0"/>
                        </a:rPr>
                        <m:t>𝑡</m:t>
                      </m:r>
                      <m:r>
                        <a:rPr lang="en-US" altLang="zh-CN" sz="3200" i="1">
                          <a:latin typeface="Cambria Math" panose="02040503050406030204" pitchFamily="18" charset="0"/>
                        </a:rPr>
                        <m:t>≤</m:t>
                      </m:r>
                      <m:r>
                        <a:rPr lang="en-US" altLang="zh-CN" sz="3200" i="1">
                          <a:latin typeface="Cambria Math" panose="02040503050406030204" pitchFamily="18" charset="0"/>
                        </a:rPr>
                        <m:t>𝑇</m:t>
                      </m:r>
                    </m:oMath>
                  </m:oMathPara>
                </a14:m>
                <a:endParaRPr lang="en-US" altLang="zh-CN" sz="3200" dirty="0"/>
              </a:p>
              <a:p>
                <a:pPr>
                  <a:spcAft>
                    <a:spcPts val="600"/>
                  </a:spcAft>
                </a:pPr>
                <a:r>
                  <a:rPr lang="en-US" altLang="zh-CN" sz="3200" b="1" dirty="0"/>
                  <a:t>Termination:</a:t>
                </a:r>
              </a:p>
              <a:p>
                <a:pPr algn="ctr">
                  <a:spcAft>
                    <a:spcPts val="600"/>
                  </a:spcAft>
                </a:pPr>
                <a:r>
                  <a:rPr lang="en-US" altLang="zh-CN" sz="3200" b="0" dirty="0"/>
                  <a:t>The best score </a:t>
                </a:r>
                <a14:m>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𝑃</m:t>
                        </m:r>
                      </m:e>
                      <m:sup>
                        <m:r>
                          <a:rPr lang="en-US" altLang="zh-CN" sz="3200" b="0" i="1" smtClean="0">
                            <a:latin typeface="Cambria Math" panose="02040503050406030204" pitchFamily="18" charset="0"/>
                          </a:rPr>
                          <m:t>∗</m:t>
                        </m:r>
                      </m:sup>
                    </m:sSup>
                    <m:r>
                      <a:rPr lang="en-US" altLang="zh-CN" sz="3200" b="0" i="1" smtClean="0">
                        <a:latin typeface="Cambria Math" panose="02040503050406030204" pitchFamily="18" charset="0"/>
                      </a:rPr>
                      <m:t>=</m:t>
                    </m:r>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𝑖</m:t>
                            </m:r>
                            <m:r>
                              <a:rPr lang="en-US" altLang="zh-CN" sz="3200" i="1">
                                <a:latin typeface="Cambria Math" panose="02040503050406030204" pitchFamily="18" charset="0"/>
                              </a:rPr>
                              <m:t>∈</m:t>
                            </m:r>
                            <m:d>
                              <m:dPr>
                                <m:begChr m:val="{"/>
                                <m:endChr m:val="}"/>
                                <m:ctrlPr>
                                  <a:rPr lang="en-US" altLang="zh-CN" sz="3200" i="1">
                                    <a:latin typeface="Cambria Math" panose="02040503050406030204" pitchFamily="18" charset="0"/>
                                  </a:rPr>
                                </m:ctrlPr>
                              </m:dPr>
                              <m:e>
                                <m:r>
                                  <a:rPr lang="en-US" altLang="zh-CN" sz="3200" i="1">
                                    <a:latin typeface="Cambria Math" panose="02040503050406030204" pitchFamily="18" charset="0"/>
                                  </a:rPr>
                                  <m:t>1,2,…,</m:t>
                                </m:r>
                                <m:r>
                                  <a:rPr lang="en-US" altLang="zh-CN" sz="3200" i="1">
                                    <a:latin typeface="Cambria Math" panose="02040503050406030204" pitchFamily="18" charset="0"/>
                                  </a:rPr>
                                  <m:t>𝑁</m:t>
                                </m:r>
                              </m:e>
                            </m:d>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𝑣</m:t>
                            </m:r>
                          </m:e>
                          <m:sub>
                            <m:r>
                              <a:rPr lang="en-US" altLang="zh-CN" sz="3200" b="0" i="1" smtClean="0">
                                <a:latin typeface="Cambria Math" panose="02040503050406030204" pitchFamily="18" charset="0"/>
                              </a:rPr>
                              <m:t>𝑇</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e>
                    </m:func>
                  </m:oMath>
                </a14:m>
                <a:endParaRPr lang="en-US" altLang="zh-CN" sz="3200" dirty="0"/>
              </a:p>
              <a:p>
                <a:pPr algn="ctr">
                  <a:spcAft>
                    <a:spcPts val="600"/>
                  </a:spcAft>
                </a:pPr>
                <a:r>
                  <a:rPr lang="en-US" altLang="zh-CN" sz="3200" b="0" dirty="0"/>
                  <a:t>The </a:t>
                </a:r>
                <a:r>
                  <a:rPr lang="en-US" altLang="zh-CN" sz="3200" dirty="0"/>
                  <a:t>start of backtrace</a:t>
                </a:r>
                <a:r>
                  <a:rPr lang="en-US" altLang="zh-CN" sz="3200" b="0" dirty="0"/>
                  <a:t> </a:t>
                </a:r>
                <a14:m>
                  <m:oMath xmlns:m="http://schemas.openxmlformats.org/officeDocument/2006/math">
                    <m:sSubSup>
                      <m:sSubSupPr>
                        <m:ctrlPr>
                          <a:rPr lang="en-US" altLang="zh-CN" sz="3200" b="0" i="1" smtClean="0">
                            <a:latin typeface="Cambria Math" panose="02040503050406030204" pitchFamily="18" charset="0"/>
                          </a:rPr>
                        </m:ctrlPr>
                      </m:sSubSupPr>
                      <m:e>
                        <m:r>
                          <a:rPr lang="en-US" altLang="zh-CN" sz="3200" b="0" i="1" smtClean="0">
                            <a:latin typeface="Cambria Math" panose="02040503050406030204" pitchFamily="18" charset="0"/>
                          </a:rPr>
                          <m:t>𝑞</m:t>
                        </m:r>
                      </m:e>
                      <m:sub>
                        <m:r>
                          <a:rPr lang="en-US" altLang="zh-CN" sz="3200" b="0" i="1" smtClean="0">
                            <a:latin typeface="Cambria Math" panose="02040503050406030204" pitchFamily="18" charset="0"/>
                          </a:rPr>
                          <m:t>𝑇</m:t>
                        </m:r>
                      </m:sub>
                      <m:sup>
                        <m:r>
                          <a:rPr lang="en-US" altLang="zh-CN" sz="3200" b="0" i="1" smtClean="0">
                            <a:latin typeface="Cambria Math" panose="02040503050406030204" pitchFamily="18" charset="0"/>
                          </a:rPr>
                          <m:t>∗</m:t>
                        </m:r>
                      </m:sup>
                    </m:sSubSup>
                    <m:r>
                      <a:rPr lang="en-US" altLang="zh-CN" sz="3200" b="0" i="1" smtClean="0">
                        <a:latin typeface="Cambria Math" panose="02040503050406030204" pitchFamily="18" charset="0"/>
                      </a:rPr>
                      <m:t>=</m:t>
                    </m:r>
                    <m:func>
                      <m:funcPr>
                        <m:ctrlPr>
                          <a:rPr lang="en-US" altLang="zh-CN" sz="3200" i="1">
                            <a:latin typeface="Cambria Math" panose="02040503050406030204" pitchFamily="18" charset="0"/>
                          </a:rPr>
                        </m:ctrlPr>
                      </m:funcPr>
                      <m:fName>
                        <m:r>
                          <m:rPr>
                            <m:sty m:val="p"/>
                          </m:rPr>
                          <a:rPr lang="en-US" altLang="zh-CN" sz="3200">
                            <a:latin typeface="Cambria Math" panose="02040503050406030204" pitchFamily="18" charset="0"/>
                          </a:rPr>
                          <m:t>arg</m:t>
                        </m:r>
                      </m:fName>
                      <m:e>
                        <m:func>
                          <m:funcPr>
                            <m:ctrlPr>
                              <a:rPr lang="en-US" altLang="zh-CN" sz="3200" i="1">
                                <a:latin typeface="Cambria Math" panose="02040503050406030204" pitchFamily="18" charset="0"/>
                              </a:rPr>
                            </m:ctrlPr>
                          </m:funcPr>
                          <m:fName>
                            <m:limLow>
                              <m:limLowPr>
                                <m:ctrlPr>
                                  <a:rPr lang="en-US" altLang="zh-CN" sz="3200" i="1">
                                    <a:latin typeface="Cambria Math" panose="02040503050406030204" pitchFamily="18" charset="0"/>
                                  </a:rPr>
                                </m:ctrlPr>
                              </m:limLowPr>
                              <m:e>
                                <m:r>
                                  <m:rPr>
                                    <m:sty m:val="p"/>
                                  </m:rPr>
                                  <a:rPr lang="en-US" altLang="zh-CN" sz="3200">
                                    <a:latin typeface="Cambria Math" panose="02040503050406030204" pitchFamily="18" charset="0"/>
                                  </a:rPr>
                                  <m:t>max</m:t>
                                </m:r>
                              </m:e>
                              <m:lim>
                                <m:r>
                                  <a:rPr lang="en-US" altLang="zh-CN" sz="3200" i="1">
                                    <a:latin typeface="Cambria Math" panose="02040503050406030204" pitchFamily="18" charset="0"/>
                                  </a:rPr>
                                  <m:t>𝑖</m:t>
                                </m:r>
                                <m:r>
                                  <a:rPr lang="en-US" altLang="zh-CN" sz="3200" i="1">
                                    <a:latin typeface="Cambria Math" panose="02040503050406030204" pitchFamily="18" charset="0"/>
                                  </a:rPr>
                                  <m:t>∈{1,2,…,</m:t>
                                </m:r>
                                <m:r>
                                  <a:rPr lang="en-US" altLang="zh-CN" sz="3200" i="1">
                                    <a:latin typeface="Cambria Math" panose="02040503050406030204" pitchFamily="18" charset="0"/>
                                  </a:rPr>
                                  <m:t>𝑁</m:t>
                                </m:r>
                                <m:r>
                                  <a:rPr lang="en-US" altLang="zh-CN" sz="3200" i="1">
                                    <a:latin typeface="Cambria Math" panose="02040503050406030204" pitchFamily="18" charset="0"/>
                                  </a:rPr>
                                  <m:t>}</m:t>
                                </m:r>
                              </m:lim>
                            </m:limLow>
                          </m:fName>
                          <m:e>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𝑣</m:t>
                                </m:r>
                              </m:e>
                              <m:sub>
                                <m:r>
                                  <a:rPr lang="en-US" altLang="zh-CN" sz="3200" b="0" i="1" smtClean="0">
                                    <a:latin typeface="Cambria Math" panose="02040503050406030204" pitchFamily="18" charset="0"/>
                                  </a:rPr>
                                  <m:t>𝑇</m:t>
                                </m:r>
                              </m:sub>
                            </m:sSub>
                            <m:d>
                              <m:dPr>
                                <m:ctrlPr>
                                  <a:rPr lang="en-US" altLang="zh-CN" sz="3200" i="1">
                                    <a:latin typeface="Cambria Math" panose="02040503050406030204" pitchFamily="18" charset="0"/>
                                  </a:rPr>
                                </m:ctrlPr>
                              </m:dPr>
                              <m:e>
                                <m:r>
                                  <a:rPr lang="en-US" altLang="zh-CN" sz="3200" i="1">
                                    <a:latin typeface="Cambria Math" panose="02040503050406030204" pitchFamily="18" charset="0"/>
                                  </a:rPr>
                                  <m:t>𝑖</m:t>
                                </m:r>
                              </m:e>
                            </m:d>
                          </m:e>
                        </m:func>
                      </m:e>
                    </m:func>
                  </m:oMath>
                </a14:m>
                <a:endParaRPr lang="zh-CN" altLang="en-US" sz="3200" dirty="0"/>
              </a:p>
            </p:txBody>
          </p:sp>
        </mc:Choice>
        <mc:Fallback xmlns="">
          <p:sp>
            <p:nvSpPr>
              <p:cNvPr id="5" name="文本框 3">
                <a:extLst>
                  <a:ext uri="{FF2B5EF4-FFF2-40B4-BE49-F238E27FC236}">
                    <a16:creationId xmlns:a16="http://schemas.microsoft.com/office/drawing/2014/main" id="{292A1CFA-FBE7-A74C-A899-2BB83EC9371D}"/>
                  </a:ext>
                </a:extLst>
              </p:cNvPr>
              <p:cNvSpPr txBox="1">
                <a:spLocks noRot="1" noChangeAspect="1" noMove="1" noResize="1" noEditPoints="1" noAdjustHandles="1" noChangeArrowheads="1" noChangeShapeType="1" noTextEdit="1"/>
              </p:cNvSpPr>
              <p:nvPr/>
            </p:nvSpPr>
            <p:spPr>
              <a:xfrm>
                <a:off x="658813" y="1038112"/>
                <a:ext cx="11209339" cy="5454763"/>
              </a:xfrm>
              <a:prstGeom prst="rect">
                <a:avLst/>
              </a:prstGeom>
              <a:blipFill>
                <a:blip r:embed="rId2"/>
                <a:stretch>
                  <a:fillRect l="-1357" t="-1392" b="-928"/>
                </a:stretch>
              </a:blipFill>
            </p:spPr>
            <p:txBody>
              <a:bodyPr/>
              <a:lstStyle/>
              <a:p>
                <a:r>
                  <a:rPr lang="en-CN">
                    <a:noFill/>
                  </a:rPr>
                  <a:t> </a:t>
                </a:r>
              </a:p>
            </p:txBody>
          </p:sp>
        </mc:Fallback>
      </mc:AlternateContent>
    </p:spTree>
    <p:extLst>
      <p:ext uri="{BB962C8B-B14F-4D97-AF65-F5344CB8AC3E}">
        <p14:creationId xmlns:p14="http://schemas.microsoft.com/office/powerpoint/2010/main" val="3002879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5A0C-B6FE-A641-987B-90A607C7F6A3}"/>
              </a:ext>
            </a:extLst>
          </p:cNvPr>
          <p:cNvSpPr>
            <a:spLocks noGrp="1"/>
          </p:cNvSpPr>
          <p:nvPr>
            <p:ph type="title"/>
          </p:nvPr>
        </p:nvSpPr>
        <p:spPr/>
        <p:txBody>
          <a:bodyPr/>
          <a:lstStyle/>
          <a:p>
            <a:r>
              <a:rPr lang="en-US" altLang="zh-CN" dirty="0"/>
              <a:t>Viterbi algorithm – pseudocode</a:t>
            </a:r>
            <a:endParaRPr lang="en-CN" dirty="0"/>
          </a:p>
        </p:txBody>
      </p:sp>
      <p:sp>
        <p:nvSpPr>
          <p:cNvPr id="4" name="Slide Number Placeholder 3">
            <a:extLst>
              <a:ext uri="{FF2B5EF4-FFF2-40B4-BE49-F238E27FC236}">
                <a16:creationId xmlns:a16="http://schemas.microsoft.com/office/drawing/2014/main" id="{609625B1-161D-AF4D-8122-959DCFCB7ABE}"/>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mc:AlternateContent xmlns:mc="http://schemas.openxmlformats.org/markup-compatibility/2006" xmlns:a14="http://schemas.microsoft.com/office/drawing/2010/main">
        <mc:Choice Requires="a14">
          <p:sp>
            <p:nvSpPr>
              <p:cNvPr id="5" name="文本框 3">
                <a:extLst>
                  <a:ext uri="{FF2B5EF4-FFF2-40B4-BE49-F238E27FC236}">
                    <a16:creationId xmlns:a16="http://schemas.microsoft.com/office/drawing/2014/main" id="{4175A606-E8C2-8942-96BF-07A8BA6EA994}"/>
                  </a:ext>
                </a:extLst>
              </p:cNvPr>
              <p:cNvSpPr txBox="1"/>
              <p:nvPr/>
            </p:nvSpPr>
            <p:spPr>
              <a:xfrm>
                <a:off x="658813" y="1232372"/>
                <a:ext cx="7022744" cy="5384294"/>
              </a:xfrm>
              <a:prstGeom prst="rect">
                <a:avLst/>
              </a:prstGeom>
              <a:solidFill>
                <a:schemeClr val="accent6">
                  <a:lumMod val="20000"/>
                  <a:lumOff val="80000"/>
                </a:schemeClr>
              </a:solidFill>
            </p:spPr>
            <p:txBody>
              <a:bodyPr wrap="square" rtlCol="0">
                <a:spAutoFit/>
              </a:bodyPr>
              <a:lstStyle/>
              <a:p>
                <a:r>
                  <a:rPr lang="en-US" altLang="zh-CN" sz="1600" dirty="0"/>
                  <a:t>Viterbi()</a:t>
                </a:r>
              </a:p>
              <a:p>
                <a:r>
                  <a:rPr lang="en-US" altLang="zh-CN" sz="1600" dirty="0"/>
                  <a:t>    </a:t>
                </a:r>
                <a:r>
                  <a:rPr lang="en-US" altLang="zh-CN" sz="1600" b="1" dirty="0"/>
                  <a:t>input</a:t>
                </a:r>
                <a:r>
                  <a:rPr lang="en-US" altLang="zh-CN" sz="1600" dirty="0"/>
                  <a:t>:</a:t>
                </a:r>
              </a:p>
              <a:p>
                <a:r>
                  <a:rPr lang="en-US" altLang="zh-CN" sz="1600" dirty="0"/>
                  <a:t>	Observations </a:t>
                </a:r>
                <a14:m>
                  <m:oMath xmlns:m="http://schemas.openxmlformats.org/officeDocument/2006/math">
                    <m:r>
                      <a:rPr lang="en-US" altLang="zh-CN" sz="1600" b="0" i="1" smtClean="0">
                        <a:latin typeface="Cambria Math" panose="02040503050406030204" pitchFamily="18" charset="0"/>
                      </a:rPr>
                      <m:t>𝑂</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𝑇</m:t>
                            </m:r>
                          </m:sub>
                        </m:sSub>
                      </m:e>
                    </m:d>
                  </m:oMath>
                </a14:m>
                <a:endParaRPr lang="en-US" altLang="zh-CN" sz="1600" dirty="0"/>
              </a:p>
              <a:p>
                <a:r>
                  <a:rPr lang="en-US" altLang="zh-CN" sz="1600" dirty="0"/>
                  <a:t>	State graph </a:t>
                </a:r>
                <a14:m>
                  <m:oMath xmlns:m="http://schemas.openxmlformats.org/officeDocument/2006/math">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𝐴</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𝐵</m:t>
                        </m:r>
                      </m:e>
                    </m:d>
                  </m:oMath>
                </a14:m>
                <a:endParaRPr lang="en-US" altLang="zh-CN" sz="1600" b="0" dirty="0"/>
              </a:p>
              <a:p>
                <a:r>
                  <a:rPr lang="en-US" altLang="zh-CN" sz="1600" dirty="0"/>
                  <a:t>	Initial probability distribution </a:t>
                </a:r>
                <a14:m>
                  <m:oMath xmlns:m="http://schemas.openxmlformats.org/officeDocument/2006/math">
                    <m:r>
                      <a:rPr lang="en-US" altLang="zh-CN" sz="1600" b="0" i="1" smtClean="0">
                        <a:latin typeface="Cambria Math" panose="02040503050406030204" pitchFamily="18" charset="0"/>
                      </a:rPr>
                      <m:t>𝜋</m:t>
                    </m:r>
                    <m:r>
                      <a:rPr lang="en-US" altLang="zh-CN" sz="1600" b="0" i="1" smtClean="0">
                        <a:latin typeface="Cambria Math" panose="02040503050406030204" pitchFamily="18" charset="0"/>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𝑁</m:t>
                            </m:r>
                          </m:sub>
                        </m:sSub>
                      </m:e>
                    </m:d>
                  </m:oMath>
                </a14:m>
                <a:endParaRPr lang="en-US" altLang="zh-CN" sz="1600" dirty="0"/>
              </a:p>
              <a:p>
                <a:r>
                  <a:rPr lang="en-US" altLang="zh-CN" sz="1600" dirty="0"/>
                  <a:t>    </a:t>
                </a:r>
                <a:r>
                  <a:rPr lang="en-US" altLang="zh-CN" sz="1600" b="1" dirty="0"/>
                  <a:t>output</a:t>
                </a:r>
                <a:r>
                  <a:rPr lang="en-US" altLang="zh-CN" sz="1600" dirty="0"/>
                  <a:t>: </a:t>
                </a:r>
              </a:p>
              <a:p>
                <a:r>
                  <a:rPr lang="en-US" altLang="zh-CN" sz="1600" dirty="0"/>
                  <a:t>	Best path, path-probability </a:t>
                </a:r>
                <a14:m>
                  <m:oMath xmlns:m="http://schemas.openxmlformats.org/officeDocument/2006/math">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𝑇</m:t>
                        </m:r>
                      </m:sub>
                    </m:sSub>
                    <m:r>
                      <a:rPr lang="en-US" altLang="zh-CN" sz="1600" b="0" i="1" smtClean="0">
                        <a:latin typeface="Cambria Math" panose="02040503050406030204" pitchFamily="18" charset="0"/>
                      </a:rPr>
                      <m:t>)</m:t>
                    </m:r>
                  </m:oMath>
                </a14:m>
                <a:endParaRPr lang="en-US" altLang="zh-CN" sz="1600" dirty="0"/>
              </a:p>
              <a:p>
                <a:r>
                  <a:rPr lang="en-US" altLang="zh-CN" sz="1600" dirty="0"/>
                  <a:t>    create a path probability matrix forward </a:t>
                </a:r>
                <a14:m>
                  <m:oMath xmlns:m="http://schemas.openxmlformats.org/officeDocument/2006/math">
                    <m:r>
                      <a:rPr lang="en-US" altLang="zh-CN" sz="1600" b="0" i="1" smtClean="0">
                        <a:latin typeface="Cambria Math" panose="02040503050406030204" pitchFamily="18" charset="0"/>
                      </a:rPr>
                      <m:t>𝑣𝑖𝑡𝑒𝑟𝑏𝑖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𝑇</m:t>
                    </m:r>
                    <m:r>
                      <a:rPr lang="en-US" altLang="zh-CN" sz="1600" b="0" i="1" smtClean="0">
                        <a:latin typeface="Cambria Math" panose="02040503050406030204" pitchFamily="18" charset="0"/>
                      </a:rPr>
                      <m:t>]</m:t>
                    </m:r>
                  </m:oMath>
                </a14:m>
                <a:endParaRPr lang="en-US" altLang="zh-CN" sz="1600" dirty="0"/>
              </a:p>
              <a:p>
                <a:r>
                  <a:rPr lang="en-US" altLang="zh-CN" sz="1600" dirty="0"/>
                  <a:t>    </a:t>
                </a:r>
                <a:r>
                  <a:rPr lang="en-US" altLang="zh-CN" sz="1600" b="1" dirty="0"/>
                  <a:t>for</a:t>
                </a:r>
                <a:r>
                  <a:rPr lang="en-US" altLang="zh-CN" sz="1600" dirty="0"/>
                  <a:t> each state </a:t>
                </a:r>
                <a14:m>
                  <m:oMath xmlns:m="http://schemas.openxmlformats.org/officeDocument/2006/math">
                    <m:r>
                      <a:rPr lang="en-US" altLang="zh-CN" sz="1600" b="0" i="1" smtClean="0">
                        <a:latin typeface="Cambria Math" panose="02040503050406030204" pitchFamily="18" charset="0"/>
                      </a:rPr>
                      <m:t>𝑠</m:t>
                    </m:r>
                  </m:oMath>
                </a14:m>
                <a:r>
                  <a:rPr lang="zh-CN" altLang="en-US" sz="1600" dirty="0"/>
                  <a:t> </a:t>
                </a:r>
                <a:r>
                  <a:rPr lang="en-US" altLang="zh-CN" sz="1600" b="1" dirty="0"/>
                  <a:t>from</a:t>
                </a:r>
                <a:r>
                  <a:rPr lang="en-US" altLang="zh-CN" sz="1600" dirty="0"/>
                  <a:t> 1 </a:t>
                </a:r>
                <a:r>
                  <a:rPr lang="en-US" altLang="zh-CN" sz="1600" b="1" dirty="0"/>
                  <a:t>to</a:t>
                </a:r>
                <a:r>
                  <a:rPr lang="en-US" altLang="zh-CN" sz="1600" dirty="0"/>
                  <a:t> N </a:t>
                </a:r>
                <a:r>
                  <a:rPr lang="en-US" altLang="zh-CN" sz="1600" b="1" dirty="0"/>
                  <a:t>do</a:t>
                </a:r>
                <a:r>
                  <a:rPr lang="en-US" altLang="zh-CN" sz="1600" dirty="0"/>
                  <a:t> // initialization step</a:t>
                </a:r>
              </a:p>
              <a:p>
                <a:r>
                  <a:rPr lang="en-US" altLang="zh-CN" sz="1600" b="0" dirty="0"/>
                  <a:t>	</a:t>
                </a:r>
                <a14:m>
                  <m:oMath xmlns:m="http://schemas.openxmlformats.org/officeDocument/2006/math">
                    <m:r>
                      <a:rPr lang="en-US" altLang="zh-CN" sz="1600" i="1">
                        <a:latin typeface="Cambria Math" panose="02040503050406030204" pitchFamily="18" charset="0"/>
                      </a:rPr>
                      <m:t>𝑣𝑖𝑡𝑒𝑟𝑏𝑖</m:t>
                    </m:r>
                    <m:d>
                      <m:dPr>
                        <m:begChr m:val="["/>
                        <m:endChr m:val="]"/>
                        <m:ctrlPr>
                          <a:rPr lang="en-US" altLang="zh-CN" sz="1600" b="0" i="1" smtClean="0">
                            <a:latin typeface="Cambria Math" panose="02040503050406030204" pitchFamily="18" charset="0"/>
                          </a:rPr>
                        </m:ctrlPr>
                      </m:dPr>
                      <m:e>
                        <m:r>
                          <m:rPr>
                            <m:sty m:val="p"/>
                          </m:rPr>
                          <a:rPr lang="en-US" altLang="zh-CN" sz="1600" i="1">
                            <a:latin typeface="Cambria Math" panose="02040503050406030204" pitchFamily="18" charset="0"/>
                          </a:rPr>
                          <m:t>s</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𝜋</m:t>
                        </m:r>
                      </m:e>
                      <m:sub>
                        <m:r>
                          <a:rPr lang="en-US" altLang="zh-CN" sz="1600" b="0" i="1" smtClean="0">
                            <a:latin typeface="Cambria Math" panose="02040503050406030204" pitchFamily="18" charset="0"/>
                          </a:rPr>
                          <m:t>𝑠</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𝑏</m:t>
                        </m:r>
                      </m:e>
                      <m:sub>
                        <m:r>
                          <a:rPr lang="en-US" altLang="zh-CN" sz="1600" b="0" i="1" smtClean="0">
                            <a:latin typeface="Cambria Math" panose="02040503050406030204" pitchFamily="18" charset="0"/>
                          </a:rPr>
                          <m:t>𝑠</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𝑜</m:t>
                            </m:r>
                          </m:e>
                          <m:sub>
                            <m:r>
                              <a:rPr lang="en-US" altLang="zh-CN" sz="1600" b="0" i="1" smtClean="0">
                                <a:latin typeface="Cambria Math" panose="02040503050406030204" pitchFamily="18" charset="0"/>
                              </a:rPr>
                              <m:t>1</m:t>
                            </m:r>
                          </m:sub>
                        </m:sSub>
                      </m:e>
                    </m:d>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𝑏𝑎𝑐𝑘𝑝𝑜𝑖𝑛𝑡𝑒𝑟</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←0</m:t>
                    </m:r>
                  </m:oMath>
                </a14:m>
                <a:endParaRPr lang="en-US" altLang="zh-CN" sz="1600" dirty="0"/>
              </a:p>
              <a:p>
                <a:r>
                  <a:rPr lang="en-US" altLang="zh-CN" sz="1600" dirty="0"/>
                  <a:t>    </a:t>
                </a:r>
                <a:r>
                  <a:rPr lang="en-US" altLang="zh-CN" sz="1600" b="1" dirty="0"/>
                  <a:t>for</a:t>
                </a:r>
                <a:r>
                  <a:rPr lang="en-US" altLang="zh-CN" sz="1600" dirty="0"/>
                  <a:t> each time step t </a:t>
                </a:r>
                <a:r>
                  <a:rPr lang="en-US" altLang="zh-CN" sz="1600" b="1" dirty="0"/>
                  <a:t>from</a:t>
                </a:r>
                <a:r>
                  <a:rPr lang="en-US" altLang="zh-CN" sz="1600" dirty="0"/>
                  <a:t> 2 </a:t>
                </a:r>
                <a:r>
                  <a:rPr lang="en-US" altLang="zh-CN" sz="1600" b="1" dirty="0"/>
                  <a:t>to</a:t>
                </a:r>
                <a:r>
                  <a:rPr lang="en-US" altLang="zh-CN" sz="1600" dirty="0"/>
                  <a:t> T </a:t>
                </a:r>
                <a:r>
                  <a:rPr lang="en-US" altLang="zh-CN" sz="1600" b="1" dirty="0"/>
                  <a:t>do</a:t>
                </a:r>
              </a:p>
              <a:p>
                <a:r>
                  <a:rPr lang="en-US" altLang="zh-CN" sz="1600" dirty="0"/>
                  <a:t>	</a:t>
                </a:r>
                <a:r>
                  <a:rPr lang="en-US" altLang="zh-CN" sz="1600" b="1" dirty="0"/>
                  <a:t>for</a:t>
                </a:r>
                <a:r>
                  <a:rPr lang="en-US" altLang="zh-CN" sz="1600" dirty="0"/>
                  <a:t> each state s </a:t>
                </a:r>
                <a:r>
                  <a:rPr lang="en-US" altLang="zh-CN" sz="1600" b="1" dirty="0"/>
                  <a:t>from</a:t>
                </a:r>
                <a:r>
                  <a:rPr lang="en-US" altLang="zh-CN" sz="1600" dirty="0"/>
                  <a:t> 1 </a:t>
                </a:r>
                <a:r>
                  <a:rPr lang="en-US" altLang="zh-CN" sz="1600" b="1" dirty="0"/>
                  <a:t>to</a:t>
                </a:r>
                <a:r>
                  <a:rPr lang="en-US" altLang="zh-CN" sz="1600" dirty="0"/>
                  <a:t> N </a:t>
                </a:r>
                <a:r>
                  <a:rPr lang="en-US" altLang="zh-CN" sz="1600" b="1" dirty="0"/>
                  <a:t>do</a:t>
                </a:r>
              </a:p>
              <a:p>
                <a:r>
                  <a:rPr lang="en-US" altLang="zh-CN" sz="1600" dirty="0"/>
                  <a:t>	    </a:t>
                </a:r>
                <a14:m>
                  <m:oMath xmlns:m="http://schemas.openxmlformats.org/officeDocument/2006/math">
                    <m:r>
                      <a:rPr lang="en-US" altLang="zh-CN" sz="1600" b="0" i="1" smtClean="0">
                        <a:latin typeface="Cambria Math" panose="02040503050406030204" pitchFamily="18" charset="0"/>
                      </a:rPr>
                      <m:t>𝐹</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limLow>
                          <m:limLowPr>
                            <m:ctrlPr>
                              <a:rPr lang="en-US" altLang="zh-CN" sz="1600" b="0" i="1" smtClean="0">
                                <a:latin typeface="Cambria Math" panose="02040503050406030204" pitchFamily="18" charset="0"/>
                              </a:rPr>
                            </m:ctrlPr>
                          </m:limLowPr>
                          <m:e>
                            <m:r>
                              <m:rPr>
                                <m:sty m:val="p"/>
                              </m:rPr>
                              <a:rPr lang="en-US" altLang="zh-CN" sz="1600" b="0" i="0" smtClean="0">
                                <a:latin typeface="Cambria Math" panose="02040503050406030204" pitchFamily="18" charset="0"/>
                              </a:rPr>
                              <m:t>max</m:t>
                            </m:r>
                          </m:e>
                          <m:li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r>
                                  <m:rPr>
                                    <m:lit/>
                                  </m:rPr>
                                  <a:rPr lang="en-US" altLang="zh-CN" sz="1600" b="0" i="1" smtClean="0">
                                    <a:latin typeface="Cambria Math" panose="02040503050406030204" pitchFamily="18" charset="0"/>
                                  </a:rPr>
                                  <m:t> </m:t>
                                </m:r>
                              </m:sup>
                            </m:sSup>
                            <m:r>
                              <a:rPr lang="en-US" altLang="zh-CN" sz="1600" b="0" i="1" smtClean="0">
                                <a:latin typeface="Cambria Math" panose="02040503050406030204" pitchFamily="18" charset="0"/>
                              </a:rPr>
                              <m:t>∈{1,2,…,</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−1</m:t>
                            </m:r>
                          </m:e>
                        </m:d>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𝑠</m:t>
                                </m:r>
                              </m:e>
                              <m:sup>
                                <m:r>
                                  <a:rPr lang="en-US" altLang="zh-CN" sz="1600" i="1">
                                    <a:latin typeface="Cambria Math" panose="02040503050406030204" pitchFamily="18" charset="0"/>
                                  </a:rPr>
                                  <m:t>′</m:t>
                                </m:r>
                              </m:sup>
                            </m:sSup>
                            <m:r>
                              <a:rPr lang="en-US" altLang="zh-CN" sz="1600" i="1">
                                <a:latin typeface="Cambria Math" panose="02040503050406030204" pitchFamily="18" charset="0"/>
                              </a:rPr>
                              <m:t>,</m:t>
                            </m:r>
                            <m:r>
                              <a:rPr lang="en-US" altLang="zh-CN" sz="1600" i="1">
                                <a:latin typeface="Cambria Math" panose="02040503050406030204" pitchFamily="18" charset="0"/>
                              </a:rPr>
                              <m:t>𝑠</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𝑏</m:t>
                            </m:r>
                          </m:e>
                          <m:sub>
                            <m:r>
                              <a:rPr lang="en-US" altLang="zh-CN" sz="1600" i="1">
                                <a:latin typeface="Cambria Math" panose="02040503050406030204" pitchFamily="18" charset="0"/>
                              </a:rPr>
                              <m:t>𝑠</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𝑡</m:t>
                                </m:r>
                              </m:sub>
                            </m:sSub>
                          </m:e>
                        </m:d>
                      </m:e>
                    </m:func>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𝑏𝑎𝑐𝑘𝑝𝑜𝑖𝑛𝑡𝑒𝑟</m:t>
                    </m:r>
                    <m:d>
                      <m:dPr>
                        <m:begChr m:val="["/>
                        <m:endChr m:val="]"/>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e>
                    </m:d>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arg</m:t>
                        </m:r>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𝑏</m:t>
                                </m:r>
                              </m:e>
                              <m:sub>
                                <m:r>
                                  <a:rPr lang="en-US" altLang="zh-CN" sz="1600" b="0" i="1" smtClean="0">
                                    <a:latin typeface="Cambria Math" panose="02040503050406030204" pitchFamily="18" charset="0"/>
                                  </a:rPr>
                                  <m:t>𝑠</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𝑜</m:t>
                                    </m:r>
                                  </m:e>
                                  <m:sub>
                                    <m:r>
                                      <a:rPr lang="en-US" altLang="zh-CN" sz="1600" i="1">
                                        <a:latin typeface="Cambria Math" panose="02040503050406030204" pitchFamily="18" charset="0"/>
                                      </a:rPr>
                                      <m:t>𝑡</m:t>
                                    </m:r>
                                  </m:sub>
                                </m:sSub>
                              </m:e>
                            </m:d>
                            <m:r>
                              <a:rPr lang="en-US" altLang="zh-CN" sz="1600" i="1">
                                <a:latin typeface="Cambria Math" panose="02040503050406030204" pitchFamily="18" charset="0"/>
                              </a:rPr>
                              <m:t>⋅</m:t>
                            </m:r>
                            <m:r>
                              <a:rPr lang="en-US" altLang="zh-CN" sz="1600" b="0" i="1" smtClean="0">
                                <a:latin typeface="Cambria Math" panose="02040503050406030204" pitchFamily="18" charset="0"/>
                              </a:rPr>
                              <m:t>𝑣𝑖𝑡𝑒𝑟𝑏𝑖</m:t>
                            </m:r>
                            <m:d>
                              <m:dPr>
                                <m:begChr m:val="["/>
                                <m:endChr m:val="]"/>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𝑎</m:t>
                                </m:r>
                              </m:e>
                              <m:sub>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𝑠</m:t>
                                    </m:r>
                                  </m:e>
                                  <m:sup>
                                    <m:r>
                                      <a:rPr lang="en-US" altLang="zh-CN" sz="1600" b="0" i="1" smtClean="0">
                                        <a:latin typeface="Cambria Math" panose="02040503050406030204" pitchFamily="18" charset="0"/>
                                      </a:rPr>
                                      <m:t>′</m:t>
                                    </m:r>
                                  </m:sup>
                                </m:sSup>
                                <m:r>
                                  <a:rPr lang="en-US" altLang="zh-CN" sz="1600" b="0" i="1" smtClean="0">
                                    <a:latin typeface="Cambria Math" panose="02040503050406030204" pitchFamily="18" charset="0"/>
                                  </a:rPr>
                                  <m:t>𝑠</m:t>
                                </m:r>
                              </m:sub>
                            </m:sSub>
                          </m:e>
                        </m:func>
                      </m:e>
                    </m:func>
                  </m:oMath>
                </a14:m>
                <a:endParaRPr lang="en-US" altLang="zh-CN" sz="1600" dirty="0"/>
              </a:p>
              <a:p>
                <a:r>
                  <a:rPr lang="en-US" altLang="zh-CN" sz="1600" dirty="0"/>
                  <a:t>    </a:t>
                </a:r>
                <a14:m>
                  <m:oMath xmlns:m="http://schemas.openxmlformats.org/officeDocument/2006/math">
                    <m:r>
                      <a:rPr lang="en-US" altLang="zh-CN" sz="1600" i="1" dirty="0" smtClean="0">
                        <a:latin typeface="Cambria Math" panose="02040503050406030204" pitchFamily="18" charset="0"/>
                      </a:rPr>
                      <m:t>𝑏𝑒𝑠</m:t>
                    </m:r>
                    <m:r>
                      <a:rPr lang="en-US" altLang="zh-CN" sz="1600" b="0" i="1" dirty="0" smtClean="0">
                        <a:latin typeface="Cambria Math" panose="02040503050406030204" pitchFamily="18" charset="0"/>
                      </a:rPr>
                      <m:t>𝑡𝑝𝑎𝑡h</m:t>
                    </m:r>
                    <m:r>
                      <a:rPr lang="en-US" altLang="zh-CN" sz="1600" i="1" dirty="0" smtClean="0">
                        <a:latin typeface="Cambria Math" panose="02040503050406030204" pitchFamily="18" charset="0"/>
                      </a:rPr>
                      <m:t>𝑝𝑟𝑜𝑏</m:t>
                    </m:r>
                    <m:r>
                      <a:rPr lang="en-US" altLang="zh-CN" sz="1600" b="0" i="1" dirty="0" smtClean="0">
                        <a:latin typeface="Cambria Math" panose="02040503050406030204" pitchFamily="18" charset="0"/>
                      </a:rPr>
                      <m:t>←</m:t>
                    </m:r>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r>
                              <a:rPr lang="en-US" altLang="zh-CN" sz="1600" b="0" i="1" smtClean="0">
                                <a:latin typeface="Cambria Math" panose="02040503050406030204" pitchFamily="18" charset="0"/>
                              </a:rPr>
                              <m:t>𝑠</m:t>
                            </m:r>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𝑠</m:t>
                            </m:r>
                            <m:r>
                              <a:rPr lang="en-US" altLang="zh-CN" sz="1600" i="1">
                                <a:latin typeface="Cambria Math" panose="02040503050406030204" pitchFamily="18" charset="0"/>
                              </a:rPr>
                              <m:t>,</m:t>
                            </m:r>
                            <m:r>
                              <a:rPr lang="en-US" altLang="zh-CN" sz="1600" b="0" i="1" smtClean="0">
                                <a:latin typeface="Cambria Math" panose="02040503050406030204" pitchFamily="18" charset="0"/>
                              </a:rPr>
                              <m:t>𝑇</m:t>
                            </m:r>
                          </m:e>
                        </m:d>
                      </m:e>
                    </m:func>
                  </m:oMath>
                </a14:m>
                <a:endParaRPr lang="en-US" altLang="zh-CN" sz="1600" dirty="0"/>
              </a:p>
              <a:p>
                <a:r>
                  <a:rPr lang="en-US" altLang="zh-CN" sz="1600" dirty="0"/>
                  <a:t>    </a:t>
                </a:r>
                <a14:m>
                  <m:oMath xmlns:m="http://schemas.openxmlformats.org/officeDocument/2006/math">
                    <m:r>
                      <a:rPr lang="en-US" altLang="zh-CN" sz="1600" b="0" i="1" smtClean="0">
                        <a:latin typeface="Cambria Math" panose="02040503050406030204" pitchFamily="18" charset="0"/>
                      </a:rPr>
                      <m:t>𝑏𝑒𝑠𝑡𝑝𝑎𝑡h𝑝𝑜𝑖𝑛𝑡𝑒𝑟</m:t>
                    </m:r>
                    <m:r>
                      <a:rPr lang="en-US" altLang="zh-CN" sz="1600" b="0" i="1" smtClean="0">
                        <a:latin typeface="Cambria Math" panose="02040503050406030204" pitchFamily="18" charset="0"/>
                      </a:rPr>
                      <m:t>←</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arg</m:t>
                        </m:r>
                      </m:fName>
                      <m:e>
                        <m:func>
                          <m:funcPr>
                            <m:ctrlPr>
                              <a:rPr lang="en-US" altLang="zh-CN" sz="1600" i="1">
                                <a:latin typeface="Cambria Math" panose="02040503050406030204" pitchFamily="18" charset="0"/>
                              </a:rPr>
                            </m:ctrlPr>
                          </m:funcPr>
                          <m:fName>
                            <m:limLow>
                              <m:limLowPr>
                                <m:ctrlPr>
                                  <a:rPr lang="en-US" altLang="zh-CN" sz="1600" i="1">
                                    <a:latin typeface="Cambria Math" panose="02040503050406030204" pitchFamily="18" charset="0"/>
                                  </a:rPr>
                                </m:ctrlPr>
                              </m:limLowPr>
                              <m:e>
                                <m:r>
                                  <m:rPr>
                                    <m:sty m:val="p"/>
                                  </m:rPr>
                                  <a:rPr lang="en-US" altLang="zh-CN" sz="1600">
                                    <a:latin typeface="Cambria Math" panose="02040503050406030204" pitchFamily="18" charset="0"/>
                                  </a:rPr>
                                  <m:t>max</m:t>
                                </m:r>
                              </m:e>
                              <m:lim>
                                <m:r>
                                  <a:rPr lang="en-US" altLang="zh-CN" sz="1600" b="0" i="1" smtClean="0">
                                    <a:latin typeface="Cambria Math" panose="02040503050406030204" pitchFamily="18" charset="0"/>
                                  </a:rPr>
                                  <m:t>𝑠</m:t>
                                </m:r>
                                <m:r>
                                  <a:rPr lang="en-US" altLang="zh-CN" sz="1600" i="1">
                                    <a:latin typeface="Cambria Math" panose="02040503050406030204" pitchFamily="18" charset="0"/>
                                  </a:rPr>
                                  <m:t>∈{1,2,…,</m:t>
                                </m:r>
                                <m:r>
                                  <a:rPr lang="en-US" altLang="zh-CN" sz="1600" i="1">
                                    <a:latin typeface="Cambria Math" panose="02040503050406030204" pitchFamily="18" charset="0"/>
                                  </a:rPr>
                                  <m:t>𝑁</m:t>
                                </m:r>
                                <m:r>
                                  <a:rPr lang="en-US" altLang="zh-CN" sz="1600" i="1">
                                    <a:latin typeface="Cambria Math" panose="02040503050406030204" pitchFamily="18" charset="0"/>
                                  </a:rPr>
                                  <m:t>}</m:t>
                                </m:r>
                              </m:lim>
                            </m:limLow>
                          </m:fName>
                          <m:e>
                            <m:r>
                              <a:rPr lang="en-US" altLang="zh-CN" sz="1600" i="1">
                                <a:latin typeface="Cambria Math" panose="02040503050406030204" pitchFamily="18" charset="0"/>
                              </a:rPr>
                              <m:t>𝑣𝑖𝑡𝑒𝑟𝑏𝑖</m:t>
                            </m:r>
                            <m:d>
                              <m:dPr>
                                <m:begChr m:val="["/>
                                <m:endChr m:val="]"/>
                                <m:ctrlPr>
                                  <a:rPr lang="en-US" altLang="zh-CN" sz="1600" i="1">
                                    <a:latin typeface="Cambria Math" panose="02040503050406030204" pitchFamily="18" charset="0"/>
                                  </a:rPr>
                                </m:ctrlPr>
                              </m:dPr>
                              <m:e>
                                <m:r>
                                  <a:rPr lang="en-US" altLang="zh-CN" sz="1600" i="1">
                                    <a:latin typeface="Cambria Math" panose="02040503050406030204" pitchFamily="18" charset="0"/>
                                  </a:rPr>
                                  <m:t>𝑠</m:t>
                                </m:r>
                                <m:r>
                                  <a:rPr lang="en-US" altLang="zh-CN" sz="1600" i="1">
                                    <a:latin typeface="Cambria Math" panose="02040503050406030204" pitchFamily="18" charset="0"/>
                                  </a:rPr>
                                  <m:t>,</m:t>
                                </m:r>
                                <m:r>
                                  <a:rPr lang="en-US" altLang="zh-CN" sz="1600" i="1">
                                    <a:latin typeface="Cambria Math" panose="02040503050406030204" pitchFamily="18" charset="0"/>
                                  </a:rPr>
                                  <m:t>𝑇</m:t>
                                </m:r>
                              </m:e>
                            </m:d>
                          </m:e>
                        </m:func>
                      </m:e>
                    </m:func>
                  </m:oMath>
                </a14:m>
                <a:endParaRPr lang="en-US" altLang="zh-CN" sz="1600" dirty="0"/>
              </a:p>
              <a:p>
                <a:r>
                  <a:rPr lang="en-US" altLang="zh-CN" sz="1600" dirty="0"/>
                  <a:t>    </a:t>
                </a:r>
                <a14:m>
                  <m:oMath xmlns:m="http://schemas.openxmlformats.org/officeDocument/2006/math">
                    <m:r>
                      <a:rPr lang="en-US" altLang="zh-CN" sz="1600" i="1" dirty="0" smtClean="0">
                        <a:latin typeface="Cambria Math" panose="02040503050406030204" pitchFamily="18" charset="0"/>
                      </a:rPr>
                      <m:t>𝑏𝑒𝑠𝑡𝑝𝑎𝑡h</m:t>
                    </m:r>
                    <m:r>
                      <a:rPr lang="en-US" altLang="zh-CN" sz="1600" b="0" i="1" dirty="0" smtClean="0">
                        <a:latin typeface="Cambria Math" panose="02040503050406030204" pitchFamily="18" charset="0"/>
                      </a:rPr>
                      <m:t>←</m:t>
                    </m:r>
                  </m:oMath>
                </a14:m>
                <a:r>
                  <a:rPr lang="en-US" altLang="zh-CN" sz="1600" dirty="0"/>
                  <a:t> the path starting at state </a:t>
                </a:r>
                <a14:m>
                  <m:oMath xmlns:m="http://schemas.openxmlformats.org/officeDocument/2006/math">
                    <m:r>
                      <a:rPr lang="en-US" altLang="zh-CN" sz="1600" i="1" dirty="0" smtClean="0">
                        <a:latin typeface="Cambria Math" panose="02040503050406030204" pitchFamily="18" charset="0"/>
                      </a:rPr>
                      <m:t>𝑏𝑒𝑠𝑡𝑝𝑎𝑡h𝑝𝑜𝑖𝑛𝑡𝑒𝑟</m:t>
                    </m:r>
                  </m:oMath>
                </a14:m>
                <a:r>
                  <a:rPr lang="en-US" altLang="zh-CN" sz="1600" dirty="0"/>
                  <a:t>, that follows     </a:t>
                </a:r>
              </a:p>
              <a:p>
                <a:r>
                  <a:rPr lang="en-US" altLang="zh-CN" sz="1600" dirty="0"/>
                  <a:t>    </a:t>
                </a:r>
                <a14:m>
                  <m:oMath xmlns:m="http://schemas.openxmlformats.org/officeDocument/2006/math">
                    <m:r>
                      <a:rPr lang="en-US" altLang="zh-CN" sz="1600" i="1" dirty="0" smtClean="0">
                        <a:latin typeface="Cambria Math" panose="02040503050406030204" pitchFamily="18" charset="0"/>
                      </a:rPr>
                      <m:t>𝑏𝑎𝑐𝑘𝑝𝑜𝑖𝑛𝑡𝑒𝑟</m:t>
                    </m:r>
                  </m:oMath>
                </a14:m>
                <a:r>
                  <a:rPr lang="en-US" altLang="zh-CN" sz="1600" dirty="0"/>
                  <a:t>[] to states back in time</a:t>
                </a:r>
              </a:p>
              <a:p>
                <a:r>
                  <a:rPr lang="en-US" altLang="zh-CN" sz="1600" dirty="0"/>
                  <a:t>    </a:t>
                </a:r>
                <a:r>
                  <a:rPr lang="en-US" altLang="zh-CN" sz="1600" b="1" dirty="0"/>
                  <a:t>Return</a:t>
                </a:r>
                <a:r>
                  <a:rPr lang="en-US" altLang="zh-CN" sz="1600" dirty="0"/>
                  <a:t> </a:t>
                </a:r>
                <a14:m>
                  <m:oMath xmlns:m="http://schemas.openxmlformats.org/officeDocument/2006/math">
                    <m:r>
                      <a:rPr lang="en-US" altLang="zh-CN" sz="1600" i="1" dirty="0" smtClean="0">
                        <a:latin typeface="Cambria Math" panose="02040503050406030204" pitchFamily="18" charset="0"/>
                      </a:rPr>
                      <m:t>𝑏𝑒𝑠𝑡𝑝𝑎𝑡h</m:t>
                    </m:r>
                    <m:r>
                      <a:rPr lang="en-US" altLang="zh-CN" sz="1600" i="1" dirty="0">
                        <a:latin typeface="Cambria Math" panose="02040503050406030204" pitchFamily="18" charset="0"/>
                      </a:rPr>
                      <m:t>, </m:t>
                    </m:r>
                    <m:r>
                      <a:rPr lang="en-US" altLang="zh-CN" sz="1600" b="0" i="1" dirty="0" smtClean="0">
                        <a:latin typeface="Cambria Math" panose="02040503050406030204" pitchFamily="18" charset="0"/>
                      </a:rPr>
                      <m:t>𝑏𝑒𝑠𝑡𝑝𝑎𝑡h𝑝𝑟𝑜𝑏</m:t>
                    </m:r>
                  </m:oMath>
                </a14:m>
                <a:endParaRPr lang="zh-CN" altLang="en-US" sz="1600" dirty="0"/>
              </a:p>
            </p:txBody>
          </p:sp>
        </mc:Choice>
        <mc:Fallback xmlns="">
          <p:sp>
            <p:nvSpPr>
              <p:cNvPr id="5" name="文本框 3">
                <a:extLst>
                  <a:ext uri="{FF2B5EF4-FFF2-40B4-BE49-F238E27FC236}">
                    <a16:creationId xmlns:a16="http://schemas.microsoft.com/office/drawing/2014/main" id="{4175A606-E8C2-8942-96BF-07A8BA6EA994}"/>
                  </a:ext>
                </a:extLst>
              </p:cNvPr>
              <p:cNvSpPr txBox="1">
                <a:spLocks noRot="1" noChangeAspect="1" noMove="1" noResize="1" noEditPoints="1" noAdjustHandles="1" noChangeArrowheads="1" noChangeShapeType="1" noTextEdit="1"/>
              </p:cNvSpPr>
              <p:nvPr/>
            </p:nvSpPr>
            <p:spPr>
              <a:xfrm>
                <a:off x="658813" y="1232372"/>
                <a:ext cx="7022744" cy="5384294"/>
              </a:xfrm>
              <a:prstGeom prst="rect">
                <a:avLst/>
              </a:prstGeom>
              <a:blipFill>
                <a:blip r:embed="rId2"/>
                <a:stretch>
                  <a:fillRect l="-361" t="-235" b="-188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B2E2EC6-D000-4F4E-BB33-6F114C66A8E8}"/>
                  </a:ext>
                </a:extLst>
              </p:cNvPr>
              <p:cNvSpPr txBox="1"/>
              <p:nvPr/>
            </p:nvSpPr>
            <p:spPr>
              <a:xfrm>
                <a:off x="8526351" y="3084962"/>
                <a:ext cx="2681953" cy="1679114"/>
              </a:xfrm>
              <a:prstGeom prst="rect">
                <a:avLst/>
              </a:prstGeom>
              <a:noFill/>
            </p:spPr>
            <p:txBody>
              <a:bodyPr wrap="none" rtlCol="0">
                <a:spAutoFit/>
              </a:bodyPr>
              <a:lstStyle/>
              <a:p>
                <a:pPr>
                  <a:lnSpc>
                    <a:spcPct val="200000"/>
                  </a:lnSpc>
                </a:pPr>
                <a:r>
                  <a:rPr lang="en-US" altLang="zh-CN" sz="2800" dirty="0"/>
                  <a:t>Space: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𝑁</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e>
                    </m:d>
                  </m:oMath>
                </a14:m>
                <a:endParaRPr lang="en-US" altLang="zh-CN" sz="2800" dirty="0"/>
              </a:p>
              <a:p>
                <a:pPr>
                  <a:lnSpc>
                    <a:spcPct val="200000"/>
                  </a:lnSpc>
                </a:pPr>
                <a:r>
                  <a:rPr lang="en-US" altLang="zh-CN" sz="2800" dirty="0"/>
                  <a:t>Time: </a:t>
                </a:r>
                <a14:m>
                  <m:oMath xmlns:m="http://schemas.openxmlformats.org/officeDocument/2006/math">
                    <m:r>
                      <a:rPr lang="en-US" altLang="zh-CN" sz="2800" b="0" i="1" smtClean="0">
                        <a:latin typeface="Cambria Math" panose="02040503050406030204" pitchFamily="18" charset="0"/>
                      </a:rPr>
                      <m:t>𝑂</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𝑁</m:t>
                            </m:r>
                          </m:e>
                          <m:sup>
                            <m:r>
                              <a:rPr lang="en-US" altLang="zh-CN" sz="2800" b="0" i="1" smtClean="0">
                                <a:latin typeface="Cambria Math" panose="02040503050406030204" pitchFamily="18" charset="0"/>
                              </a:rPr>
                              <m:t>2</m:t>
                            </m:r>
                          </m:sup>
                        </m:sSup>
                      </m:e>
                    </m:d>
                  </m:oMath>
                </a14:m>
                <a:endParaRPr lang="zh-CN" altLang="en-US" sz="2800" dirty="0"/>
              </a:p>
            </p:txBody>
          </p:sp>
        </mc:Choice>
        <mc:Fallback xmlns="">
          <p:sp>
            <p:nvSpPr>
              <p:cNvPr id="6" name="文本框 4">
                <a:extLst>
                  <a:ext uri="{FF2B5EF4-FFF2-40B4-BE49-F238E27FC236}">
                    <a16:creationId xmlns:a16="http://schemas.microsoft.com/office/drawing/2014/main" id="{1B2E2EC6-D000-4F4E-BB33-6F114C66A8E8}"/>
                  </a:ext>
                </a:extLst>
              </p:cNvPr>
              <p:cNvSpPr txBox="1">
                <a:spLocks noRot="1" noChangeAspect="1" noMove="1" noResize="1" noEditPoints="1" noAdjustHandles="1" noChangeArrowheads="1" noChangeShapeType="1" noTextEdit="1"/>
              </p:cNvSpPr>
              <p:nvPr/>
            </p:nvSpPr>
            <p:spPr>
              <a:xfrm>
                <a:off x="8526351" y="3084962"/>
                <a:ext cx="2681953" cy="1679114"/>
              </a:xfrm>
              <a:prstGeom prst="rect">
                <a:avLst/>
              </a:prstGeom>
              <a:blipFill>
                <a:blip r:embed="rId3"/>
                <a:stretch>
                  <a:fillRect l="-4717" b="-8955"/>
                </a:stretch>
              </a:blipFill>
            </p:spPr>
            <p:txBody>
              <a:bodyPr/>
              <a:lstStyle/>
              <a:p>
                <a:r>
                  <a:rPr lang="en-CN">
                    <a:noFill/>
                  </a:rPr>
                  <a:t> </a:t>
                </a:r>
              </a:p>
            </p:txBody>
          </p:sp>
        </mc:Fallback>
      </mc:AlternateContent>
    </p:spTree>
    <p:extLst>
      <p:ext uri="{BB962C8B-B14F-4D97-AF65-F5344CB8AC3E}">
        <p14:creationId xmlns:p14="http://schemas.microsoft.com/office/powerpoint/2010/main" val="2382754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57A7-18C3-EC44-9700-2A12BB5C1F69}"/>
              </a:ext>
            </a:extLst>
          </p:cNvPr>
          <p:cNvSpPr>
            <a:spLocks noGrp="1"/>
          </p:cNvSpPr>
          <p:nvPr>
            <p:ph type="title"/>
          </p:nvPr>
        </p:nvSpPr>
        <p:spPr/>
        <p:txBody>
          <a:bodyPr/>
          <a:lstStyle/>
          <a:p>
            <a:r>
              <a:rPr lang="en-US" altLang="zh-CN" dirty="0"/>
              <a:t>Viterbi algorithm</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2E2850-9610-554F-91BA-F8B7C6F7DBE2}"/>
                  </a:ext>
                </a:extLst>
              </p:cNvPr>
              <p:cNvSpPr>
                <a:spLocks noGrp="1"/>
              </p:cNvSpPr>
              <p:nvPr>
                <p:ph idx="1"/>
              </p:nvPr>
            </p:nvSpPr>
            <p:spPr>
              <a:xfrm>
                <a:off x="60323" y="1789880"/>
                <a:ext cx="6882735" cy="3633688"/>
              </a:xfrm>
            </p:spPr>
            <p:txBody>
              <a:bodyPr>
                <a:normAutofit lnSpcReduction="10000"/>
              </a:bodyPr>
              <a:lstStyle/>
              <a:p>
                <a:pPr lvl="1"/>
                <a:r>
                  <a:rPr lang="en-US" altLang="zh-CN" dirty="0"/>
                  <a:t>P</a:t>
                </a:r>
                <a:r>
                  <a:rPr lang="en-US" altLang="zh-CN" sz="2400" dirty="0"/>
                  <a:t>rocess the observation sequence left to right. Define a variable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𝑗</m:t>
                        </m:r>
                      </m:e>
                    </m:d>
                  </m:oMath>
                </a14:m>
                <a:r>
                  <a:rPr lang="en-US" altLang="zh-CN" sz="2400" dirty="0"/>
                  <a:t>, which represents the probability that the HMM is in state </a:t>
                </a:r>
                <a14:m>
                  <m:oMath xmlns:m="http://schemas.openxmlformats.org/officeDocument/2006/math">
                    <m:r>
                      <a:rPr lang="en-US" altLang="zh-CN" sz="2400" i="1" dirty="0" smtClean="0">
                        <a:latin typeface="Cambria Math" panose="02040503050406030204" pitchFamily="18" charset="0"/>
                      </a:rPr>
                      <m:t>𝑗</m:t>
                    </m:r>
                  </m:oMath>
                </a14:m>
                <a:r>
                  <a:rPr lang="en-US" altLang="zh-CN" sz="2400" dirty="0"/>
                  <a:t> after seeing the first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observations and passing through the most probable state sequence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𝑞</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a14:m>
                <a:r>
                  <a:rPr lang="en-US" altLang="zh-CN" sz="2400" dirty="0"/>
                  <a:t>. </a:t>
                </a:r>
              </a:p>
              <a:p>
                <a:pPr lvl="1"/>
                <a:r>
                  <a:rPr lang="en-US" altLang="zh-CN" sz="2400" dirty="0"/>
                  <a:t>Each cell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𝑣</m:t>
                        </m:r>
                      </m:e>
                      <m:sub>
                        <m:r>
                          <a:rPr lang="en-US" altLang="zh-CN" sz="2400" i="1">
                            <a:latin typeface="Cambria Math" panose="02040503050406030204" pitchFamily="18" charset="0"/>
                          </a:rPr>
                          <m:t>𝑡</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𝑗</m:t>
                        </m:r>
                      </m:e>
                    </m:d>
                  </m:oMath>
                </a14:m>
                <a:r>
                  <a:rPr lang="en-US" altLang="zh-CN" sz="2400" dirty="0"/>
                  <a:t> is computed by recursively taking the most probable path that could lead us to this cell.</a:t>
                </a:r>
                <a:endParaRPr lang="zh-CN" altLang="en-US" dirty="0"/>
              </a:p>
              <a:p>
                <a:endParaRPr lang="en-CN" dirty="0"/>
              </a:p>
            </p:txBody>
          </p:sp>
        </mc:Choice>
        <mc:Fallback>
          <p:sp>
            <p:nvSpPr>
              <p:cNvPr id="3" name="Content Placeholder 2">
                <a:extLst>
                  <a:ext uri="{FF2B5EF4-FFF2-40B4-BE49-F238E27FC236}">
                    <a16:creationId xmlns:a16="http://schemas.microsoft.com/office/drawing/2014/main" id="{3B2E2850-9610-554F-91BA-F8B7C6F7DBE2}"/>
                  </a:ext>
                </a:extLst>
              </p:cNvPr>
              <p:cNvSpPr>
                <a:spLocks noGrp="1" noRot="1" noChangeAspect="1" noMove="1" noResize="1" noEditPoints="1" noAdjustHandles="1" noChangeArrowheads="1" noChangeShapeType="1" noTextEdit="1"/>
              </p:cNvSpPr>
              <p:nvPr>
                <p:ph idx="1"/>
              </p:nvPr>
            </p:nvSpPr>
            <p:spPr>
              <a:xfrm>
                <a:off x="60323" y="1789880"/>
                <a:ext cx="6882735" cy="3633688"/>
              </a:xfrm>
              <a:blipFill>
                <a:blip r:embed="rId2"/>
                <a:stretch>
                  <a:fillRect t="-2787" r="-257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05B5BCE-7848-3748-9F21-514C85791736}"/>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pic>
        <p:nvPicPr>
          <p:cNvPr id="5" name="Picture 2" descr="Photo of Andrew Viterbi">
            <a:extLst>
              <a:ext uri="{FF2B5EF4-FFF2-40B4-BE49-F238E27FC236}">
                <a16:creationId xmlns:a16="http://schemas.microsoft.com/office/drawing/2014/main" id="{D8027D61-7A21-F046-9677-28D926048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383" y="1020024"/>
            <a:ext cx="2242931" cy="33643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FB8F41-1182-7740-A2D6-0955594CBAB5}"/>
              </a:ext>
            </a:extLst>
          </p:cNvPr>
          <p:cNvSpPr txBox="1"/>
          <p:nvPr/>
        </p:nvSpPr>
        <p:spPr>
          <a:xfrm>
            <a:off x="6807701" y="4472403"/>
            <a:ext cx="5384297" cy="2031325"/>
          </a:xfrm>
          <a:prstGeom prst="rect">
            <a:avLst/>
          </a:prstGeom>
          <a:noFill/>
        </p:spPr>
        <p:txBody>
          <a:bodyPr wrap="square">
            <a:spAutoFit/>
          </a:bodyPr>
          <a:lstStyle/>
          <a:p>
            <a:r>
              <a:rPr lang="en-US" altLang="zh-CN" sz="1800" dirty="0">
                <a:solidFill>
                  <a:schemeClr val="tx1">
                    <a:lumMod val="50000"/>
                    <a:lumOff val="50000"/>
                  </a:schemeClr>
                </a:solidFill>
              </a:rPr>
              <a:t>Andrew James Viterbi (born Andrea Giacomo Viterbi, March 9, 1935) is an American electrical engineer and businessman who co-founded Qualcomm Inc. and invented the Viterbi algorithm. He is the Presidential Chair Professor of Electrical Engineering at the University of Southern California's Viterbi School of Engineering.</a:t>
            </a:r>
            <a:endParaRPr lang="zh-CN" altLang="en-US" sz="1800" dirty="0">
              <a:solidFill>
                <a:schemeClr val="tx1">
                  <a:lumMod val="50000"/>
                  <a:lumOff val="50000"/>
                </a:schemeClr>
              </a:solidFill>
            </a:endParaRPr>
          </a:p>
        </p:txBody>
      </p:sp>
    </p:spTree>
    <p:extLst>
      <p:ext uri="{BB962C8B-B14F-4D97-AF65-F5344CB8AC3E}">
        <p14:creationId xmlns:p14="http://schemas.microsoft.com/office/powerpoint/2010/main" val="175974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
        <p:nvSpPr>
          <p:cNvPr id="5" name="椭圆 4">
            <a:extLst>
              <a:ext uri="{FF2B5EF4-FFF2-40B4-BE49-F238E27FC236}">
                <a16:creationId xmlns:a16="http://schemas.microsoft.com/office/drawing/2014/main" id="{DA95A88F-B5F9-344D-BDE7-9047839EFDB9}"/>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C529608-2238-3F42-988D-258BE750AD1B}"/>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7C529608-2238-3F42-988D-258BE750AD1B}"/>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444021A0-9BE4-E843-B987-670E24C1C99B}"/>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CA97C52-AE4F-2B4A-A032-F730567F7989}"/>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ACA97C52-AE4F-2B4A-A032-F730567F7989}"/>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A85651D3-B720-5B4A-A6B9-97CE586C1849}"/>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772BB1DB-6916-AA4D-BA5B-247FE35BD8E1}"/>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772BB1DB-6916-AA4D-BA5B-247FE35BD8E1}"/>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00BA3C29-5A28-4447-BBD4-347F095565C2}"/>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1C16E183-978B-E64E-972F-FDB4957DC0BA}"/>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1C16E183-978B-E64E-972F-FDB4957DC0BA}"/>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95C0614-A2EB-4945-9B9E-12D191A0AB11}"/>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2AC37374-82E1-4641-A89A-E752F1E4BBB8}"/>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2AC37374-82E1-4641-A89A-E752F1E4BBB8}"/>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7651E4C3-2489-9543-AEFE-BC2B24BAD305}"/>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FAF69FA9-1AD0-D24D-A64F-0FF70DB87D36}"/>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FAF69FA9-1AD0-D24D-A64F-0FF70DB87D36}"/>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2882945C-053B-D840-844F-F42DDF409A27}"/>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B5A95B48-AF39-E94A-811B-15A4880E1BF0}"/>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B5A95B48-AF39-E94A-811B-15A4880E1BF0}"/>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A317464D-DF82-2942-AA79-D2691401F435}"/>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6AAEF054-F4A4-5545-89E5-7E0132C400B6}"/>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6AAEF054-F4A4-5545-89E5-7E0132C400B6}"/>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A6AF68B4-BE7C-B54F-8621-D20868440CBA}"/>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824643FC-0E4C-8948-A134-11CF50DF51CB}"/>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824643FC-0E4C-8948-A134-11CF50DF51CB}"/>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967D832D-D730-E84C-9D5A-BA625A761CC8}"/>
              </a:ext>
            </a:extLst>
          </p:cNvPr>
          <p:cNvCxnSpPr>
            <a:cxnSpLocks/>
            <a:stCxn id="17" idx="0"/>
            <a:endCxn id="9" idx="2"/>
          </p:cNvCxnSpPr>
          <p:nvPr/>
        </p:nvCxnSpPr>
        <p:spPr>
          <a:xfrm flipV="1">
            <a:off x="957491" y="1777290"/>
            <a:ext cx="1901265" cy="13209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E8A5D87E-CE61-544B-A690-B7F0786630A9}"/>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0C44C193-F9EC-3D44-8BAB-EAA5F46DBB23}"/>
              </a:ext>
            </a:extLst>
          </p:cNvPr>
          <p:cNvCxnSpPr>
            <a:cxnSpLocks/>
            <a:stCxn id="9" idx="6"/>
            <a:endCxn id="11" idx="1"/>
          </p:cNvCxnSpPr>
          <p:nvPr/>
        </p:nvCxnSpPr>
        <p:spPr>
          <a:xfrm>
            <a:off x="3800317" y="1777290"/>
            <a:ext cx="3358752"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2194AD32-F496-F347-AC23-04CD1D0EB70A}"/>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ADD65977-231A-7C48-9655-17021270AE95}"/>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E647FF70-C7BA-944F-B9AB-2A455A13FCE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BD254762-E17F-F54E-8D28-0B01D9079BDC}"/>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BA168580-F6D4-974E-9D67-737F933D5776}"/>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C13D7917-3F4F-B449-A57C-3AEADA45141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3ACB0E50-815F-9C49-8C8F-7F7BADEB7088}"/>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F6762F91-1766-6247-AD1F-5786BA650858}"/>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F6762F91-1766-6247-AD1F-5786BA650858}"/>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1F9094E2-4DBB-B44A-B886-9747A00E375A}"/>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63">
                <a:extLst>
                  <a:ext uri="{FF2B5EF4-FFF2-40B4-BE49-F238E27FC236}">
                    <a16:creationId xmlns:a16="http://schemas.microsoft.com/office/drawing/2014/main" id="{1F9094E2-4DBB-B44A-B886-9747A00E375A}"/>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7">
                <a:extLst>
                  <a:ext uri="{FF2B5EF4-FFF2-40B4-BE49-F238E27FC236}">
                    <a16:creationId xmlns:a16="http://schemas.microsoft.com/office/drawing/2014/main" id="{F826A253-AD02-3C48-BE77-594560E20C70}"/>
                  </a:ext>
                </a:extLst>
              </p:cNvPr>
              <p:cNvSpPr txBox="1"/>
              <p:nvPr/>
            </p:nvSpPr>
            <p:spPr>
              <a:xfrm>
                <a:off x="2390740" y="865095"/>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67">
                <a:extLst>
                  <a:ext uri="{FF2B5EF4-FFF2-40B4-BE49-F238E27FC236}">
                    <a16:creationId xmlns:a16="http://schemas.microsoft.com/office/drawing/2014/main" id="{F826A253-AD02-3C48-BE77-594560E20C70}"/>
                  </a:ext>
                </a:extLst>
              </p:cNvPr>
              <p:cNvSpPr txBox="1">
                <a:spLocks noRot="1" noChangeAspect="1" noMove="1" noResize="1" noEditPoints="1" noAdjustHandles="1" noChangeArrowheads="1" noChangeShapeType="1" noTextEdit="1"/>
              </p:cNvSpPr>
              <p:nvPr/>
            </p:nvSpPr>
            <p:spPr>
              <a:xfrm>
                <a:off x="2390740" y="865095"/>
                <a:ext cx="1623265" cy="369332"/>
              </a:xfrm>
              <a:prstGeom prst="rect">
                <a:avLst/>
              </a:prstGeom>
              <a:blipFill>
                <a:blip r:embed="rId11"/>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9">
                <a:extLst>
                  <a:ext uri="{FF2B5EF4-FFF2-40B4-BE49-F238E27FC236}">
                    <a16:creationId xmlns:a16="http://schemas.microsoft.com/office/drawing/2014/main" id="{A97B85D7-1B51-E541-B3C2-D15DA4741415}"/>
                  </a:ext>
                </a:extLst>
              </p:cNvPr>
              <p:cNvSpPr txBox="1"/>
              <p:nvPr/>
            </p:nvSpPr>
            <p:spPr>
              <a:xfrm>
                <a:off x="2438637" y="3490420"/>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9">
                <a:extLst>
                  <a:ext uri="{FF2B5EF4-FFF2-40B4-BE49-F238E27FC236}">
                    <a16:creationId xmlns:a16="http://schemas.microsoft.com/office/drawing/2014/main" id="{A97B85D7-1B51-E541-B3C2-D15DA4741415}"/>
                  </a:ext>
                </a:extLst>
              </p:cNvPr>
              <p:cNvSpPr txBox="1">
                <a:spLocks noRot="1" noChangeAspect="1" noMove="1" noResize="1" noEditPoints="1" noAdjustHandles="1" noChangeArrowheads="1" noChangeShapeType="1" noTextEdit="1"/>
              </p:cNvSpPr>
              <p:nvPr/>
            </p:nvSpPr>
            <p:spPr>
              <a:xfrm>
                <a:off x="2438637" y="3490420"/>
                <a:ext cx="1623265" cy="369332"/>
              </a:xfrm>
              <a:prstGeom prst="rect">
                <a:avLst/>
              </a:prstGeom>
              <a:blipFill>
                <a:blip r:embed="rId12"/>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11">
                <a:extLst>
                  <a:ext uri="{FF2B5EF4-FFF2-40B4-BE49-F238E27FC236}">
                    <a16:creationId xmlns:a16="http://schemas.microsoft.com/office/drawing/2014/main" id="{4D295C41-C476-474A-8C13-FDD2073FF93D}"/>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11">
                <a:extLst>
                  <a:ext uri="{FF2B5EF4-FFF2-40B4-BE49-F238E27FC236}">
                    <a16:creationId xmlns:a16="http://schemas.microsoft.com/office/drawing/2014/main" id="{4D295C41-C476-474A-8C13-FDD2073FF93D}"/>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6">
                <a:extLst>
                  <a:ext uri="{FF2B5EF4-FFF2-40B4-BE49-F238E27FC236}">
                    <a16:creationId xmlns:a16="http://schemas.microsoft.com/office/drawing/2014/main" id="{65DD22C4-B427-7C42-90F7-C1C2D2ECF11D}"/>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6">
                <a:extLst>
                  <a:ext uri="{FF2B5EF4-FFF2-40B4-BE49-F238E27FC236}">
                    <a16:creationId xmlns:a16="http://schemas.microsoft.com/office/drawing/2014/main" id="{65DD22C4-B427-7C42-90F7-C1C2D2ECF11D}"/>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7">
                <a:extLst>
                  <a:ext uri="{FF2B5EF4-FFF2-40B4-BE49-F238E27FC236}">
                    <a16:creationId xmlns:a16="http://schemas.microsoft.com/office/drawing/2014/main" id="{13D41F00-3100-9546-B43A-DB592532F7FD}"/>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7">
                <a:extLst>
                  <a:ext uri="{FF2B5EF4-FFF2-40B4-BE49-F238E27FC236}">
                    <a16:creationId xmlns:a16="http://schemas.microsoft.com/office/drawing/2014/main" id="{13D41F00-3100-9546-B43A-DB592532F7FD}"/>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9">
            <a:extLst>
              <a:ext uri="{FF2B5EF4-FFF2-40B4-BE49-F238E27FC236}">
                <a16:creationId xmlns:a16="http://schemas.microsoft.com/office/drawing/2014/main" id="{54277AD8-FAA8-BB40-B6F6-9892A8F77104}"/>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50">
                <a:extLst>
                  <a:ext uri="{FF2B5EF4-FFF2-40B4-BE49-F238E27FC236}">
                    <a16:creationId xmlns:a16="http://schemas.microsoft.com/office/drawing/2014/main" id="{8AAE578C-DA04-654A-82D8-13C844EBEC58}"/>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50">
                <a:extLst>
                  <a:ext uri="{FF2B5EF4-FFF2-40B4-BE49-F238E27FC236}">
                    <a16:creationId xmlns:a16="http://schemas.microsoft.com/office/drawing/2014/main" id="{8AAE578C-DA04-654A-82D8-13C844EBEC58}"/>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3">
                <a:extLst>
                  <a:ext uri="{FF2B5EF4-FFF2-40B4-BE49-F238E27FC236}">
                    <a16:creationId xmlns:a16="http://schemas.microsoft.com/office/drawing/2014/main" id="{D17FF559-FE18-124C-A21F-20FDCF819184}"/>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53">
                <a:extLst>
                  <a:ext uri="{FF2B5EF4-FFF2-40B4-BE49-F238E27FC236}">
                    <a16:creationId xmlns:a16="http://schemas.microsoft.com/office/drawing/2014/main" id="{D17FF559-FE18-124C-A21F-20FDCF819184}"/>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54">
                <a:extLst>
                  <a:ext uri="{FF2B5EF4-FFF2-40B4-BE49-F238E27FC236}">
                    <a16:creationId xmlns:a16="http://schemas.microsoft.com/office/drawing/2014/main" id="{E654C02B-37AA-9E48-ADBA-18AA3ABE5A67}"/>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54">
                <a:extLst>
                  <a:ext uri="{FF2B5EF4-FFF2-40B4-BE49-F238E27FC236}">
                    <a16:creationId xmlns:a16="http://schemas.microsoft.com/office/drawing/2014/main" id="{E654C02B-37AA-9E48-ADBA-18AA3ABE5A67}"/>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9">
                <a:extLst>
                  <a:ext uri="{FF2B5EF4-FFF2-40B4-BE49-F238E27FC236}">
                    <a16:creationId xmlns:a16="http://schemas.microsoft.com/office/drawing/2014/main" id="{4B794573-CF8B-7843-BA1F-7692A0030571}"/>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9">
                <a:extLst>
                  <a:ext uri="{FF2B5EF4-FFF2-40B4-BE49-F238E27FC236}">
                    <a16:creationId xmlns:a16="http://schemas.microsoft.com/office/drawing/2014/main" id="{4B794573-CF8B-7843-BA1F-7692A0030571}"/>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60">
                <a:extLst>
                  <a:ext uri="{FF2B5EF4-FFF2-40B4-BE49-F238E27FC236}">
                    <a16:creationId xmlns:a16="http://schemas.microsoft.com/office/drawing/2014/main" id="{41B46A43-BA41-FF48-8C3E-8696CAE49EC3}"/>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60">
                <a:extLst>
                  <a:ext uri="{FF2B5EF4-FFF2-40B4-BE49-F238E27FC236}">
                    <a16:creationId xmlns:a16="http://schemas.microsoft.com/office/drawing/2014/main" id="{41B46A43-BA41-FF48-8C3E-8696CAE49EC3}"/>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B7A3229E-992E-4349-A1F7-66FAD3FC80B1}"/>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B7A3229E-992E-4349-A1F7-66FAD3FC80B1}"/>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9">
                <a:extLst>
                  <a:ext uri="{FF2B5EF4-FFF2-40B4-BE49-F238E27FC236}">
                    <a16:creationId xmlns:a16="http://schemas.microsoft.com/office/drawing/2014/main" id="{1384E298-C8D4-EC42-87EB-A05CBBC3B396}"/>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9">
                <a:extLst>
                  <a:ext uri="{FF2B5EF4-FFF2-40B4-BE49-F238E27FC236}">
                    <a16:creationId xmlns:a16="http://schemas.microsoft.com/office/drawing/2014/main" id="{1384E298-C8D4-EC42-87EB-A05CBBC3B396}"/>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3970491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六边形 20">
            <a:extLst>
              <a:ext uri="{FF2B5EF4-FFF2-40B4-BE49-F238E27FC236}">
                <a16:creationId xmlns:a16="http://schemas.microsoft.com/office/drawing/2014/main" id="{38D08496-8916-BE47-991B-F3CED6F9362C}"/>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
        <p:nvSpPr>
          <p:cNvPr id="5" name="椭圆 4">
            <a:extLst>
              <a:ext uri="{FF2B5EF4-FFF2-40B4-BE49-F238E27FC236}">
                <a16:creationId xmlns:a16="http://schemas.microsoft.com/office/drawing/2014/main" id="{2C043C45-FCDB-F44D-AECD-883279373526}"/>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2FB5DAE-83B9-8A41-A68B-621462DB8B18}"/>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92FB5DAE-83B9-8A41-A68B-621462DB8B18}"/>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89F9123E-09F6-F24F-946B-ECF2887BD703}"/>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8129A8B-F2A4-FF47-96C3-4B30C3E9533B}"/>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A8129A8B-F2A4-FF47-96C3-4B30C3E9533B}"/>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93364546-652D-624C-876C-C0C017790203}"/>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1620B80D-8F16-0A47-AA53-73D0A447A5AE}"/>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1620B80D-8F16-0A47-AA53-73D0A447A5AE}"/>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D6580ED7-DC43-D640-B531-763163EA7C9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2D658ADE-50D3-844A-AC43-5757747EDEA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2D658ADE-50D3-844A-AC43-5757747EDEA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AE678397-F956-8D47-B3DF-5C6DBB01E672}"/>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1A9E4360-CD46-A348-95CC-3E70CFAF634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1A9E4360-CD46-A348-95CC-3E70CFAF634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8FFD120F-0B5E-3545-B341-2F2868A32932}"/>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A86890D3-73CD-934E-ADBC-46F0BDF80404}"/>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A86890D3-73CD-934E-ADBC-46F0BDF80404}"/>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21">
                <a:extLst>
                  <a:ext uri="{FF2B5EF4-FFF2-40B4-BE49-F238E27FC236}">
                    <a16:creationId xmlns:a16="http://schemas.microsoft.com/office/drawing/2014/main" id="{19580F32-B167-E044-8BC5-1EAA87FFE9A6}"/>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7" name="文本框 21">
                <a:extLst>
                  <a:ext uri="{FF2B5EF4-FFF2-40B4-BE49-F238E27FC236}">
                    <a16:creationId xmlns:a16="http://schemas.microsoft.com/office/drawing/2014/main" id="{19580F32-B167-E044-8BC5-1EAA87FFE9A6}"/>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8" name="椭圆 22">
            <a:extLst>
              <a:ext uri="{FF2B5EF4-FFF2-40B4-BE49-F238E27FC236}">
                <a16:creationId xmlns:a16="http://schemas.microsoft.com/office/drawing/2014/main" id="{9D6ACDF3-5214-0F42-B658-96FD4D5FE577}"/>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9" name="文本框 23">
                <a:extLst>
                  <a:ext uri="{FF2B5EF4-FFF2-40B4-BE49-F238E27FC236}">
                    <a16:creationId xmlns:a16="http://schemas.microsoft.com/office/drawing/2014/main" id="{29F8BF3D-F8EA-F34C-A63F-EFB9BA3BC811}"/>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9" name="文本框 23">
                <a:extLst>
                  <a:ext uri="{FF2B5EF4-FFF2-40B4-BE49-F238E27FC236}">
                    <a16:creationId xmlns:a16="http://schemas.microsoft.com/office/drawing/2014/main" id="{29F8BF3D-F8EA-F34C-A63F-EFB9BA3BC811}"/>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0" name="椭圆 24">
            <a:extLst>
              <a:ext uri="{FF2B5EF4-FFF2-40B4-BE49-F238E27FC236}">
                <a16:creationId xmlns:a16="http://schemas.microsoft.com/office/drawing/2014/main" id="{003BF0B1-5303-8444-B7CA-76B459E2430E}"/>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1" name="文本框 25">
                <a:extLst>
                  <a:ext uri="{FF2B5EF4-FFF2-40B4-BE49-F238E27FC236}">
                    <a16:creationId xmlns:a16="http://schemas.microsoft.com/office/drawing/2014/main" id="{098F116D-5B94-584D-B77A-600FD3D22A37}"/>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1" name="文本框 25">
                <a:extLst>
                  <a:ext uri="{FF2B5EF4-FFF2-40B4-BE49-F238E27FC236}">
                    <a16:creationId xmlns:a16="http://schemas.microsoft.com/office/drawing/2014/main" id="{098F116D-5B94-584D-B77A-600FD3D22A37}"/>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2" name="直接箭头连接符 27">
            <a:extLst>
              <a:ext uri="{FF2B5EF4-FFF2-40B4-BE49-F238E27FC236}">
                <a16:creationId xmlns:a16="http://schemas.microsoft.com/office/drawing/2014/main" id="{A0A61A87-BE08-E84A-9028-568BABF20418}"/>
              </a:ext>
            </a:extLst>
          </p:cNvPr>
          <p:cNvCxnSpPr>
            <a:cxnSpLocks/>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8">
            <a:extLst>
              <a:ext uri="{FF2B5EF4-FFF2-40B4-BE49-F238E27FC236}">
                <a16:creationId xmlns:a16="http://schemas.microsoft.com/office/drawing/2014/main" id="{90CD6591-D95D-C54A-94A8-8F9285AD5433}"/>
              </a:ext>
            </a:extLst>
          </p:cNvPr>
          <p:cNvCxnSpPr>
            <a:cxnSpLocks/>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1">
            <a:extLst>
              <a:ext uri="{FF2B5EF4-FFF2-40B4-BE49-F238E27FC236}">
                <a16:creationId xmlns:a16="http://schemas.microsoft.com/office/drawing/2014/main" id="{567AC093-7BA9-8242-8864-1E0C01A1A3B8}"/>
              </a:ext>
            </a:extLst>
          </p:cNvPr>
          <p:cNvCxnSpPr>
            <a:cxnSpLocks/>
            <a:stCxn id="9" idx="6"/>
            <a:endCxn id="11" idx="1"/>
          </p:cNvCxnSpPr>
          <p:nvPr/>
        </p:nvCxnSpPr>
        <p:spPr>
          <a:xfrm>
            <a:off x="3800317" y="1777290"/>
            <a:ext cx="3358752" cy="22924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4">
            <a:extLst>
              <a:ext uri="{FF2B5EF4-FFF2-40B4-BE49-F238E27FC236}">
                <a16:creationId xmlns:a16="http://schemas.microsoft.com/office/drawing/2014/main" id="{D5C17721-817A-FB4C-AF2C-C8B04E5B79A1}"/>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7">
            <a:extLst>
              <a:ext uri="{FF2B5EF4-FFF2-40B4-BE49-F238E27FC236}">
                <a16:creationId xmlns:a16="http://schemas.microsoft.com/office/drawing/2014/main" id="{B8CC45AC-EAAE-034D-97C4-AFC0F272C4BF}"/>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8">
            <a:extLst>
              <a:ext uri="{FF2B5EF4-FFF2-40B4-BE49-F238E27FC236}">
                <a16:creationId xmlns:a16="http://schemas.microsoft.com/office/drawing/2014/main" id="{223DFC7A-C696-084C-96BB-30E73ED1BB6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45">
            <a:extLst>
              <a:ext uri="{FF2B5EF4-FFF2-40B4-BE49-F238E27FC236}">
                <a16:creationId xmlns:a16="http://schemas.microsoft.com/office/drawing/2014/main" id="{181B188E-8B54-454E-8C61-23D047DE8604}"/>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8">
            <a:extLst>
              <a:ext uri="{FF2B5EF4-FFF2-40B4-BE49-F238E27FC236}">
                <a16:creationId xmlns:a16="http://schemas.microsoft.com/office/drawing/2014/main" id="{F503760C-855B-8241-A8BC-3B71DBD74D9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51">
            <a:extLst>
              <a:ext uri="{FF2B5EF4-FFF2-40B4-BE49-F238E27FC236}">
                <a16:creationId xmlns:a16="http://schemas.microsoft.com/office/drawing/2014/main" id="{46EEF59A-5835-554F-9D3C-E8459D7ADF39}"/>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2">
            <a:extLst>
              <a:ext uri="{FF2B5EF4-FFF2-40B4-BE49-F238E27FC236}">
                <a16:creationId xmlns:a16="http://schemas.microsoft.com/office/drawing/2014/main" id="{C4EF730F-AD1B-C745-A9F5-06A7732243DA}"/>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61">
                <a:extLst>
                  <a:ext uri="{FF2B5EF4-FFF2-40B4-BE49-F238E27FC236}">
                    <a16:creationId xmlns:a16="http://schemas.microsoft.com/office/drawing/2014/main" id="{1159E727-A825-7D43-98D0-BA56715B05F5}"/>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2" name="文本框 61">
                <a:extLst>
                  <a:ext uri="{FF2B5EF4-FFF2-40B4-BE49-F238E27FC236}">
                    <a16:creationId xmlns:a16="http://schemas.microsoft.com/office/drawing/2014/main" id="{1159E727-A825-7D43-98D0-BA56715B05F5}"/>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63">
                <a:extLst>
                  <a:ext uri="{FF2B5EF4-FFF2-40B4-BE49-F238E27FC236}">
                    <a16:creationId xmlns:a16="http://schemas.microsoft.com/office/drawing/2014/main" id="{7020D33C-D7C4-B347-91FA-0EE32F80F15F}"/>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3">
                <a:extLst>
                  <a:ext uri="{FF2B5EF4-FFF2-40B4-BE49-F238E27FC236}">
                    <a16:creationId xmlns:a16="http://schemas.microsoft.com/office/drawing/2014/main" id="{7020D33C-D7C4-B347-91FA-0EE32F80F15F}"/>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7">
                <a:extLst>
                  <a:ext uri="{FF2B5EF4-FFF2-40B4-BE49-F238E27FC236}">
                    <a16:creationId xmlns:a16="http://schemas.microsoft.com/office/drawing/2014/main" id="{9F676B95-7A86-2948-BC2A-4E0DF13535F3}"/>
                  </a:ext>
                </a:extLst>
              </p:cNvPr>
              <p:cNvSpPr txBox="1"/>
              <p:nvPr/>
            </p:nvSpPr>
            <p:spPr>
              <a:xfrm>
                <a:off x="2390740" y="865095"/>
                <a:ext cx="16232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4" name="文本框 67">
                <a:extLst>
                  <a:ext uri="{FF2B5EF4-FFF2-40B4-BE49-F238E27FC236}">
                    <a16:creationId xmlns:a16="http://schemas.microsoft.com/office/drawing/2014/main" id="{9F676B95-7A86-2948-BC2A-4E0DF13535F3}"/>
                  </a:ext>
                </a:extLst>
              </p:cNvPr>
              <p:cNvSpPr txBox="1">
                <a:spLocks noRot="1" noChangeAspect="1" noMove="1" noResize="1" noEditPoints="1" noAdjustHandles="1" noChangeArrowheads="1" noChangeShapeType="1" noTextEdit="1"/>
              </p:cNvSpPr>
              <p:nvPr/>
            </p:nvSpPr>
            <p:spPr>
              <a:xfrm>
                <a:off x="2390740" y="865095"/>
                <a:ext cx="1623265" cy="369332"/>
              </a:xfrm>
              <a:prstGeom prst="rect">
                <a:avLst/>
              </a:prstGeom>
              <a:blipFill>
                <a:blip r:embed="rId11"/>
                <a:stretch>
                  <a:fillRect l="-1563" r="-3125"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9">
                <a:extLst>
                  <a:ext uri="{FF2B5EF4-FFF2-40B4-BE49-F238E27FC236}">
                    <a16:creationId xmlns:a16="http://schemas.microsoft.com/office/drawing/2014/main" id="{585B9BF4-C75A-2749-8D1A-02BFB6B4765C}"/>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5" name="文本框 39">
                <a:extLst>
                  <a:ext uri="{FF2B5EF4-FFF2-40B4-BE49-F238E27FC236}">
                    <a16:creationId xmlns:a16="http://schemas.microsoft.com/office/drawing/2014/main" id="{585B9BF4-C75A-2749-8D1A-02BFB6B4765C}"/>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矩形 11">
                <a:extLst>
                  <a:ext uri="{FF2B5EF4-FFF2-40B4-BE49-F238E27FC236}">
                    <a16:creationId xmlns:a16="http://schemas.microsoft.com/office/drawing/2014/main" id="{0475FC7C-FAA3-D14E-89C5-B36A28249FF9}"/>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6" name="矩形 11">
                <a:extLst>
                  <a:ext uri="{FF2B5EF4-FFF2-40B4-BE49-F238E27FC236}">
                    <a16:creationId xmlns:a16="http://schemas.microsoft.com/office/drawing/2014/main" id="{0475FC7C-FAA3-D14E-89C5-B36A28249FF9}"/>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46">
                <a:extLst>
                  <a:ext uri="{FF2B5EF4-FFF2-40B4-BE49-F238E27FC236}">
                    <a16:creationId xmlns:a16="http://schemas.microsoft.com/office/drawing/2014/main" id="{397F1FCA-A507-3A4D-8C03-016B5F384935}"/>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7" name="矩形 46">
                <a:extLst>
                  <a:ext uri="{FF2B5EF4-FFF2-40B4-BE49-F238E27FC236}">
                    <a16:creationId xmlns:a16="http://schemas.microsoft.com/office/drawing/2014/main" id="{397F1FCA-A507-3A4D-8C03-016B5F384935}"/>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7">
                <a:extLst>
                  <a:ext uri="{FF2B5EF4-FFF2-40B4-BE49-F238E27FC236}">
                    <a16:creationId xmlns:a16="http://schemas.microsoft.com/office/drawing/2014/main" id="{3C8379D7-A09F-3D46-8880-EA0370A6EC56}"/>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8" name="矩形 47">
                <a:extLst>
                  <a:ext uri="{FF2B5EF4-FFF2-40B4-BE49-F238E27FC236}">
                    <a16:creationId xmlns:a16="http://schemas.microsoft.com/office/drawing/2014/main" id="{3C8379D7-A09F-3D46-8880-EA0370A6EC56}"/>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39" name="直接箭头连接符 49">
            <a:extLst>
              <a:ext uri="{FF2B5EF4-FFF2-40B4-BE49-F238E27FC236}">
                <a16:creationId xmlns:a16="http://schemas.microsoft.com/office/drawing/2014/main" id="{060D2F6E-5E79-0E49-880E-80DB8464E0C7}"/>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50">
                <a:extLst>
                  <a:ext uri="{FF2B5EF4-FFF2-40B4-BE49-F238E27FC236}">
                    <a16:creationId xmlns:a16="http://schemas.microsoft.com/office/drawing/2014/main" id="{4B7D0736-5EFA-B545-8CE7-4CE7BE432D30}"/>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0" name="文本框 50">
                <a:extLst>
                  <a:ext uri="{FF2B5EF4-FFF2-40B4-BE49-F238E27FC236}">
                    <a16:creationId xmlns:a16="http://schemas.microsoft.com/office/drawing/2014/main" id="{4B7D0736-5EFA-B545-8CE7-4CE7BE432D30}"/>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文本框 53">
                <a:extLst>
                  <a:ext uri="{FF2B5EF4-FFF2-40B4-BE49-F238E27FC236}">
                    <a16:creationId xmlns:a16="http://schemas.microsoft.com/office/drawing/2014/main" id="{87D009FB-9CD0-AB4B-84F1-DD6233F44681}"/>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1" name="文本框 53">
                <a:extLst>
                  <a:ext uri="{FF2B5EF4-FFF2-40B4-BE49-F238E27FC236}">
                    <a16:creationId xmlns:a16="http://schemas.microsoft.com/office/drawing/2014/main" id="{87D009FB-9CD0-AB4B-84F1-DD6233F44681}"/>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54">
                <a:extLst>
                  <a:ext uri="{FF2B5EF4-FFF2-40B4-BE49-F238E27FC236}">
                    <a16:creationId xmlns:a16="http://schemas.microsoft.com/office/drawing/2014/main" id="{72DE82C1-51DD-5C41-A804-579AB093F7F1}"/>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2" name="文本框 54">
                <a:extLst>
                  <a:ext uri="{FF2B5EF4-FFF2-40B4-BE49-F238E27FC236}">
                    <a16:creationId xmlns:a16="http://schemas.microsoft.com/office/drawing/2014/main" id="{72DE82C1-51DD-5C41-A804-579AB093F7F1}"/>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59">
                <a:extLst>
                  <a:ext uri="{FF2B5EF4-FFF2-40B4-BE49-F238E27FC236}">
                    <a16:creationId xmlns:a16="http://schemas.microsoft.com/office/drawing/2014/main" id="{64F52A26-E965-1542-89F9-19169C1C40EE}"/>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3" name="文本框 59">
                <a:extLst>
                  <a:ext uri="{FF2B5EF4-FFF2-40B4-BE49-F238E27FC236}">
                    <a16:creationId xmlns:a16="http://schemas.microsoft.com/office/drawing/2014/main" id="{64F52A26-E965-1542-89F9-19169C1C40EE}"/>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60">
                <a:extLst>
                  <a:ext uri="{FF2B5EF4-FFF2-40B4-BE49-F238E27FC236}">
                    <a16:creationId xmlns:a16="http://schemas.microsoft.com/office/drawing/2014/main" id="{244248CC-727B-6D42-BEA5-56D06E835DAA}"/>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4" name="文本框 60">
                <a:extLst>
                  <a:ext uri="{FF2B5EF4-FFF2-40B4-BE49-F238E27FC236}">
                    <a16:creationId xmlns:a16="http://schemas.microsoft.com/office/drawing/2014/main" id="{244248CC-727B-6D42-BEA5-56D06E835DAA}"/>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5" name="表格 9">
                <a:extLst>
                  <a:ext uri="{FF2B5EF4-FFF2-40B4-BE49-F238E27FC236}">
                    <a16:creationId xmlns:a16="http://schemas.microsoft.com/office/drawing/2014/main" id="{12C98753-20F8-AE40-9544-8F18B7AEB793}"/>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5" name="表格 9">
                <a:extLst>
                  <a:ext uri="{FF2B5EF4-FFF2-40B4-BE49-F238E27FC236}">
                    <a16:creationId xmlns:a16="http://schemas.microsoft.com/office/drawing/2014/main" id="{12C98753-20F8-AE40-9544-8F18B7AEB793}"/>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6" name="文本框 9">
                <a:extLst>
                  <a:ext uri="{FF2B5EF4-FFF2-40B4-BE49-F238E27FC236}">
                    <a16:creationId xmlns:a16="http://schemas.microsoft.com/office/drawing/2014/main" id="{E6C54942-0A28-4B4D-9AC1-80B3EE479387}"/>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6" name="文本框 9">
                <a:extLst>
                  <a:ext uri="{FF2B5EF4-FFF2-40B4-BE49-F238E27FC236}">
                    <a16:creationId xmlns:a16="http://schemas.microsoft.com/office/drawing/2014/main" id="{E6C54942-0A28-4B4D-9AC1-80B3EE479387}"/>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1612116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
        <p:nvSpPr>
          <p:cNvPr id="5" name="椭圆 4">
            <a:extLst>
              <a:ext uri="{FF2B5EF4-FFF2-40B4-BE49-F238E27FC236}">
                <a16:creationId xmlns:a16="http://schemas.microsoft.com/office/drawing/2014/main" id="{6E9AC5AC-9861-1B41-899D-44A31E8B5C11}"/>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7590D0F-617C-544B-8B3F-5B02872C2904}"/>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B7590D0F-617C-544B-8B3F-5B02872C2904}"/>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D35D8200-13F0-9C4A-9305-7AB2DA80461D}"/>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3764289-6A98-2349-A70B-37D971575D5D}"/>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53764289-6A98-2349-A70B-37D971575D5D}"/>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C047D642-A8F2-A743-9704-5B4684F6149E}"/>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5B53EDA0-83EA-D44A-9D1C-5327ADDAA15F}"/>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5B53EDA0-83EA-D44A-9D1C-5327ADDAA15F}"/>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D1035537-5FE5-6247-B2C3-7831C60CDEF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0B4710C5-5043-AF40-877B-080F46E4B776}"/>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0B4710C5-5043-AF40-877B-080F46E4B776}"/>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2381E42-62AB-9D4B-9C17-8227FB388288}"/>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A6A8A277-DDB1-FC42-B366-A8B2688D963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A6A8A277-DDB1-FC42-B366-A8B2688D963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F98772F0-973B-464B-B9DF-B06A78A522A5}"/>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E26DB4D7-3A23-214F-AB11-6B92D59A5F32}"/>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E26DB4D7-3A23-214F-AB11-6B92D59A5F32}"/>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0B46203E-8ECC-DC41-A6EC-F68D5830DA0C}"/>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00972EFE-33DB-6442-B88D-DC0A8E437462}"/>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00972EFE-33DB-6442-B88D-DC0A8E437462}"/>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40793E6B-C08B-344F-AF6D-0820E64B8282}"/>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2D886678-0810-1544-B649-92C15C346762}"/>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2D886678-0810-1544-B649-92C15C346762}"/>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19DC6E8E-9885-DF4F-A2D5-A01EFF235B90}"/>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166AFBE2-2702-9841-8D1B-BAF7425230EF}"/>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166AFBE2-2702-9841-8D1B-BAF7425230EF}"/>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6394351-94A7-6C4C-ACDC-2A51F2816F03}"/>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7CA47DC3-7695-544C-A038-3E4E108CE6C8}"/>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18ACBE60-5CB7-A84A-BBEA-BF47ED5E8ABE}"/>
              </a:ext>
            </a:extLst>
          </p:cNvPr>
          <p:cNvCxnSpPr>
            <a:cxnSpLocks/>
            <a:stCxn id="9" idx="6"/>
            <a:endCxn id="11" idx="1"/>
          </p:cNvCxnSpPr>
          <p:nvPr/>
        </p:nvCxnSpPr>
        <p:spPr>
          <a:xfrm>
            <a:off x="3800317" y="1777290"/>
            <a:ext cx="3358752" cy="22924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36777018-EC29-0943-9C5F-BEFF0421D5DE}"/>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C4BCA20B-51FC-E840-83D3-C1DA11C845B5}"/>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68C48D10-57AD-F540-881B-925F01B4E660}"/>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1C483795-6646-8147-8CB3-0535B2CD8C4F}"/>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B7489301-4AD8-8C4E-8FE2-6D5FDA542F7E}"/>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5446FF2B-EB95-2A42-A39A-802996AC3332}"/>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B1B4B74B-FB46-F44D-A42C-058C30FBBE4D}"/>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BCE96000-2ADC-654B-9F8E-2C735C77CB5C}"/>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BCE96000-2ADC-654B-9F8E-2C735C77CB5C}"/>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2">
                <a:extLst>
                  <a:ext uri="{FF2B5EF4-FFF2-40B4-BE49-F238E27FC236}">
                    <a16:creationId xmlns:a16="http://schemas.microsoft.com/office/drawing/2014/main" id="{68085205-3446-9E47-81CE-73D115674933}"/>
                  </a:ext>
                </a:extLst>
              </p:cNvPr>
              <p:cNvSpPr txBox="1"/>
              <p:nvPr/>
            </p:nvSpPr>
            <p:spPr>
              <a:xfrm rot="19429770">
                <a:off x="3670867"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4" name="文本框 62">
                <a:extLst>
                  <a:ext uri="{FF2B5EF4-FFF2-40B4-BE49-F238E27FC236}">
                    <a16:creationId xmlns:a16="http://schemas.microsoft.com/office/drawing/2014/main" id="{68085205-3446-9E47-81CE-73D115674933}"/>
                  </a:ext>
                </a:extLst>
              </p:cNvPr>
              <p:cNvSpPr txBox="1">
                <a:spLocks noRot="1" noChangeAspect="1" noMove="1" noResize="1" noEditPoints="1" noAdjustHandles="1" noChangeArrowheads="1" noChangeShapeType="1" noTextEdit="1"/>
              </p:cNvSpPr>
              <p:nvPr/>
            </p:nvSpPr>
            <p:spPr>
              <a:xfrm rot="19429770">
                <a:off x="3670867" y="3447679"/>
                <a:ext cx="1876796" cy="307777"/>
              </a:xfrm>
              <a:prstGeom prst="rect">
                <a:avLst/>
              </a:prstGeom>
              <a:blipFill>
                <a:blip r:embed="rId10"/>
                <a:stretch>
                  <a:fillRect t="-917" r="-6618" b="-27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3">
                <a:extLst>
                  <a:ext uri="{FF2B5EF4-FFF2-40B4-BE49-F238E27FC236}">
                    <a16:creationId xmlns:a16="http://schemas.microsoft.com/office/drawing/2014/main" id="{30C5F38B-031F-CF42-886B-F0D449BCED6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5" name="文本框 63">
                <a:extLst>
                  <a:ext uri="{FF2B5EF4-FFF2-40B4-BE49-F238E27FC236}">
                    <a16:creationId xmlns:a16="http://schemas.microsoft.com/office/drawing/2014/main" id="{30C5F38B-031F-CF42-886B-F0D449BCED6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1"/>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5">
                <a:extLst>
                  <a:ext uri="{FF2B5EF4-FFF2-40B4-BE49-F238E27FC236}">
                    <a16:creationId xmlns:a16="http://schemas.microsoft.com/office/drawing/2014/main" id="{7106DED4-949B-B144-872F-C7F112CAD002}"/>
                  </a:ext>
                </a:extLst>
              </p:cNvPr>
              <p:cNvSpPr txBox="1"/>
              <p:nvPr/>
            </p:nvSpPr>
            <p:spPr>
              <a:xfrm>
                <a:off x="4661295"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6" name="文本框 65">
                <a:extLst>
                  <a:ext uri="{FF2B5EF4-FFF2-40B4-BE49-F238E27FC236}">
                    <a16:creationId xmlns:a16="http://schemas.microsoft.com/office/drawing/2014/main" id="{7106DED4-949B-B144-872F-C7F112CAD002}"/>
                  </a:ext>
                </a:extLst>
              </p:cNvPr>
              <p:cNvSpPr txBox="1">
                <a:spLocks noRot="1" noChangeAspect="1" noMove="1" noResize="1" noEditPoints="1" noAdjustHandles="1" noChangeArrowheads="1" noChangeShapeType="1" noTextEdit="1"/>
              </p:cNvSpPr>
              <p:nvPr/>
            </p:nvSpPr>
            <p:spPr>
              <a:xfrm>
                <a:off x="4661295" y="1455098"/>
                <a:ext cx="1906676" cy="307777"/>
              </a:xfrm>
              <a:prstGeom prst="rect">
                <a:avLst/>
              </a:prstGeom>
              <a:blipFill>
                <a:blip r:embed="rId12"/>
                <a:stretch>
                  <a:fillRect l="-2000" r="-4000"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67">
                <a:extLst>
                  <a:ext uri="{FF2B5EF4-FFF2-40B4-BE49-F238E27FC236}">
                    <a16:creationId xmlns:a16="http://schemas.microsoft.com/office/drawing/2014/main" id="{C17C19B1-E3E2-6946-AC4B-CC1EED1E08ED}"/>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7" name="文本框 67">
                <a:extLst>
                  <a:ext uri="{FF2B5EF4-FFF2-40B4-BE49-F238E27FC236}">
                    <a16:creationId xmlns:a16="http://schemas.microsoft.com/office/drawing/2014/main" id="{C17C19B1-E3E2-6946-AC4B-CC1EED1E08ED}"/>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3"/>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39">
                <a:extLst>
                  <a:ext uri="{FF2B5EF4-FFF2-40B4-BE49-F238E27FC236}">
                    <a16:creationId xmlns:a16="http://schemas.microsoft.com/office/drawing/2014/main" id="{4DE9F42A-F1A4-204D-BBE0-8CB18ADE309E}"/>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8" name="文本框 39">
                <a:extLst>
                  <a:ext uri="{FF2B5EF4-FFF2-40B4-BE49-F238E27FC236}">
                    <a16:creationId xmlns:a16="http://schemas.microsoft.com/office/drawing/2014/main" id="{4DE9F42A-F1A4-204D-BBE0-8CB18ADE309E}"/>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4"/>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43">
                <a:extLst>
                  <a:ext uri="{FF2B5EF4-FFF2-40B4-BE49-F238E27FC236}">
                    <a16:creationId xmlns:a16="http://schemas.microsoft.com/office/drawing/2014/main" id="{A1B3B665-098A-1B49-999A-BA83BE043C1E}"/>
                  </a:ext>
                </a:extLst>
              </p:cNvPr>
              <p:cNvSpPr txBox="1"/>
              <p:nvPr/>
            </p:nvSpPr>
            <p:spPr>
              <a:xfrm>
                <a:off x="6924485" y="873014"/>
                <a:ext cx="46820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39" name="文本框 43">
                <a:extLst>
                  <a:ext uri="{FF2B5EF4-FFF2-40B4-BE49-F238E27FC236}">
                    <a16:creationId xmlns:a16="http://schemas.microsoft.com/office/drawing/2014/main" id="{A1B3B665-098A-1B49-999A-BA83BE043C1E}"/>
                  </a:ext>
                </a:extLst>
              </p:cNvPr>
              <p:cNvSpPr txBox="1">
                <a:spLocks noRot="1" noChangeAspect="1" noMove="1" noResize="1" noEditPoints="1" noAdjustHandles="1" noChangeArrowheads="1" noChangeShapeType="1" noTextEdit="1"/>
              </p:cNvSpPr>
              <p:nvPr/>
            </p:nvSpPr>
            <p:spPr>
              <a:xfrm>
                <a:off x="6924485" y="873014"/>
                <a:ext cx="4682051" cy="307777"/>
              </a:xfrm>
              <a:prstGeom prst="rect">
                <a:avLst/>
              </a:prstGeom>
              <a:blipFill>
                <a:blip r:embed="rId15"/>
                <a:stretch>
                  <a:fillRect r="-542"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矩形 11">
                <a:extLst>
                  <a:ext uri="{FF2B5EF4-FFF2-40B4-BE49-F238E27FC236}">
                    <a16:creationId xmlns:a16="http://schemas.microsoft.com/office/drawing/2014/main" id="{E93603EB-B18B-944B-A1DE-2A39471B486F}"/>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0" name="矩形 11">
                <a:extLst>
                  <a:ext uri="{FF2B5EF4-FFF2-40B4-BE49-F238E27FC236}">
                    <a16:creationId xmlns:a16="http://schemas.microsoft.com/office/drawing/2014/main" id="{E93603EB-B18B-944B-A1DE-2A39471B486F}"/>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6"/>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46">
                <a:extLst>
                  <a:ext uri="{FF2B5EF4-FFF2-40B4-BE49-F238E27FC236}">
                    <a16:creationId xmlns:a16="http://schemas.microsoft.com/office/drawing/2014/main" id="{69B1E11A-8EE6-2B4E-A7CA-B28AE860E722}"/>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1" name="矩形 46">
                <a:extLst>
                  <a:ext uri="{FF2B5EF4-FFF2-40B4-BE49-F238E27FC236}">
                    <a16:creationId xmlns:a16="http://schemas.microsoft.com/office/drawing/2014/main" id="{69B1E11A-8EE6-2B4E-A7CA-B28AE860E722}"/>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矩形 47">
                <a:extLst>
                  <a:ext uri="{FF2B5EF4-FFF2-40B4-BE49-F238E27FC236}">
                    <a16:creationId xmlns:a16="http://schemas.microsoft.com/office/drawing/2014/main" id="{A2C9561E-045F-D942-B30C-0CBBE0711BB5}"/>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2" name="矩形 47">
                <a:extLst>
                  <a:ext uri="{FF2B5EF4-FFF2-40B4-BE49-F238E27FC236}">
                    <a16:creationId xmlns:a16="http://schemas.microsoft.com/office/drawing/2014/main" id="{A2C9561E-045F-D942-B30C-0CBBE0711BB5}"/>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8"/>
                <a:stretch>
                  <a:fillRect r="-3077"/>
                </a:stretch>
              </a:blipFill>
              <a:ln w="28575"/>
            </p:spPr>
            <p:txBody>
              <a:bodyPr/>
              <a:lstStyle/>
              <a:p>
                <a:r>
                  <a:rPr lang="en-CN">
                    <a:noFill/>
                  </a:rPr>
                  <a:t> </a:t>
                </a:r>
              </a:p>
            </p:txBody>
          </p:sp>
        </mc:Fallback>
      </mc:AlternateContent>
      <p:cxnSp>
        <p:nvCxnSpPr>
          <p:cNvPr id="43" name="直接箭头连接符 49">
            <a:extLst>
              <a:ext uri="{FF2B5EF4-FFF2-40B4-BE49-F238E27FC236}">
                <a16:creationId xmlns:a16="http://schemas.microsoft.com/office/drawing/2014/main" id="{436A5414-24A4-1D47-ACED-2371CD5AECB4}"/>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18AF0755-595B-7740-BE1B-F57E37C2B252}"/>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4" name="文本框 50">
                <a:extLst>
                  <a:ext uri="{FF2B5EF4-FFF2-40B4-BE49-F238E27FC236}">
                    <a16:creationId xmlns:a16="http://schemas.microsoft.com/office/drawing/2014/main" id="{18AF0755-595B-7740-BE1B-F57E37C2B252}"/>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9"/>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3">
                <a:extLst>
                  <a:ext uri="{FF2B5EF4-FFF2-40B4-BE49-F238E27FC236}">
                    <a16:creationId xmlns:a16="http://schemas.microsoft.com/office/drawing/2014/main" id="{077E4F1B-FAB6-3A4F-88C5-302EDC215D18}"/>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5" name="文本框 53">
                <a:extLst>
                  <a:ext uri="{FF2B5EF4-FFF2-40B4-BE49-F238E27FC236}">
                    <a16:creationId xmlns:a16="http://schemas.microsoft.com/office/drawing/2014/main" id="{077E4F1B-FAB6-3A4F-88C5-302EDC215D18}"/>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20"/>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4">
                <a:extLst>
                  <a:ext uri="{FF2B5EF4-FFF2-40B4-BE49-F238E27FC236}">
                    <a16:creationId xmlns:a16="http://schemas.microsoft.com/office/drawing/2014/main" id="{B0D1725F-1CAA-9D4B-BB44-270731E07BE4}"/>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6" name="文本框 54">
                <a:extLst>
                  <a:ext uri="{FF2B5EF4-FFF2-40B4-BE49-F238E27FC236}">
                    <a16:creationId xmlns:a16="http://schemas.microsoft.com/office/drawing/2014/main" id="{B0D1725F-1CAA-9D4B-BB44-270731E07BE4}"/>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1"/>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6">
                <a:extLst>
                  <a:ext uri="{FF2B5EF4-FFF2-40B4-BE49-F238E27FC236}">
                    <a16:creationId xmlns:a16="http://schemas.microsoft.com/office/drawing/2014/main" id="{DD5B3C26-DAEA-924B-9F08-1BF8720F6A42}"/>
                  </a:ext>
                </a:extLst>
              </p:cNvPr>
              <p:cNvSpPr txBox="1"/>
              <p:nvPr/>
            </p:nvSpPr>
            <p:spPr>
              <a:xfrm rot="19534399">
                <a:off x="4637979" y="3603460"/>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47" name="文本框 56">
                <a:extLst>
                  <a:ext uri="{FF2B5EF4-FFF2-40B4-BE49-F238E27FC236}">
                    <a16:creationId xmlns:a16="http://schemas.microsoft.com/office/drawing/2014/main" id="{DD5B3C26-DAEA-924B-9F08-1BF8720F6A42}"/>
                  </a:ext>
                </a:extLst>
              </p:cNvPr>
              <p:cNvSpPr txBox="1">
                <a:spLocks noRot="1" noChangeAspect="1" noMove="1" noResize="1" noEditPoints="1" noAdjustHandles="1" noChangeArrowheads="1" noChangeShapeType="1" noTextEdit="1"/>
              </p:cNvSpPr>
              <p:nvPr/>
            </p:nvSpPr>
            <p:spPr>
              <a:xfrm rot="19534399">
                <a:off x="4637979" y="3603460"/>
                <a:ext cx="846963" cy="369332"/>
              </a:xfrm>
              <a:prstGeom prst="rect">
                <a:avLst/>
              </a:prstGeom>
              <a:blipFill>
                <a:blip r:embed="rId22"/>
                <a:stretch>
                  <a:fillRect r="-6849"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8">
                <a:extLst>
                  <a:ext uri="{FF2B5EF4-FFF2-40B4-BE49-F238E27FC236}">
                    <a16:creationId xmlns:a16="http://schemas.microsoft.com/office/drawing/2014/main" id="{D593F14D-103F-AB47-8622-3D1C164E1229}"/>
                  </a:ext>
                </a:extLst>
              </p:cNvPr>
              <p:cNvSpPr txBox="1"/>
              <p:nvPr/>
            </p:nvSpPr>
            <p:spPr>
              <a:xfrm>
                <a:off x="5232657"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48" name="文本框 58">
                <a:extLst>
                  <a:ext uri="{FF2B5EF4-FFF2-40B4-BE49-F238E27FC236}">
                    <a16:creationId xmlns:a16="http://schemas.microsoft.com/office/drawing/2014/main" id="{D593F14D-103F-AB47-8622-3D1C164E1229}"/>
                  </a:ext>
                </a:extLst>
              </p:cNvPr>
              <p:cNvSpPr txBox="1">
                <a:spLocks noRot="1" noChangeAspect="1" noMove="1" noResize="1" noEditPoints="1" noAdjustHandles="1" noChangeArrowheads="1" noChangeShapeType="1" noTextEdit="1"/>
              </p:cNvSpPr>
              <p:nvPr/>
            </p:nvSpPr>
            <p:spPr>
              <a:xfrm>
                <a:off x="5232657" y="1762875"/>
                <a:ext cx="846963" cy="369332"/>
              </a:xfrm>
              <a:prstGeom prst="rect">
                <a:avLst/>
              </a:prstGeom>
              <a:blipFill>
                <a:blip r:embed="rId23"/>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9">
                <a:extLst>
                  <a:ext uri="{FF2B5EF4-FFF2-40B4-BE49-F238E27FC236}">
                    <a16:creationId xmlns:a16="http://schemas.microsoft.com/office/drawing/2014/main" id="{5961BD66-9A88-8C4B-8271-26D7F9E53168}"/>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9" name="文本框 59">
                <a:extLst>
                  <a:ext uri="{FF2B5EF4-FFF2-40B4-BE49-F238E27FC236}">
                    <a16:creationId xmlns:a16="http://schemas.microsoft.com/office/drawing/2014/main" id="{5961BD66-9A88-8C4B-8271-26D7F9E53168}"/>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4"/>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60">
                <a:extLst>
                  <a:ext uri="{FF2B5EF4-FFF2-40B4-BE49-F238E27FC236}">
                    <a16:creationId xmlns:a16="http://schemas.microsoft.com/office/drawing/2014/main" id="{04F481F6-5346-8847-A4A1-879DF13337AB}"/>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50" name="文本框 60">
                <a:extLst>
                  <a:ext uri="{FF2B5EF4-FFF2-40B4-BE49-F238E27FC236}">
                    <a16:creationId xmlns:a16="http://schemas.microsoft.com/office/drawing/2014/main" id="{04F481F6-5346-8847-A4A1-879DF13337AB}"/>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5"/>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1" name="表格 9">
                <a:extLst>
                  <a:ext uri="{FF2B5EF4-FFF2-40B4-BE49-F238E27FC236}">
                    <a16:creationId xmlns:a16="http://schemas.microsoft.com/office/drawing/2014/main" id="{BFF304FA-5E8B-A34E-B921-24EB2A7532E7}"/>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51" name="表格 9">
                <a:extLst>
                  <a:ext uri="{FF2B5EF4-FFF2-40B4-BE49-F238E27FC236}">
                    <a16:creationId xmlns:a16="http://schemas.microsoft.com/office/drawing/2014/main" id="{BFF304FA-5E8B-A34E-B921-24EB2A7532E7}"/>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6"/>
                          <a:stretch>
                            <a:fillRect l="-1538" t="-4167" r="-201538" b="-429167"/>
                          </a:stretch>
                        </a:blipFill>
                      </a:tcPr>
                    </a:tc>
                    <a:tc>
                      <a:txBody>
                        <a:bodyPr/>
                        <a:lstStyle/>
                        <a:p>
                          <a:endParaRPr lang="en-CN"/>
                        </a:p>
                      </a:txBody>
                      <a:tcPr>
                        <a:blipFill>
                          <a:blip r:embed="rId26"/>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2" name="文本框 9">
                <a:extLst>
                  <a:ext uri="{FF2B5EF4-FFF2-40B4-BE49-F238E27FC236}">
                    <a16:creationId xmlns:a16="http://schemas.microsoft.com/office/drawing/2014/main" id="{B22419AC-3F3D-F24B-B952-76CE3A60463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2" name="文本框 9">
                <a:extLst>
                  <a:ext uri="{FF2B5EF4-FFF2-40B4-BE49-F238E27FC236}">
                    <a16:creationId xmlns:a16="http://schemas.microsoft.com/office/drawing/2014/main" id="{B22419AC-3F3D-F24B-B952-76CE3A60463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7"/>
                <a:stretch>
                  <a:fillRect r="-844" b="-34783"/>
                </a:stretch>
              </a:blipFill>
            </p:spPr>
            <p:txBody>
              <a:bodyPr/>
              <a:lstStyle/>
              <a:p>
                <a:r>
                  <a:rPr lang="en-CN">
                    <a:noFill/>
                  </a:rPr>
                  <a:t> </a:t>
                </a:r>
              </a:p>
            </p:txBody>
          </p:sp>
        </mc:Fallback>
      </mc:AlternateContent>
    </p:spTree>
    <p:extLst>
      <p:ext uri="{BB962C8B-B14F-4D97-AF65-F5344CB8AC3E}">
        <p14:creationId xmlns:p14="http://schemas.microsoft.com/office/powerpoint/2010/main" val="2367738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
        <p:nvSpPr>
          <p:cNvPr id="5" name="椭圆 4">
            <a:extLst>
              <a:ext uri="{FF2B5EF4-FFF2-40B4-BE49-F238E27FC236}">
                <a16:creationId xmlns:a16="http://schemas.microsoft.com/office/drawing/2014/main" id="{D6D444E5-8592-2547-B0C7-176C009DCFB8}"/>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26C599C-5522-614C-BB33-577A65C36400}"/>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426C599C-5522-614C-BB33-577A65C36400}"/>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851FD5C1-ACAB-9247-8BCB-B00E281E71D9}"/>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4B1728A-1328-634D-AE68-8A9E6A8F1056}"/>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F4B1728A-1328-634D-AE68-8A9E6A8F1056}"/>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B876764C-D3C5-DE4A-9458-59DC33E7CF63}"/>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24975812-4378-F74A-A963-3EBAC7BEDD3F}"/>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24975812-4378-F74A-A963-3EBAC7BEDD3F}"/>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C08A2C62-AE8D-8B43-B7E5-6BB5C91C359F}"/>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3859C8AD-C85C-8241-A1C5-310462522AC2}"/>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3859C8AD-C85C-8241-A1C5-310462522AC2}"/>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E58C1617-6EC7-334D-84FD-B5B7B6DD436B}"/>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7D16B9B5-0B50-6C4E-AADB-A18F6F46A076}"/>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7D16B9B5-0B50-6C4E-AADB-A18F6F46A076}"/>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19BD23DB-E001-5D46-9424-1CB25CE9C92E}"/>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39D8A697-57BC-C942-898D-D4097A7E69A1}"/>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39D8A697-57BC-C942-898D-D4097A7E69A1}"/>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3E8FB4E1-CF41-B54E-B5EE-F44F9D028280}"/>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EF4C6B2F-9A2E-CA46-B951-C60A3D4EBBFE}"/>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EF4C6B2F-9A2E-CA46-B951-C60A3D4EBBFE}"/>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5AD96152-3918-2848-82C8-7D91501E0156}"/>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C1CB1004-591B-8948-915A-BF233B8BB06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C1CB1004-591B-8948-915A-BF233B8BB06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8CAFC0EF-E4EC-9C48-8F1E-966437093EAB}"/>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DDEDF0C4-EE22-0343-B608-C06F91A42967}"/>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DDEDF0C4-EE22-0343-B608-C06F91A42967}"/>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526ADC30-24A7-3E40-B6FE-E3E3F688A65C}"/>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7D4B0322-6DD8-FC48-A66D-1B67922770D6}"/>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0B8050CA-B0D2-784E-B5D6-D2573DDB786B}"/>
              </a:ext>
            </a:extLst>
          </p:cNvPr>
          <p:cNvCxnSpPr>
            <a:cxnSpLocks/>
            <a:stCxn id="9" idx="6"/>
            <a:endCxn id="11" idx="1"/>
          </p:cNvCxnSpPr>
          <p:nvPr/>
        </p:nvCxnSpPr>
        <p:spPr>
          <a:xfrm>
            <a:off x="3800317" y="1777290"/>
            <a:ext cx="3358752" cy="229243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4B2C4109-F7FB-9347-8F0E-7F6F981CB7A9}"/>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1BDC3691-06F4-EF40-B380-BD14EEB4103B}"/>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76B655B6-976A-E04B-B195-037229D012E7}"/>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3691CEA3-907E-9D4E-B28A-14B8EDA35036}"/>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C319ADDA-C0A7-F842-B3ED-3ECFAE89F5FF}"/>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016A1718-0968-5B40-BE94-6C685166DDB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CFD7ACCB-3D9A-9B4B-8E24-594AC2B89676}"/>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D0826EB7-1734-424E-9834-BED1DD65E949}"/>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D0826EB7-1734-424E-9834-BED1DD65E949}"/>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3">
                <a:extLst>
                  <a:ext uri="{FF2B5EF4-FFF2-40B4-BE49-F238E27FC236}">
                    <a16:creationId xmlns:a16="http://schemas.microsoft.com/office/drawing/2014/main" id="{EA13728C-B574-A94A-977F-9CCFA00A829D}"/>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63">
                <a:extLst>
                  <a:ext uri="{FF2B5EF4-FFF2-40B4-BE49-F238E27FC236}">
                    <a16:creationId xmlns:a16="http://schemas.microsoft.com/office/drawing/2014/main" id="{EA13728C-B574-A94A-977F-9CCFA00A829D}"/>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4">
                <a:extLst>
                  <a:ext uri="{FF2B5EF4-FFF2-40B4-BE49-F238E27FC236}">
                    <a16:creationId xmlns:a16="http://schemas.microsoft.com/office/drawing/2014/main" id="{32D5DD07-DFD4-E145-AB6B-1DFC528CB163}"/>
                  </a:ext>
                </a:extLst>
              </p:cNvPr>
              <p:cNvSpPr txBox="1"/>
              <p:nvPr/>
            </p:nvSpPr>
            <p:spPr>
              <a:xfrm rot="2000166">
                <a:off x="4156102" y="224984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5" name="文本框 64">
                <a:extLst>
                  <a:ext uri="{FF2B5EF4-FFF2-40B4-BE49-F238E27FC236}">
                    <a16:creationId xmlns:a16="http://schemas.microsoft.com/office/drawing/2014/main" id="{32D5DD07-DFD4-E145-AB6B-1DFC528CB163}"/>
                  </a:ext>
                </a:extLst>
              </p:cNvPr>
              <p:cNvSpPr txBox="1">
                <a:spLocks noRot="1" noChangeAspect="1" noMove="1" noResize="1" noEditPoints="1" noAdjustHandles="1" noChangeArrowheads="1" noChangeShapeType="1" noTextEdit="1"/>
              </p:cNvSpPr>
              <p:nvPr/>
            </p:nvSpPr>
            <p:spPr>
              <a:xfrm rot="2000166">
                <a:off x="4156102" y="2249846"/>
                <a:ext cx="1846916" cy="307777"/>
              </a:xfrm>
              <a:prstGeom prst="rect">
                <a:avLst/>
              </a:prstGeom>
              <a:blipFill>
                <a:blip r:embed="rId11"/>
                <a:stretch>
                  <a:fillRect l="-2941" r="-2206" b="-98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7">
                <a:extLst>
                  <a:ext uri="{FF2B5EF4-FFF2-40B4-BE49-F238E27FC236}">
                    <a16:creationId xmlns:a16="http://schemas.microsoft.com/office/drawing/2014/main" id="{0FC8D068-6F42-DA42-A454-C037347D731F}"/>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6" name="文本框 67">
                <a:extLst>
                  <a:ext uri="{FF2B5EF4-FFF2-40B4-BE49-F238E27FC236}">
                    <a16:creationId xmlns:a16="http://schemas.microsoft.com/office/drawing/2014/main" id="{0FC8D068-6F42-DA42-A454-C037347D731F}"/>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39">
                <a:extLst>
                  <a:ext uri="{FF2B5EF4-FFF2-40B4-BE49-F238E27FC236}">
                    <a16:creationId xmlns:a16="http://schemas.microsoft.com/office/drawing/2014/main" id="{B9F7FD99-BF38-4A4D-8DDD-22BD77D5D736}"/>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7" name="文本框 39">
                <a:extLst>
                  <a:ext uri="{FF2B5EF4-FFF2-40B4-BE49-F238E27FC236}">
                    <a16:creationId xmlns:a16="http://schemas.microsoft.com/office/drawing/2014/main" id="{B9F7FD99-BF38-4A4D-8DDD-22BD77D5D736}"/>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3"/>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43">
                <a:extLst>
                  <a:ext uri="{FF2B5EF4-FFF2-40B4-BE49-F238E27FC236}">
                    <a16:creationId xmlns:a16="http://schemas.microsoft.com/office/drawing/2014/main" id="{60730180-7E4A-9C4D-83C7-E3A265D82B08}"/>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38" name="文本框 43">
                <a:extLst>
                  <a:ext uri="{FF2B5EF4-FFF2-40B4-BE49-F238E27FC236}">
                    <a16:creationId xmlns:a16="http://schemas.microsoft.com/office/drawing/2014/main" id="{60730180-7E4A-9C4D-83C7-E3A265D82B08}"/>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14"/>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11">
                <a:extLst>
                  <a:ext uri="{FF2B5EF4-FFF2-40B4-BE49-F238E27FC236}">
                    <a16:creationId xmlns:a16="http://schemas.microsoft.com/office/drawing/2014/main" id="{2CFB09A1-4009-8F4E-B858-2DFB39B551B9}"/>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11">
                <a:extLst>
                  <a:ext uri="{FF2B5EF4-FFF2-40B4-BE49-F238E27FC236}">
                    <a16:creationId xmlns:a16="http://schemas.microsoft.com/office/drawing/2014/main" id="{2CFB09A1-4009-8F4E-B858-2DFB39B551B9}"/>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5"/>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矩形 46">
                <a:extLst>
                  <a:ext uri="{FF2B5EF4-FFF2-40B4-BE49-F238E27FC236}">
                    <a16:creationId xmlns:a16="http://schemas.microsoft.com/office/drawing/2014/main" id="{F64FCE62-895C-FA4A-AAAE-CB2B7D828293}"/>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0" name="矩形 46">
                <a:extLst>
                  <a:ext uri="{FF2B5EF4-FFF2-40B4-BE49-F238E27FC236}">
                    <a16:creationId xmlns:a16="http://schemas.microsoft.com/office/drawing/2014/main" id="{F64FCE62-895C-FA4A-AAAE-CB2B7D828293}"/>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6"/>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47">
                <a:extLst>
                  <a:ext uri="{FF2B5EF4-FFF2-40B4-BE49-F238E27FC236}">
                    <a16:creationId xmlns:a16="http://schemas.microsoft.com/office/drawing/2014/main" id="{A3120E9F-07CA-5544-A457-873A48D0CFDB}"/>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1" name="矩形 47">
                <a:extLst>
                  <a:ext uri="{FF2B5EF4-FFF2-40B4-BE49-F238E27FC236}">
                    <a16:creationId xmlns:a16="http://schemas.microsoft.com/office/drawing/2014/main" id="{A3120E9F-07CA-5544-A457-873A48D0CFDB}"/>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7"/>
                <a:stretch>
                  <a:fillRect r="-3077"/>
                </a:stretch>
              </a:blipFill>
              <a:ln w="28575"/>
            </p:spPr>
            <p:txBody>
              <a:bodyPr/>
              <a:lstStyle/>
              <a:p>
                <a:r>
                  <a:rPr lang="en-CN">
                    <a:noFill/>
                  </a:rPr>
                  <a:t> </a:t>
                </a:r>
              </a:p>
            </p:txBody>
          </p:sp>
        </mc:Fallback>
      </mc:AlternateContent>
      <p:cxnSp>
        <p:nvCxnSpPr>
          <p:cNvPr id="42" name="直接箭头连接符 49">
            <a:extLst>
              <a:ext uri="{FF2B5EF4-FFF2-40B4-BE49-F238E27FC236}">
                <a16:creationId xmlns:a16="http://schemas.microsoft.com/office/drawing/2014/main" id="{967AFC07-43CA-8241-B6E3-C169BDFD7380}"/>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50">
                <a:extLst>
                  <a:ext uri="{FF2B5EF4-FFF2-40B4-BE49-F238E27FC236}">
                    <a16:creationId xmlns:a16="http://schemas.microsoft.com/office/drawing/2014/main" id="{D6E51332-98A6-514D-95D0-0F585A204CE2}"/>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3" name="文本框 50">
                <a:extLst>
                  <a:ext uri="{FF2B5EF4-FFF2-40B4-BE49-F238E27FC236}">
                    <a16:creationId xmlns:a16="http://schemas.microsoft.com/office/drawing/2014/main" id="{D6E51332-98A6-514D-95D0-0F585A204CE2}"/>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8"/>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3">
                <a:extLst>
                  <a:ext uri="{FF2B5EF4-FFF2-40B4-BE49-F238E27FC236}">
                    <a16:creationId xmlns:a16="http://schemas.microsoft.com/office/drawing/2014/main" id="{0B8A6575-4340-2A45-8AE3-367E00DB9490}"/>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4" name="文本框 53">
                <a:extLst>
                  <a:ext uri="{FF2B5EF4-FFF2-40B4-BE49-F238E27FC236}">
                    <a16:creationId xmlns:a16="http://schemas.microsoft.com/office/drawing/2014/main" id="{0B8A6575-4340-2A45-8AE3-367E00DB9490}"/>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9"/>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4">
                <a:extLst>
                  <a:ext uri="{FF2B5EF4-FFF2-40B4-BE49-F238E27FC236}">
                    <a16:creationId xmlns:a16="http://schemas.microsoft.com/office/drawing/2014/main" id="{A4A80047-EF98-3648-ABB3-AECECF368D5F}"/>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5" name="文本框 54">
                <a:extLst>
                  <a:ext uri="{FF2B5EF4-FFF2-40B4-BE49-F238E27FC236}">
                    <a16:creationId xmlns:a16="http://schemas.microsoft.com/office/drawing/2014/main" id="{A4A80047-EF98-3648-ABB3-AECECF368D5F}"/>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0"/>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5">
                <a:extLst>
                  <a:ext uri="{FF2B5EF4-FFF2-40B4-BE49-F238E27FC236}">
                    <a16:creationId xmlns:a16="http://schemas.microsoft.com/office/drawing/2014/main" id="{4F6D7B40-4475-8048-B7D0-158C78BFB003}"/>
                  </a:ext>
                </a:extLst>
              </p:cNvPr>
              <p:cNvSpPr txBox="1"/>
              <p:nvPr/>
            </p:nvSpPr>
            <p:spPr>
              <a:xfrm rot="2102628">
                <a:off x="4194992" y="240112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46" name="文本框 55">
                <a:extLst>
                  <a:ext uri="{FF2B5EF4-FFF2-40B4-BE49-F238E27FC236}">
                    <a16:creationId xmlns:a16="http://schemas.microsoft.com/office/drawing/2014/main" id="{4F6D7B40-4475-8048-B7D0-158C78BFB003}"/>
                  </a:ext>
                </a:extLst>
              </p:cNvPr>
              <p:cNvSpPr txBox="1">
                <a:spLocks noRot="1" noChangeAspect="1" noMove="1" noResize="1" noEditPoints="1" noAdjustHandles="1" noChangeArrowheads="1" noChangeShapeType="1" noTextEdit="1"/>
              </p:cNvSpPr>
              <p:nvPr/>
            </p:nvSpPr>
            <p:spPr>
              <a:xfrm rot="2102628">
                <a:off x="4194992" y="2401121"/>
                <a:ext cx="846963" cy="369332"/>
              </a:xfrm>
              <a:prstGeom prst="rect">
                <a:avLst/>
              </a:prstGeom>
              <a:blipFill>
                <a:blip r:embed="rId21"/>
                <a:stretch>
                  <a:fillRect l="-1370" r="-2740"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9">
                <a:extLst>
                  <a:ext uri="{FF2B5EF4-FFF2-40B4-BE49-F238E27FC236}">
                    <a16:creationId xmlns:a16="http://schemas.microsoft.com/office/drawing/2014/main" id="{00457B38-9863-0345-BF88-A0A10D676F1A}"/>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7" name="文本框 59">
                <a:extLst>
                  <a:ext uri="{FF2B5EF4-FFF2-40B4-BE49-F238E27FC236}">
                    <a16:creationId xmlns:a16="http://schemas.microsoft.com/office/drawing/2014/main" id="{00457B38-9863-0345-BF88-A0A10D676F1A}"/>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2"/>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60">
                <a:extLst>
                  <a:ext uri="{FF2B5EF4-FFF2-40B4-BE49-F238E27FC236}">
                    <a16:creationId xmlns:a16="http://schemas.microsoft.com/office/drawing/2014/main" id="{1C01F290-61AA-3C43-A948-A846D62A12BF}"/>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8" name="文本框 60">
                <a:extLst>
                  <a:ext uri="{FF2B5EF4-FFF2-40B4-BE49-F238E27FC236}">
                    <a16:creationId xmlns:a16="http://schemas.microsoft.com/office/drawing/2014/main" id="{1C01F290-61AA-3C43-A948-A846D62A12BF}"/>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3"/>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9" name="表格 9">
                <a:extLst>
                  <a:ext uri="{FF2B5EF4-FFF2-40B4-BE49-F238E27FC236}">
                    <a16:creationId xmlns:a16="http://schemas.microsoft.com/office/drawing/2014/main" id="{E0122208-AFA8-0949-B1B6-B98FAEC7D028}"/>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9" name="表格 9">
                <a:extLst>
                  <a:ext uri="{FF2B5EF4-FFF2-40B4-BE49-F238E27FC236}">
                    <a16:creationId xmlns:a16="http://schemas.microsoft.com/office/drawing/2014/main" id="{E0122208-AFA8-0949-B1B6-B98FAEC7D028}"/>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4"/>
                          <a:stretch>
                            <a:fillRect l="-1538" t="-4167" r="-201538" b="-429167"/>
                          </a:stretch>
                        </a:blipFill>
                      </a:tcPr>
                    </a:tc>
                    <a:tc>
                      <a:txBody>
                        <a:bodyPr/>
                        <a:lstStyle/>
                        <a:p>
                          <a:endParaRPr lang="en-CN"/>
                        </a:p>
                      </a:txBody>
                      <a:tcPr>
                        <a:blipFill>
                          <a:blip r:embed="rId24"/>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0" name="文本框 9">
                <a:extLst>
                  <a:ext uri="{FF2B5EF4-FFF2-40B4-BE49-F238E27FC236}">
                    <a16:creationId xmlns:a16="http://schemas.microsoft.com/office/drawing/2014/main" id="{5C4B342D-DFF8-9E41-871A-A7FF5FE5168A}"/>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0" name="文本框 9">
                <a:extLst>
                  <a:ext uri="{FF2B5EF4-FFF2-40B4-BE49-F238E27FC236}">
                    <a16:creationId xmlns:a16="http://schemas.microsoft.com/office/drawing/2014/main" id="{5C4B342D-DFF8-9E41-871A-A7FF5FE5168A}"/>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5"/>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7">
                <a:extLst>
                  <a:ext uri="{FF2B5EF4-FFF2-40B4-BE49-F238E27FC236}">
                    <a16:creationId xmlns:a16="http://schemas.microsoft.com/office/drawing/2014/main" id="{0DE14B9F-E97B-5541-AD3B-F9383AD05348}"/>
                  </a:ext>
                </a:extLst>
              </p:cNvPr>
              <p:cNvSpPr txBox="1"/>
              <p:nvPr/>
            </p:nvSpPr>
            <p:spPr>
              <a:xfrm>
                <a:off x="4603990"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51" name="文本框 57">
                <a:extLst>
                  <a:ext uri="{FF2B5EF4-FFF2-40B4-BE49-F238E27FC236}">
                    <a16:creationId xmlns:a16="http://schemas.microsoft.com/office/drawing/2014/main" id="{0DE14B9F-E97B-5541-AD3B-F9383AD05348}"/>
                  </a:ext>
                </a:extLst>
              </p:cNvPr>
              <p:cNvSpPr txBox="1">
                <a:spLocks noRot="1" noChangeAspect="1" noMove="1" noResize="1" noEditPoints="1" noAdjustHandles="1" noChangeArrowheads="1" noChangeShapeType="1" noTextEdit="1"/>
              </p:cNvSpPr>
              <p:nvPr/>
            </p:nvSpPr>
            <p:spPr>
              <a:xfrm>
                <a:off x="4603990" y="4071289"/>
                <a:ext cx="1817036" cy="307777"/>
              </a:xfrm>
              <a:prstGeom prst="rect">
                <a:avLst/>
              </a:prstGeom>
              <a:blipFill>
                <a:blip r:embed="rId26"/>
                <a:stretch>
                  <a:fillRect l="-2083"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66">
                <a:extLst>
                  <a:ext uri="{FF2B5EF4-FFF2-40B4-BE49-F238E27FC236}">
                    <a16:creationId xmlns:a16="http://schemas.microsoft.com/office/drawing/2014/main" id="{44EEE5E7-9F89-5949-AFB9-AFC115B2B5C4}"/>
                  </a:ext>
                </a:extLst>
              </p:cNvPr>
              <p:cNvSpPr txBox="1"/>
              <p:nvPr/>
            </p:nvSpPr>
            <p:spPr>
              <a:xfrm>
                <a:off x="5118813"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52" name="文本框 66">
                <a:extLst>
                  <a:ext uri="{FF2B5EF4-FFF2-40B4-BE49-F238E27FC236}">
                    <a16:creationId xmlns:a16="http://schemas.microsoft.com/office/drawing/2014/main" id="{44EEE5E7-9F89-5949-AFB9-AFC115B2B5C4}"/>
                  </a:ext>
                </a:extLst>
              </p:cNvPr>
              <p:cNvSpPr txBox="1">
                <a:spLocks noRot="1" noChangeAspect="1" noMove="1" noResize="1" noEditPoints="1" noAdjustHandles="1" noChangeArrowheads="1" noChangeShapeType="1" noTextEdit="1"/>
              </p:cNvSpPr>
              <p:nvPr/>
            </p:nvSpPr>
            <p:spPr>
              <a:xfrm>
                <a:off x="5118813" y="4427857"/>
                <a:ext cx="846963" cy="369332"/>
              </a:xfrm>
              <a:prstGeom prst="rect">
                <a:avLst/>
              </a:prstGeom>
              <a:blipFill>
                <a:blip r:embed="rId27"/>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68">
                <a:extLst>
                  <a:ext uri="{FF2B5EF4-FFF2-40B4-BE49-F238E27FC236}">
                    <a16:creationId xmlns:a16="http://schemas.microsoft.com/office/drawing/2014/main" id="{7D968D17-2EC0-2141-8AD1-05C5D376376C}"/>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53" name="文本框 68">
                <a:extLst>
                  <a:ext uri="{FF2B5EF4-FFF2-40B4-BE49-F238E27FC236}">
                    <a16:creationId xmlns:a16="http://schemas.microsoft.com/office/drawing/2014/main" id="{7D968D17-2EC0-2141-8AD1-05C5D376376C}"/>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8"/>
                <a:stretch>
                  <a:fillRect l="-272" r="-543" b="-36000"/>
                </a:stretch>
              </a:blipFill>
            </p:spPr>
            <p:txBody>
              <a:bodyPr/>
              <a:lstStyle/>
              <a:p>
                <a:r>
                  <a:rPr lang="en-CN">
                    <a:noFill/>
                  </a:rPr>
                  <a:t> </a:t>
                </a:r>
              </a:p>
            </p:txBody>
          </p:sp>
        </mc:Fallback>
      </mc:AlternateContent>
    </p:spTree>
    <p:extLst>
      <p:ext uri="{BB962C8B-B14F-4D97-AF65-F5344CB8AC3E}">
        <p14:creationId xmlns:p14="http://schemas.microsoft.com/office/powerpoint/2010/main" val="235185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F853-3031-EF4B-8AEC-BD2EC218A57E}"/>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635B9B6-31AC-3E40-8192-FC40FF6206C6}"/>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
        <p:nvSpPr>
          <p:cNvPr id="5" name="椭圆 4">
            <a:extLst>
              <a:ext uri="{FF2B5EF4-FFF2-40B4-BE49-F238E27FC236}">
                <a16:creationId xmlns:a16="http://schemas.microsoft.com/office/drawing/2014/main" id="{06896F95-2C64-5A45-9B40-9231B0494550}"/>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41292A3-489F-F44D-AA89-5602767B8615}"/>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5">
                <a:extLst>
                  <a:ext uri="{FF2B5EF4-FFF2-40B4-BE49-F238E27FC236}">
                    <a16:creationId xmlns:a16="http://schemas.microsoft.com/office/drawing/2014/main" id="{C41292A3-489F-F44D-AA89-5602767B8615}"/>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6">
            <a:extLst>
              <a:ext uri="{FF2B5EF4-FFF2-40B4-BE49-F238E27FC236}">
                <a16:creationId xmlns:a16="http://schemas.microsoft.com/office/drawing/2014/main" id="{0E4727C2-8BD2-DF44-9B26-58E44B57F334}"/>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7FCAE95-8A5B-AF48-BFE6-D3F6D056ADDA}"/>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7">
                <a:extLst>
                  <a:ext uri="{FF2B5EF4-FFF2-40B4-BE49-F238E27FC236}">
                    <a16:creationId xmlns:a16="http://schemas.microsoft.com/office/drawing/2014/main" id="{07FCAE95-8A5B-AF48-BFE6-D3F6D056ADDA}"/>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12">
            <a:extLst>
              <a:ext uri="{FF2B5EF4-FFF2-40B4-BE49-F238E27FC236}">
                <a16:creationId xmlns:a16="http://schemas.microsoft.com/office/drawing/2014/main" id="{3A402225-AEDC-9344-A08D-731F815A7030}"/>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44948181-9870-9442-9741-D6E16FEA3C41}"/>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13">
                <a:extLst>
                  <a:ext uri="{FF2B5EF4-FFF2-40B4-BE49-F238E27FC236}">
                    <a16:creationId xmlns:a16="http://schemas.microsoft.com/office/drawing/2014/main" id="{44948181-9870-9442-9741-D6E16FEA3C41}"/>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14">
            <a:extLst>
              <a:ext uri="{FF2B5EF4-FFF2-40B4-BE49-F238E27FC236}">
                <a16:creationId xmlns:a16="http://schemas.microsoft.com/office/drawing/2014/main" id="{E135CD0C-D1FF-9D47-A565-145658B3F36D}"/>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FF172185-D65F-FD4E-90A5-3AEC926D613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5">
                <a:extLst>
                  <a:ext uri="{FF2B5EF4-FFF2-40B4-BE49-F238E27FC236}">
                    <a16:creationId xmlns:a16="http://schemas.microsoft.com/office/drawing/2014/main" id="{FF172185-D65F-FD4E-90A5-3AEC926D613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6">
            <a:extLst>
              <a:ext uri="{FF2B5EF4-FFF2-40B4-BE49-F238E27FC236}">
                <a16:creationId xmlns:a16="http://schemas.microsoft.com/office/drawing/2014/main" id="{5766D03C-F0B6-494D-81AA-19EA559DF60E}"/>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7">
                <a:extLst>
                  <a:ext uri="{FF2B5EF4-FFF2-40B4-BE49-F238E27FC236}">
                    <a16:creationId xmlns:a16="http://schemas.microsoft.com/office/drawing/2014/main" id="{804BBED6-83B3-EE40-A325-97C8B0B45C2C}"/>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7">
                <a:extLst>
                  <a:ext uri="{FF2B5EF4-FFF2-40B4-BE49-F238E27FC236}">
                    <a16:creationId xmlns:a16="http://schemas.microsoft.com/office/drawing/2014/main" id="{804BBED6-83B3-EE40-A325-97C8B0B45C2C}"/>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8">
            <a:extLst>
              <a:ext uri="{FF2B5EF4-FFF2-40B4-BE49-F238E27FC236}">
                <a16:creationId xmlns:a16="http://schemas.microsoft.com/office/drawing/2014/main" id="{89B95856-94E3-0648-99B0-412E42082DBC}"/>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9">
                <a:extLst>
                  <a:ext uri="{FF2B5EF4-FFF2-40B4-BE49-F238E27FC236}">
                    <a16:creationId xmlns:a16="http://schemas.microsoft.com/office/drawing/2014/main" id="{6A701601-E8C9-F047-852E-5B6252693CC7}"/>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9">
                <a:extLst>
                  <a:ext uri="{FF2B5EF4-FFF2-40B4-BE49-F238E27FC236}">
                    <a16:creationId xmlns:a16="http://schemas.microsoft.com/office/drawing/2014/main" id="{6A701601-E8C9-F047-852E-5B6252693CC7}"/>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20">
            <a:extLst>
              <a:ext uri="{FF2B5EF4-FFF2-40B4-BE49-F238E27FC236}">
                <a16:creationId xmlns:a16="http://schemas.microsoft.com/office/drawing/2014/main" id="{053B27A5-01FB-0740-8B29-4E1B5D84C0FB}"/>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21">
                <a:extLst>
                  <a:ext uri="{FF2B5EF4-FFF2-40B4-BE49-F238E27FC236}">
                    <a16:creationId xmlns:a16="http://schemas.microsoft.com/office/drawing/2014/main" id="{B83B0DAD-6385-D649-8B92-081044266214}"/>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21">
                <a:extLst>
                  <a:ext uri="{FF2B5EF4-FFF2-40B4-BE49-F238E27FC236}">
                    <a16:creationId xmlns:a16="http://schemas.microsoft.com/office/drawing/2014/main" id="{B83B0DAD-6385-D649-8B92-081044266214}"/>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22">
            <a:extLst>
              <a:ext uri="{FF2B5EF4-FFF2-40B4-BE49-F238E27FC236}">
                <a16:creationId xmlns:a16="http://schemas.microsoft.com/office/drawing/2014/main" id="{35412A24-7772-1942-9A5D-469A788D7E44}"/>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23">
                <a:extLst>
                  <a:ext uri="{FF2B5EF4-FFF2-40B4-BE49-F238E27FC236}">
                    <a16:creationId xmlns:a16="http://schemas.microsoft.com/office/drawing/2014/main" id="{EA4262CA-1D8E-BF47-B527-71D3F578D259}"/>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23">
                <a:extLst>
                  <a:ext uri="{FF2B5EF4-FFF2-40B4-BE49-F238E27FC236}">
                    <a16:creationId xmlns:a16="http://schemas.microsoft.com/office/drawing/2014/main" id="{EA4262CA-1D8E-BF47-B527-71D3F578D259}"/>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24">
            <a:extLst>
              <a:ext uri="{FF2B5EF4-FFF2-40B4-BE49-F238E27FC236}">
                <a16:creationId xmlns:a16="http://schemas.microsoft.com/office/drawing/2014/main" id="{BBA76F21-E696-8745-AE03-FD74980F4C88}"/>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5">
                <a:extLst>
                  <a:ext uri="{FF2B5EF4-FFF2-40B4-BE49-F238E27FC236}">
                    <a16:creationId xmlns:a16="http://schemas.microsoft.com/office/drawing/2014/main" id="{94F57DA7-4CFD-4046-AE30-3DA55E030791}"/>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5">
                <a:extLst>
                  <a:ext uri="{FF2B5EF4-FFF2-40B4-BE49-F238E27FC236}">
                    <a16:creationId xmlns:a16="http://schemas.microsoft.com/office/drawing/2014/main" id="{94F57DA7-4CFD-4046-AE30-3DA55E030791}"/>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7">
            <a:extLst>
              <a:ext uri="{FF2B5EF4-FFF2-40B4-BE49-F238E27FC236}">
                <a16:creationId xmlns:a16="http://schemas.microsoft.com/office/drawing/2014/main" id="{15D4361A-DD4C-8349-9AF9-3A815E16F7A4}"/>
              </a:ext>
            </a:extLst>
          </p:cNvPr>
          <p:cNvCxnSpPr>
            <a:cxnSpLocks/>
            <a:stCxn id="17" idx="0"/>
            <a:endCxn id="9" idx="2"/>
          </p:cNvCxnSpPr>
          <p:nvPr/>
        </p:nvCxnSpPr>
        <p:spPr>
          <a:xfrm flipV="1">
            <a:off x="957491" y="1777290"/>
            <a:ext cx="1901265" cy="132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8">
            <a:extLst>
              <a:ext uri="{FF2B5EF4-FFF2-40B4-BE49-F238E27FC236}">
                <a16:creationId xmlns:a16="http://schemas.microsoft.com/office/drawing/2014/main" id="{DC522C51-6561-5D45-AF62-CB8FF19E1659}"/>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31">
            <a:extLst>
              <a:ext uri="{FF2B5EF4-FFF2-40B4-BE49-F238E27FC236}">
                <a16:creationId xmlns:a16="http://schemas.microsoft.com/office/drawing/2014/main" id="{5DA370FD-9084-6C4D-856D-52FE66E8F9D3}"/>
              </a:ext>
            </a:extLst>
          </p:cNvPr>
          <p:cNvCxnSpPr>
            <a:cxnSpLocks/>
            <a:stCxn id="9" idx="6"/>
            <a:endCxn id="11" idx="1"/>
          </p:cNvCxnSpPr>
          <p:nvPr/>
        </p:nvCxnSpPr>
        <p:spPr>
          <a:xfrm>
            <a:off x="3800317" y="1777290"/>
            <a:ext cx="3358752" cy="22924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4">
            <a:extLst>
              <a:ext uri="{FF2B5EF4-FFF2-40B4-BE49-F238E27FC236}">
                <a16:creationId xmlns:a16="http://schemas.microsoft.com/office/drawing/2014/main" id="{DB73737E-8763-9640-9B59-B9CE98053C13}"/>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7">
            <a:extLst>
              <a:ext uri="{FF2B5EF4-FFF2-40B4-BE49-F238E27FC236}">
                <a16:creationId xmlns:a16="http://schemas.microsoft.com/office/drawing/2014/main" id="{A330C489-9B87-ED4E-A7A5-CA90885EF09E}"/>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8">
            <a:extLst>
              <a:ext uri="{FF2B5EF4-FFF2-40B4-BE49-F238E27FC236}">
                <a16:creationId xmlns:a16="http://schemas.microsoft.com/office/drawing/2014/main" id="{A9D0B74F-5C87-F947-B57A-C62426FF5C50}"/>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45">
            <a:extLst>
              <a:ext uri="{FF2B5EF4-FFF2-40B4-BE49-F238E27FC236}">
                <a16:creationId xmlns:a16="http://schemas.microsoft.com/office/drawing/2014/main" id="{E73008CE-B7B0-E246-968C-BFD822E2A55E}"/>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48">
            <a:extLst>
              <a:ext uri="{FF2B5EF4-FFF2-40B4-BE49-F238E27FC236}">
                <a16:creationId xmlns:a16="http://schemas.microsoft.com/office/drawing/2014/main" id="{7C512E9F-B89C-7144-9EEF-71B344D9EF4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51">
            <a:extLst>
              <a:ext uri="{FF2B5EF4-FFF2-40B4-BE49-F238E27FC236}">
                <a16:creationId xmlns:a16="http://schemas.microsoft.com/office/drawing/2014/main" id="{90BEA061-3475-9C49-8356-DB79912DEBE1}"/>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52">
            <a:extLst>
              <a:ext uri="{FF2B5EF4-FFF2-40B4-BE49-F238E27FC236}">
                <a16:creationId xmlns:a16="http://schemas.microsoft.com/office/drawing/2014/main" id="{4618AAED-1068-234E-ABF2-D383DB29E6C5}"/>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61">
                <a:extLst>
                  <a:ext uri="{FF2B5EF4-FFF2-40B4-BE49-F238E27FC236}">
                    <a16:creationId xmlns:a16="http://schemas.microsoft.com/office/drawing/2014/main" id="{10C67808-ADE6-064D-959D-E38A002AE96E}"/>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61">
                <a:extLst>
                  <a:ext uri="{FF2B5EF4-FFF2-40B4-BE49-F238E27FC236}">
                    <a16:creationId xmlns:a16="http://schemas.microsoft.com/office/drawing/2014/main" id="{10C67808-ADE6-064D-959D-E38A002AE96E}"/>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62">
                <a:extLst>
                  <a:ext uri="{FF2B5EF4-FFF2-40B4-BE49-F238E27FC236}">
                    <a16:creationId xmlns:a16="http://schemas.microsoft.com/office/drawing/2014/main" id="{20B66CFA-6AE6-294D-81D4-0362D292998F}"/>
                  </a:ext>
                </a:extLst>
              </p:cNvPr>
              <p:cNvSpPr txBox="1"/>
              <p:nvPr/>
            </p:nvSpPr>
            <p:spPr>
              <a:xfrm rot="19429770">
                <a:off x="3670867" y="3447679"/>
                <a:ext cx="187679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4" name="文本框 62">
                <a:extLst>
                  <a:ext uri="{FF2B5EF4-FFF2-40B4-BE49-F238E27FC236}">
                    <a16:creationId xmlns:a16="http://schemas.microsoft.com/office/drawing/2014/main" id="{20B66CFA-6AE6-294D-81D4-0362D292998F}"/>
                  </a:ext>
                </a:extLst>
              </p:cNvPr>
              <p:cNvSpPr txBox="1">
                <a:spLocks noRot="1" noChangeAspect="1" noMove="1" noResize="1" noEditPoints="1" noAdjustHandles="1" noChangeArrowheads="1" noChangeShapeType="1" noTextEdit="1"/>
              </p:cNvSpPr>
              <p:nvPr/>
            </p:nvSpPr>
            <p:spPr>
              <a:xfrm rot="19429770">
                <a:off x="3670867" y="3447679"/>
                <a:ext cx="1876796" cy="307777"/>
              </a:xfrm>
              <a:prstGeom prst="rect">
                <a:avLst/>
              </a:prstGeom>
              <a:blipFill>
                <a:blip r:embed="rId10"/>
                <a:stretch>
                  <a:fillRect t="-917" r="-6618" b="-27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63">
                <a:extLst>
                  <a:ext uri="{FF2B5EF4-FFF2-40B4-BE49-F238E27FC236}">
                    <a16:creationId xmlns:a16="http://schemas.microsoft.com/office/drawing/2014/main" id="{79527ABF-5EAB-1D49-8545-0B00546F8065}"/>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5" name="文本框 63">
                <a:extLst>
                  <a:ext uri="{FF2B5EF4-FFF2-40B4-BE49-F238E27FC236}">
                    <a16:creationId xmlns:a16="http://schemas.microsoft.com/office/drawing/2014/main" id="{79527ABF-5EAB-1D49-8545-0B00546F8065}"/>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1"/>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64">
                <a:extLst>
                  <a:ext uri="{FF2B5EF4-FFF2-40B4-BE49-F238E27FC236}">
                    <a16:creationId xmlns:a16="http://schemas.microsoft.com/office/drawing/2014/main" id="{BAAE466A-5A50-1347-A7EF-78FC1379B40D}"/>
                  </a:ext>
                </a:extLst>
              </p:cNvPr>
              <p:cNvSpPr txBox="1"/>
              <p:nvPr/>
            </p:nvSpPr>
            <p:spPr>
              <a:xfrm rot="2000166">
                <a:off x="4156102" y="2249846"/>
                <a:ext cx="18469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6" name="文本框 64">
                <a:extLst>
                  <a:ext uri="{FF2B5EF4-FFF2-40B4-BE49-F238E27FC236}">
                    <a16:creationId xmlns:a16="http://schemas.microsoft.com/office/drawing/2014/main" id="{BAAE466A-5A50-1347-A7EF-78FC1379B40D}"/>
                  </a:ext>
                </a:extLst>
              </p:cNvPr>
              <p:cNvSpPr txBox="1">
                <a:spLocks noRot="1" noChangeAspect="1" noMove="1" noResize="1" noEditPoints="1" noAdjustHandles="1" noChangeArrowheads="1" noChangeShapeType="1" noTextEdit="1"/>
              </p:cNvSpPr>
              <p:nvPr/>
            </p:nvSpPr>
            <p:spPr>
              <a:xfrm rot="2000166">
                <a:off x="4156102" y="2249846"/>
                <a:ext cx="1846916" cy="307777"/>
              </a:xfrm>
              <a:prstGeom prst="rect">
                <a:avLst/>
              </a:prstGeom>
              <a:blipFill>
                <a:blip r:embed="rId12"/>
                <a:stretch>
                  <a:fillRect l="-2941" r="-2206" b="-98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65">
                <a:extLst>
                  <a:ext uri="{FF2B5EF4-FFF2-40B4-BE49-F238E27FC236}">
                    <a16:creationId xmlns:a16="http://schemas.microsoft.com/office/drawing/2014/main" id="{DD6E069D-EA11-BB42-9683-844D90CD5D7E}"/>
                  </a:ext>
                </a:extLst>
              </p:cNvPr>
              <p:cNvSpPr txBox="1"/>
              <p:nvPr/>
            </p:nvSpPr>
            <p:spPr>
              <a:xfrm>
                <a:off x="4661295" y="1455098"/>
                <a:ext cx="190667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e>
                        <m:e>
                          <m:r>
                            <a:rPr lang="en-US" altLang="zh-CN" sz="2000" b="0" i="1" smtClean="0">
                              <a:latin typeface="Cambria Math" panose="02040503050406030204" pitchFamily="18" charset="0"/>
                            </a:rPr>
                            <m:t>𝐻</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𝐻</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7" name="文本框 65">
                <a:extLst>
                  <a:ext uri="{FF2B5EF4-FFF2-40B4-BE49-F238E27FC236}">
                    <a16:creationId xmlns:a16="http://schemas.microsoft.com/office/drawing/2014/main" id="{DD6E069D-EA11-BB42-9683-844D90CD5D7E}"/>
                  </a:ext>
                </a:extLst>
              </p:cNvPr>
              <p:cNvSpPr txBox="1">
                <a:spLocks noRot="1" noChangeAspect="1" noMove="1" noResize="1" noEditPoints="1" noAdjustHandles="1" noChangeArrowheads="1" noChangeShapeType="1" noTextEdit="1"/>
              </p:cNvSpPr>
              <p:nvPr/>
            </p:nvSpPr>
            <p:spPr>
              <a:xfrm>
                <a:off x="4661295" y="1455098"/>
                <a:ext cx="1906676" cy="307777"/>
              </a:xfrm>
              <a:prstGeom prst="rect">
                <a:avLst/>
              </a:prstGeom>
              <a:blipFill>
                <a:blip r:embed="rId13"/>
                <a:stretch>
                  <a:fillRect l="-2000" r="-4000"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66">
                <a:extLst>
                  <a:ext uri="{FF2B5EF4-FFF2-40B4-BE49-F238E27FC236}">
                    <a16:creationId xmlns:a16="http://schemas.microsoft.com/office/drawing/2014/main" id="{175838E6-D135-B44B-8648-EA14F573FDCC}"/>
                  </a:ext>
                </a:extLst>
              </p:cNvPr>
              <p:cNvSpPr txBox="1"/>
              <p:nvPr/>
            </p:nvSpPr>
            <p:spPr>
              <a:xfrm>
                <a:off x="4603990" y="4071289"/>
                <a:ext cx="18170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𝐶</m:t>
                          </m:r>
                        </m:e>
                        <m:e>
                          <m:r>
                            <a:rPr lang="en-US" altLang="zh-CN" sz="2000" b="0" i="1" smtClean="0">
                              <a:latin typeface="Cambria Math" panose="02040503050406030204" pitchFamily="18" charset="0"/>
                            </a:rPr>
                            <m:t>𝐶</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66">
                <a:extLst>
                  <a:ext uri="{FF2B5EF4-FFF2-40B4-BE49-F238E27FC236}">
                    <a16:creationId xmlns:a16="http://schemas.microsoft.com/office/drawing/2014/main" id="{175838E6-D135-B44B-8648-EA14F573FDCC}"/>
                  </a:ext>
                </a:extLst>
              </p:cNvPr>
              <p:cNvSpPr txBox="1">
                <a:spLocks noRot="1" noChangeAspect="1" noMove="1" noResize="1" noEditPoints="1" noAdjustHandles="1" noChangeArrowheads="1" noChangeShapeType="1" noTextEdit="1"/>
              </p:cNvSpPr>
              <p:nvPr/>
            </p:nvSpPr>
            <p:spPr>
              <a:xfrm>
                <a:off x="4603990" y="4071289"/>
                <a:ext cx="1817036" cy="307777"/>
              </a:xfrm>
              <a:prstGeom prst="rect">
                <a:avLst/>
              </a:prstGeom>
              <a:blipFill>
                <a:blip r:embed="rId14"/>
                <a:stretch>
                  <a:fillRect l="-2083" r="-4167" b="-36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67">
                <a:extLst>
                  <a:ext uri="{FF2B5EF4-FFF2-40B4-BE49-F238E27FC236}">
                    <a16:creationId xmlns:a16="http://schemas.microsoft.com/office/drawing/2014/main" id="{88DDFF6A-CDCE-1B41-B3FD-70CF415DA7A7}"/>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9" name="文本框 67">
                <a:extLst>
                  <a:ext uri="{FF2B5EF4-FFF2-40B4-BE49-F238E27FC236}">
                    <a16:creationId xmlns:a16="http://schemas.microsoft.com/office/drawing/2014/main" id="{88DDFF6A-CDCE-1B41-B3FD-70CF415DA7A7}"/>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5"/>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B2D1B9E-B5F1-1E41-BD78-389678A3134C}"/>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40" name="文本框 39">
                <a:extLst>
                  <a:ext uri="{FF2B5EF4-FFF2-40B4-BE49-F238E27FC236}">
                    <a16:creationId xmlns:a16="http://schemas.microsoft.com/office/drawing/2014/main" id="{EB2D1B9E-B5F1-1E41-BD78-389678A3134C}"/>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6"/>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矩形 11">
                <a:extLst>
                  <a:ext uri="{FF2B5EF4-FFF2-40B4-BE49-F238E27FC236}">
                    <a16:creationId xmlns:a16="http://schemas.microsoft.com/office/drawing/2014/main" id="{53B2358C-19E6-2743-8B0C-317413E13D33}"/>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1" name="矩形 11">
                <a:extLst>
                  <a:ext uri="{FF2B5EF4-FFF2-40B4-BE49-F238E27FC236}">
                    <a16:creationId xmlns:a16="http://schemas.microsoft.com/office/drawing/2014/main" id="{53B2358C-19E6-2743-8B0C-317413E13D33}"/>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7"/>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矩形 46">
                <a:extLst>
                  <a:ext uri="{FF2B5EF4-FFF2-40B4-BE49-F238E27FC236}">
                    <a16:creationId xmlns:a16="http://schemas.microsoft.com/office/drawing/2014/main" id="{D7F89BA4-9B69-FA4A-955F-006A7D54C7A7}"/>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42" name="矩形 46">
                <a:extLst>
                  <a:ext uri="{FF2B5EF4-FFF2-40B4-BE49-F238E27FC236}">
                    <a16:creationId xmlns:a16="http://schemas.microsoft.com/office/drawing/2014/main" id="{D7F89BA4-9B69-FA4A-955F-006A7D54C7A7}"/>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8"/>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矩形 47">
                <a:extLst>
                  <a:ext uri="{FF2B5EF4-FFF2-40B4-BE49-F238E27FC236}">
                    <a16:creationId xmlns:a16="http://schemas.microsoft.com/office/drawing/2014/main" id="{C45656D9-CE99-EA42-946B-3170E0EA4DFF}"/>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43" name="矩形 47">
                <a:extLst>
                  <a:ext uri="{FF2B5EF4-FFF2-40B4-BE49-F238E27FC236}">
                    <a16:creationId xmlns:a16="http://schemas.microsoft.com/office/drawing/2014/main" id="{C45656D9-CE99-EA42-946B-3170E0EA4DFF}"/>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9"/>
                <a:stretch>
                  <a:fillRect r="-3077"/>
                </a:stretch>
              </a:blipFill>
              <a:ln w="28575"/>
            </p:spPr>
            <p:txBody>
              <a:bodyPr/>
              <a:lstStyle/>
              <a:p>
                <a:r>
                  <a:rPr lang="en-CN">
                    <a:noFill/>
                  </a:rPr>
                  <a:t> </a:t>
                </a:r>
              </a:p>
            </p:txBody>
          </p:sp>
        </mc:Fallback>
      </mc:AlternateContent>
      <p:cxnSp>
        <p:nvCxnSpPr>
          <p:cNvPr id="44" name="直接箭头连接符 49">
            <a:extLst>
              <a:ext uri="{FF2B5EF4-FFF2-40B4-BE49-F238E27FC236}">
                <a16:creationId xmlns:a16="http://schemas.microsoft.com/office/drawing/2014/main" id="{8C7DB569-B40F-7E40-B7AC-EF3CEFF928C1}"/>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50">
                <a:extLst>
                  <a:ext uri="{FF2B5EF4-FFF2-40B4-BE49-F238E27FC236}">
                    <a16:creationId xmlns:a16="http://schemas.microsoft.com/office/drawing/2014/main" id="{CA8FEA48-DB79-194C-81F0-F364102658A3}"/>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5" name="文本框 50">
                <a:extLst>
                  <a:ext uri="{FF2B5EF4-FFF2-40B4-BE49-F238E27FC236}">
                    <a16:creationId xmlns:a16="http://schemas.microsoft.com/office/drawing/2014/main" id="{CA8FEA48-DB79-194C-81F0-F364102658A3}"/>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20"/>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53">
                <a:extLst>
                  <a:ext uri="{FF2B5EF4-FFF2-40B4-BE49-F238E27FC236}">
                    <a16:creationId xmlns:a16="http://schemas.microsoft.com/office/drawing/2014/main" id="{CA63B7DB-3008-4742-97AE-D32296D9931D}"/>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6" name="文本框 53">
                <a:extLst>
                  <a:ext uri="{FF2B5EF4-FFF2-40B4-BE49-F238E27FC236}">
                    <a16:creationId xmlns:a16="http://schemas.microsoft.com/office/drawing/2014/main" id="{CA63B7DB-3008-4742-97AE-D32296D9931D}"/>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21"/>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本框 54">
                <a:extLst>
                  <a:ext uri="{FF2B5EF4-FFF2-40B4-BE49-F238E27FC236}">
                    <a16:creationId xmlns:a16="http://schemas.microsoft.com/office/drawing/2014/main" id="{F465DEC3-588B-1B49-A712-A5EE7926E457}"/>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7" name="文本框 54">
                <a:extLst>
                  <a:ext uri="{FF2B5EF4-FFF2-40B4-BE49-F238E27FC236}">
                    <a16:creationId xmlns:a16="http://schemas.microsoft.com/office/drawing/2014/main" id="{F465DEC3-588B-1B49-A712-A5EE7926E457}"/>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22"/>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5">
                <a:extLst>
                  <a:ext uri="{FF2B5EF4-FFF2-40B4-BE49-F238E27FC236}">
                    <a16:creationId xmlns:a16="http://schemas.microsoft.com/office/drawing/2014/main" id="{24428DC1-318B-354A-A7C2-8F2CFDAB98CF}"/>
                  </a:ext>
                </a:extLst>
              </p:cNvPr>
              <p:cNvSpPr txBox="1"/>
              <p:nvPr/>
            </p:nvSpPr>
            <p:spPr>
              <a:xfrm rot="2102628">
                <a:off x="4194992" y="2401121"/>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.4∗.5</m:t>
                      </m:r>
                    </m:oMath>
                  </m:oMathPara>
                </a14:m>
                <a:endParaRPr lang="zh-CN" altLang="en-US" sz="2400" dirty="0"/>
              </a:p>
            </p:txBody>
          </p:sp>
        </mc:Choice>
        <mc:Fallback xmlns="">
          <p:sp>
            <p:nvSpPr>
              <p:cNvPr id="48" name="文本框 55">
                <a:extLst>
                  <a:ext uri="{FF2B5EF4-FFF2-40B4-BE49-F238E27FC236}">
                    <a16:creationId xmlns:a16="http://schemas.microsoft.com/office/drawing/2014/main" id="{24428DC1-318B-354A-A7C2-8F2CFDAB98CF}"/>
                  </a:ext>
                </a:extLst>
              </p:cNvPr>
              <p:cNvSpPr txBox="1">
                <a:spLocks noRot="1" noChangeAspect="1" noMove="1" noResize="1" noEditPoints="1" noAdjustHandles="1" noChangeArrowheads="1" noChangeShapeType="1" noTextEdit="1"/>
              </p:cNvSpPr>
              <p:nvPr/>
            </p:nvSpPr>
            <p:spPr>
              <a:xfrm rot="2102628">
                <a:off x="4194992" y="2401121"/>
                <a:ext cx="846963" cy="369332"/>
              </a:xfrm>
              <a:prstGeom prst="rect">
                <a:avLst/>
              </a:prstGeom>
              <a:blipFill>
                <a:blip r:embed="rId23"/>
                <a:stretch>
                  <a:fillRect l="-1370" r="-2740"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6">
                <a:extLst>
                  <a:ext uri="{FF2B5EF4-FFF2-40B4-BE49-F238E27FC236}">
                    <a16:creationId xmlns:a16="http://schemas.microsoft.com/office/drawing/2014/main" id="{744A2EE4-76F6-FF49-A86B-A8A17552D098}"/>
                  </a:ext>
                </a:extLst>
              </p:cNvPr>
              <p:cNvSpPr txBox="1"/>
              <p:nvPr/>
            </p:nvSpPr>
            <p:spPr>
              <a:xfrm rot="19534399">
                <a:off x="4637979" y="3603460"/>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.5∗.2</m:t>
                      </m:r>
                    </m:oMath>
                  </m:oMathPara>
                </a14:m>
                <a:endParaRPr lang="zh-CN" altLang="en-US" sz="2400" dirty="0"/>
              </a:p>
            </p:txBody>
          </p:sp>
        </mc:Choice>
        <mc:Fallback xmlns="">
          <p:sp>
            <p:nvSpPr>
              <p:cNvPr id="49" name="文本框 56">
                <a:extLst>
                  <a:ext uri="{FF2B5EF4-FFF2-40B4-BE49-F238E27FC236}">
                    <a16:creationId xmlns:a16="http://schemas.microsoft.com/office/drawing/2014/main" id="{744A2EE4-76F6-FF49-A86B-A8A17552D098}"/>
                  </a:ext>
                </a:extLst>
              </p:cNvPr>
              <p:cNvSpPr txBox="1">
                <a:spLocks noRot="1" noChangeAspect="1" noMove="1" noResize="1" noEditPoints="1" noAdjustHandles="1" noChangeArrowheads="1" noChangeShapeType="1" noTextEdit="1"/>
              </p:cNvSpPr>
              <p:nvPr/>
            </p:nvSpPr>
            <p:spPr>
              <a:xfrm rot="19534399">
                <a:off x="4637979" y="3603460"/>
                <a:ext cx="846963" cy="369332"/>
              </a:xfrm>
              <a:prstGeom prst="rect">
                <a:avLst/>
              </a:prstGeom>
              <a:blipFill>
                <a:blip r:embed="rId24"/>
                <a:stretch>
                  <a:fillRect r="-6849"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57">
                <a:extLst>
                  <a:ext uri="{FF2B5EF4-FFF2-40B4-BE49-F238E27FC236}">
                    <a16:creationId xmlns:a16="http://schemas.microsoft.com/office/drawing/2014/main" id="{51029F4D-CAD8-4946-A8E4-962656A7D028}"/>
                  </a:ext>
                </a:extLst>
              </p:cNvPr>
              <p:cNvSpPr txBox="1"/>
              <p:nvPr/>
            </p:nvSpPr>
            <p:spPr>
              <a:xfrm>
                <a:off x="5118813" y="4427857"/>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.5∗.5</m:t>
                      </m:r>
                    </m:oMath>
                  </m:oMathPara>
                </a14:m>
                <a:endParaRPr lang="zh-CN" altLang="en-US" sz="2400" dirty="0"/>
              </a:p>
            </p:txBody>
          </p:sp>
        </mc:Choice>
        <mc:Fallback xmlns="">
          <p:sp>
            <p:nvSpPr>
              <p:cNvPr id="50" name="文本框 57">
                <a:extLst>
                  <a:ext uri="{FF2B5EF4-FFF2-40B4-BE49-F238E27FC236}">
                    <a16:creationId xmlns:a16="http://schemas.microsoft.com/office/drawing/2014/main" id="{51029F4D-CAD8-4946-A8E4-962656A7D028}"/>
                  </a:ext>
                </a:extLst>
              </p:cNvPr>
              <p:cNvSpPr txBox="1">
                <a:spLocks noRot="1" noChangeAspect="1" noMove="1" noResize="1" noEditPoints="1" noAdjustHandles="1" noChangeArrowheads="1" noChangeShapeType="1" noTextEdit="1"/>
              </p:cNvSpPr>
              <p:nvPr/>
            </p:nvSpPr>
            <p:spPr>
              <a:xfrm>
                <a:off x="5118813" y="4427857"/>
                <a:ext cx="846963" cy="369332"/>
              </a:xfrm>
              <a:prstGeom prst="rect">
                <a:avLst/>
              </a:prstGeom>
              <a:blipFill>
                <a:blip r:embed="rId25"/>
                <a:stretch>
                  <a:fillRect r="-7463"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文本框 58">
                <a:extLst>
                  <a:ext uri="{FF2B5EF4-FFF2-40B4-BE49-F238E27FC236}">
                    <a16:creationId xmlns:a16="http://schemas.microsoft.com/office/drawing/2014/main" id="{F4866E19-99B7-D547-A9B6-9569D407E648}"/>
                  </a:ext>
                </a:extLst>
              </p:cNvPr>
              <p:cNvSpPr txBox="1"/>
              <p:nvPr/>
            </p:nvSpPr>
            <p:spPr>
              <a:xfrm>
                <a:off x="5232657" y="1762875"/>
                <a:ext cx="8469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.6∗.2</m:t>
                      </m:r>
                    </m:oMath>
                  </m:oMathPara>
                </a14:m>
                <a:endParaRPr lang="zh-CN" altLang="en-US" sz="2400" dirty="0"/>
              </a:p>
            </p:txBody>
          </p:sp>
        </mc:Choice>
        <mc:Fallback xmlns="">
          <p:sp>
            <p:nvSpPr>
              <p:cNvPr id="51" name="文本框 58">
                <a:extLst>
                  <a:ext uri="{FF2B5EF4-FFF2-40B4-BE49-F238E27FC236}">
                    <a16:creationId xmlns:a16="http://schemas.microsoft.com/office/drawing/2014/main" id="{F4866E19-99B7-D547-A9B6-9569D407E648}"/>
                  </a:ext>
                </a:extLst>
              </p:cNvPr>
              <p:cNvSpPr txBox="1">
                <a:spLocks noRot="1" noChangeAspect="1" noMove="1" noResize="1" noEditPoints="1" noAdjustHandles="1" noChangeArrowheads="1" noChangeShapeType="1" noTextEdit="1"/>
              </p:cNvSpPr>
              <p:nvPr/>
            </p:nvSpPr>
            <p:spPr>
              <a:xfrm>
                <a:off x="5232657" y="1762875"/>
                <a:ext cx="846963" cy="369332"/>
              </a:xfrm>
              <a:prstGeom prst="rect">
                <a:avLst/>
              </a:prstGeom>
              <a:blipFill>
                <a:blip r:embed="rId26"/>
                <a:stretch>
                  <a:fillRect r="-588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2" name="文本框 59">
                <a:extLst>
                  <a:ext uri="{FF2B5EF4-FFF2-40B4-BE49-F238E27FC236}">
                    <a16:creationId xmlns:a16="http://schemas.microsoft.com/office/drawing/2014/main" id="{02145CAC-5F76-9C43-9D5F-27219930AE09}"/>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52" name="文本框 59">
                <a:extLst>
                  <a:ext uri="{FF2B5EF4-FFF2-40B4-BE49-F238E27FC236}">
                    <a16:creationId xmlns:a16="http://schemas.microsoft.com/office/drawing/2014/main" id="{02145CAC-5F76-9C43-9D5F-27219930AE09}"/>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27"/>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3" name="文本框 60">
                <a:extLst>
                  <a:ext uri="{FF2B5EF4-FFF2-40B4-BE49-F238E27FC236}">
                    <a16:creationId xmlns:a16="http://schemas.microsoft.com/office/drawing/2014/main" id="{0AD439B9-F261-1943-A937-027F059E39A5}"/>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53" name="文本框 60">
                <a:extLst>
                  <a:ext uri="{FF2B5EF4-FFF2-40B4-BE49-F238E27FC236}">
                    <a16:creationId xmlns:a16="http://schemas.microsoft.com/office/drawing/2014/main" id="{0AD439B9-F261-1943-A937-027F059E39A5}"/>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8"/>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4" name="表格 9">
                <a:extLst>
                  <a:ext uri="{FF2B5EF4-FFF2-40B4-BE49-F238E27FC236}">
                    <a16:creationId xmlns:a16="http://schemas.microsoft.com/office/drawing/2014/main" id="{0A805E9E-6FC5-2B44-AF61-26C0CFC6513D}"/>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54" name="表格 9">
                <a:extLst>
                  <a:ext uri="{FF2B5EF4-FFF2-40B4-BE49-F238E27FC236}">
                    <a16:creationId xmlns:a16="http://schemas.microsoft.com/office/drawing/2014/main" id="{0A805E9E-6FC5-2B44-AF61-26C0CFC6513D}"/>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9"/>
                          <a:stretch>
                            <a:fillRect l="-1538" t="-4167" r="-201538" b="-429167"/>
                          </a:stretch>
                        </a:blipFill>
                      </a:tcPr>
                    </a:tc>
                    <a:tc>
                      <a:txBody>
                        <a:bodyPr/>
                        <a:lstStyle/>
                        <a:p>
                          <a:endParaRPr lang="en-CN"/>
                        </a:p>
                      </a:txBody>
                      <a:tcPr>
                        <a:blipFill>
                          <a:blip r:embed="rId29"/>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55" name="文本框 9">
                <a:extLst>
                  <a:ext uri="{FF2B5EF4-FFF2-40B4-BE49-F238E27FC236}">
                    <a16:creationId xmlns:a16="http://schemas.microsoft.com/office/drawing/2014/main" id="{2C6033C5-93A1-EE44-AAB1-3686E40E4722}"/>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55" name="文本框 9">
                <a:extLst>
                  <a:ext uri="{FF2B5EF4-FFF2-40B4-BE49-F238E27FC236}">
                    <a16:creationId xmlns:a16="http://schemas.microsoft.com/office/drawing/2014/main" id="{2C6033C5-93A1-EE44-AAB1-3686E40E4722}"/>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30"/>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70">
                <a:extLst>
                  <a:ext uri="{FF2B5EF4-FFF2-40B4-BE49-F238E27FC236}">
                    <a16:creationId xmlns:a16="http://schemas.microsoft.com/office/drawing/2014/main" id="{1CDFCF27-DA92-EC4D-A3D9-D8CFB9D39A63}"/>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56" name="文本框 70">
                <a:extLst>
                  <a:ext uri="{FF2B5EF4-FFF2-40B4-BE49-F238E27FC236}">
                    <a16:creationId xmlns:a16="http://schemas.microsoft.com/office/drawing/2014/main" id="{1CDFCF27-DA92-EC4D-A3D9-D8CFB9D39A63}"/>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31"/>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71">
                <a:extLst>
                  <a:ext uri="{FF2B5EF4-FFF2-40B4-BE49-F238E27FC236}">
                    <a16:creationId xmlns:a16="http://schemas.microsoft.com/office/drawing/2014/main" id="{FFD27E89-55C7-4444-AB4E-25EDF0027B2C}"/>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57" name="文本框 71">
                <a:extLst>
                  <a:ext uri="{FF2B5EF4-FFF2-40B4-BE49-F238E27FC236}">
                    <a16:creationId xmlns:a16="http://schemas.microsoft.com/office/drawing/2014/main" id="{FFD27E89-55C7-4444-AB4E-25EDF0027B2C}"/>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32"/>
                <a:stretch>
                  <a:fillRect l="-272" r="-543" b="-36000"/>
                </a:stretch>
              </a:blipFill>
            </p:spPr>
            <p:txBody>
              <a:bodyPr/>
              <a:lstStyle/>
              <a:p>
                <a:r>
                  <a:rPr lang="en-CN">
                    <a:noFill/>
                  </a:rPr>
                  <a:t> </a:t>
                </a:r>
              </a:p>
            </p:txBody>
          </p:sp>
        </mc:Fallback>
      </mc:AlternateContent>
    </p:spTree>
    <p:extLst>
      <p:ext uri="{BB962C8B-B14F-4D97-AF65-F5344CB8AC3E}">
        <p14:creationId xmlns:p14="http://schemas.microsoft.com/office/powerpoint/2010/main" val="1159453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574C-6BC6-3E46-9CBA-49B77D98AEAB}"/>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D87D117C-EE07-804E-8D4F-D3FB7027E1B4}"/>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
        <p:nvSpPr>
          <p:cNvPr id="5" name="椭圆 3">
            <a:extLst>
              <a:ext uri="{FF2B5EF4-FFF2-40B4-BE49-F238E27FC236}">
                <a16:creationId xmlns:a16="http://schemas.microsoft.com/office/drawing/2014/main" id="{8101FECF-FCAF-C845-A874-6878A34CC2A6}"/>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B44B6392-1F7E-1B4E-A4D9-3D093647CCDC}"/>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B44B6392-1F7E-1B4E-A4D9-3D093647CCDC}"/>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3AE4D439-CBFF-784C-A81D-5462FCF48C38}"/>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413FEFB3-69ED-EB46-9121-27B285A63529}"/>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413FEFB3-69ED-EB46-9121-27B285A63529}"/>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A5ADD9D2-04BE-C543-8767-1B765714B0B0}"/>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CB340F4-3CCD-164D-9B4D-E70612A5050A}"/>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CB340F4-3CCD-164D-9B4D-E70612A5050A}"/>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73B2F0D9-B6F8-EE47-A21F-7DE93DEA29E8}"/>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6AE948FB-F055-8A4E-9C3D-ADB2E87FA7E1}"/>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6AE948FB-F055-8A4E-9C3D-ADB2E87FA7E1}"/>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078B8625-97C1-D945-B1A3-363AB831A206}"/>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73D3FB1E-9E97-174A-8DA5-B405C2E14551}"/>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73D3FB1E-9E97-174A-8DA5-B405C2E14551}"/>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DB25C387-6701-CF43-8111-5675031D8254}"/>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851B9995-5ED8-3B4C-A91F-F40E51F88D9A}"/>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851B9995-5ED8-3B4C-A91F-F40E51F88D9A}"/>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9AC562A1-8EE1-5A48-8D4B-E255CDE35714}"/>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0A4B365C-ED5F-444E-BB36-69D0ADD3B980}"/>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0A4B365C-ED5F-444E-BB36-69D0ADD3B980}"/>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72E1B6EB-9622-3540-9DA3-E48F500FDFAE}"/>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54A235AD-4A14-684E-B754-A82155ACD7F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54A235AD-4A14-684E-B754-A82155ACD7F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2D8460AC-508B-9541-8C4D-1C5C0EBA3403}"/>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48FFDE61-EE5E-A04D-8420-D4396334878B}"/>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48FFDE61-EE5E-A04D-8420-D4396334878B}"/>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D10C0C60-C76C-9B47-87B3-6718274DAD35}"/>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8B901B36-E3AB-4C47-A96C-5C64BF8B263F}"/>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5304B335-045A-E94D-950E-9B695B7BDF64}"/>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1CBC5846-66CC-314C-9442-27B040C396FC}"/>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65A1E572-A3A6-0C48-9046-7B7CF170C9C6}"/>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0E2D6A34-D84D-FB4D-AF5E-AF88F105D3C8}"/>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A988D715-3B03-344A-AE99-31008AF285B9}"/>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F40E3022-5E33-EC45-B3B3-1D5BD668C35A}"/>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F28455CF-C090-7445-9661-0A5C7381BCED}"/>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AAC37EC2-BD6C-074A-93BB-558F4C76FC00}"/>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719DA028-7449-5B4A-ADA0-99196D631935}"/>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719DA028-7449-5B4A-ADA0-99196D631935}"/>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12F15BFD-211C-3C4F-BBA2-A69249FB5DC7}"/>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12F15BFD-211C-3C4F-BBA2-A69249FB5DC7}"/>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BF260D21-B02C-2B48-9B5D-D9F41628A162}"/>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BF260D21-B02C-2B48-9B5D-D9F41628A162}"/>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497D98FF-E4F9-DB43-A803-D66582A3A305}"/>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497D98FF-E4F9-DB43-A803-D66582A3A305}"/>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CFC3C0F5-BB7F-914D-8001-9E716A5B38DE}"/>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CFC3C0F5-BB7F-914D-8001-9E716A5B38DE}"/>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516507EB-68C1-EC49-A811-98BE0ED547D1}"/>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516507EB-68C1-EC49-A811-98BE0ED547D1}"/>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88FD3496-1298-F84C-A1C2-603C266ACA62}"/>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88FD3496-1298-F84C-A1C2-603C266ACA62}"/>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ED608D8B-BFBD-484D-9CC4-97048A1C822E}"/>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DE88E771-BA4F-2746-B2DB-D8EB9E995AC0}"/>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DE88E771-BA4F-2746-B2DB-D8EB9E995AC0}"/>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85592BBA-FC2B-2446-A6FE-952C6088EEB4}"/>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85592BBA-FC2B-2446-A6FE-952C6088EEB4}"/>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A6FC17DD-050E-5045-84C4-385334A7BA69}"/>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A6FC17DD-050E-5045-84C4-385334A7BA69}"/>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5D16B1BE-BB5B-E244-80FE-767DD19634C6}"/>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5D16B1BE-BB5B-E244-80FE-767DD19634C6}"/>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5F91B526-E7E3-254A-B3F9-548178EBF314}"/>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5F91B526-E7E3-254A-B3F9-548178EBF314}"/>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9BBC6446-CA86-2846-A63E-92E8CCAB747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9BBC6446-CA86-2846-A63E-92E8CCAB747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FE2C963B-C7F1-9A4B-9914-853ECE85950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FE2C963B-C7F1-9A4B-9914-853ECE85950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E8462E80-BC3F-0B49-846B-EE7FD39D43AD}"/>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E8462E80-BC3F-0B49-846B-EE7FD39D43AD}"/>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903461FB-CE40-D840-8422-F26E7CB70841}"/>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903461FB-CE40-D840-8422-F26E7CB70841}"/>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40ED3232-8CC1-1048-95FA-DEE6C5E58806}"/>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BCA05D15-77FC-7B49-A815-2BFB49C63BF9}"/>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774A8566-8786-A446-8FB5-7F060109EB48}"/>
              </a:ext>
            </a:extLst>
          </p:cNvPr>
          <p:cNvCxnSpPr>
            <a:cxnSpLocks/>
            <a:stCxn id="11" idx="2"/>
            <a:endCxn id="9" idx="3"/>
          </p:cNvCxnSpPr>
          <p:nvPr/>
        </p:nvCxnSpPr>
        <p:spPr>
          <a:xfrm rot="10800000">
            <a:off x="2996645" y="2110183"/>
            <a:ext cx="4024537" cy="2292433"/>
          </a:xfrm>
          <a:prstGeom prst="curvedConnector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46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3A5A0-2A27-4758-A793-A4518957D1E4}"/>
              </a:ext>
            </a:extLst>
          </p:cNvPr>
          <p:cNvSpPr>
            <a:spLocks noGrp="1"/>
          </p:cNvSpPr>
          <p:nvPr>
            <p:ph type="title"/>
          </p:nvPr>
        </p:nvSpPr>
        <p:spPr/>
        <p:txBody>
          <a:bodyPr/>
          <a:lstStyle/>
          <a:p>
            <a:r>
              <a:rPr lang="en-US" altLang="zh-CN" dirty="0"/>
              <a:t>Penn Treebank part-of-speech tags</a:t>
            </a:r>
            <a:endParaRPr lang="zh-CN" altLang="en-US" dirty="0"/>
          </a:p>
        </p:txBody>
      </p:sp>
      <p:sp>
        <p:nvSpPr>
          <p:cNvPr id="3" name="内容占位符 2">
            <a:extLst>
              <a:ext uri="{FF2B5EF4-FFF2-40B4-BE49-F238E27FC236}">
                <a16:creationId xmlns:a16="http://schemas.microsoft.com/office/drawing/2014/main" id="{6E4D2DE3-CA18-48FA-8886-7143914AC043}"/>
              </a:ext>
            </a:extLst>
          </p:cNvPr>
          <p:cNvSpPr>
            <a:spLocks noGrp="1"/>
          </p:cNvSpPr>
          <p:nvPr>
            <p:ph idx="1"/>
          </p:nvPr>
        </p:nvSpPr>
        <p:spPr>
          <a:xfrm>
            <a:off x="517525" y="1108433"/>
            <a:ext cx="9031209" cy="843821"/>
          </a:xfrm>
        </p:spPr>
        <p:txBody>
          <a:bodyPr>
            <a:noAutofit/>
          </a:bodyPr>
          <a:lstStyle/>
          <a:p>
            <a:r>
              <a:rPr lang="en-US" altLang="zh-CN" sz="2400" dirty="0"/>
              <a:t>Marcus et. al., "Building a large annotated corpus of English: The Penn Treebank." (1993).</a:t>
            </a:r>
            <a:endParaRPr lang="zh-CN" altLang="en-US" sz="2400" dirty="0"/>
          </a:p>
        </p:txBody>
      </p:sp>
      <p:sp>
        <p:nvSpPr>
          <p:cNvPr id="4" name="灯片编号占位符 3">
            <a:extLst>
              <a:ext uri="{FF2B5EF4-FFF2-40B4-BE49-F238E27FC236}">
                <a16:creationId xmlns:a16="http://schemas.microsoft.com/office/drawing/2014/main" id="{0968FEFE-F3AF-469F-A045-163A4A6D75A1}"/>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5" name="内容占位符 5">
            <a:extLst>
              <a:ext uri="{FF2B5EF4-FFF2-40B4-BE49-F238E27FC236}">
                <a16:creationId xmlns:a16="http://schemas.microsoft.com/office/drawing/2014/main" id="{C59DDD05-51FF-48D4-BFC8-FE1306ED1439}"/>
              </a:ext>
            </a:extLst>
          </p:cNvPr>
          <p:cNvPicPr>
            <a:picLocks noChangeAspect="1"/>
          </p:cNvPicPr>
          <p:nvPr/>
        </p:nvPicPr>
        <p:blipFill>
          <a:blip r:embed="rId3"/>
          <a:stretch>
            <a:fillRect/>
          </a:stretch>
        </p:blipFill>
        <p:spPr>
          <a:xfrm>
            <a:off x="768103" y="1993793"/>
            <a:ext cx="11119096" cy="4457544"/>
          </a:xfrm>
          <a:prstGeom prst="rect">
            <a:avLst/>
          </a:prstGeom>
        </p:spPr>
      </p:pic>
      <p:sp>
        <p:nvSpPr>
          <p:cNvPr id="6" name="文本框 5">
            <a:extLst>
              <a:ext uri="{FF2B5EF4-FFF2-40B4-BE49-F238E27FC236}">
                <a16:creationId xmlns:a16="http://schemas.microsoft.com/office/drawing/2014/main" id="{F1FF3164-BEBB-459E-A6EE-106F4C2D8216}"/>
              </a:ext>
            </a:extLst>
          </p:cNvPr>
          <p:cNvSpPr txBox="1"/>
          <p:nvPr/>
        </p:nvSpPr>
        <p:spPr>
          <a:xfrm>
            <a:off x="812227" y="6451988"/>
            <a:ext cx="8499413" cy="369332"/>
          </a:xfrm>
          <a:prstGeom prst="rect">
            <a:avLst/>
          </a:prstGeom>
          <a:noFill/>
        </p:spPr>
        <p:txBody>
          <a:bodyPr wrap="square">
            <a:spAutoFit/>
          </a:bodyPr>
          <a:lstStyle/>
          <a:p>
            <a:r>
              <a:rPr lang="zh-CN" altLang="en-US" dirty="0">
                <a:hlinkClick r:id="rId4"/>
              </a:rPr>
              <a:t>https://www.ling.upenn.edu/courses/Fall_2003/ling001/penn_treebank_pos.html</a:t>
            </a:r>
            <a:r>
              <a:rPr lang="zh-CN" altLang="en-US" dirty="0"/>
              <a:t> </a:t>
            </a:r>
          </a:p>
        </p:txBody>
      </p:sp>
    </p:spTree>
    <p:extLst>
      <p:ext uri="{BB962C8B-B14F-4D97-AF65-F5344CB8AC3E}">
        <p14:creationId xmlns:p14="http://schemas.microsoft.com/office/powerpoint/2010/main" val="1336391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
        <p:nvSpPr>
          <p:cNvPr id="101" name="椭圆 3">
            <a:extLst>
              <a:ext uri="{FF2B5EF4-FFF2-40B4-BE49-F238E27FC236}">
                <a16:creationId xmlns:a16="http://schemas.microsoft.com/office/drawing/2014/main" id="{DE3E3C64-DE60-6B4F-B1F3-6D46E2D93383}"/>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2" name="文本框 4">
                <a:extLst>
                  <a:ext uri="{FF2B5EF4-FFF2-40B4-BE49-F238E27FC236}">
                    <a16:creationId xmlns:a16="http://schemas.microsoft.com/office/drawing/2014/main" id="{1A6D39E5-CF7E-D445-9ADA-F334FC3F4AD0}"/>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2" name="文本框 4">
                <a:extLst>
                  <a:ext uri="{FF2B5EF4-FFF2-40B4-BE49-F238E27FC236}">
                    <a16:creationId xmlns:a16="http://schemas.microsoft.com/office/drawing/2014/main" id="{1A6D39E5-CF7E-D445-9ADA-F334FC3F4AD0}"/>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103" name="椭圆 5">
            <a:extLst>
              <a:ext uri="{FF2B5EF4-FFF2-40B4-BE49-F238E27FC236}">
                <a16:creationId xmlns:a16="http://schemas.microsoft.com/office/drawing/2014/main" id="{C9484940-36C1-0044-859A-8F5D7D7F562F}"/>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4" name="文本框 6">
                <a:extLst>
                  <a:ext uri="{FF2B5EF4-FFF2-40B4-BE49-F238E27FC236}">
                    <a16:creationId xmlns:a16="http://schemas.microsoft.com/office/drawing/2014/main" id="{15091C18-6955-5D46-AC7F-A383DCECEADC}"/>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104" name="文本框 6">
                <a:extLst>
                  <a:ext uri="{FF2B5EF4-FFF2-40B4-BE49-F238E27FC236}">
                    <a16:creationId xmlns:a16="http://schemas.microsoft.com/office/drawing/2014/main" id="{15091C18-6955-5D46-AC7F-A383DCECEADC}"/>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105" name="椭圆 7">
            <a:extLst>
              <a:ext uri="{FF2B5EF4-FFF2-40B4-BE49-F238E27FC236}">
                <a16:creationId xmlns:a16="http://schemas.microsoft.com/office/drawing/2014/main" id="{02C54ABE-417F-0A40-A8F6-061F6A75D307}"/>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6" name="文本框 8">
                <a:extLst>
                  <a:ext uri="{FF2B5EF4-FFF2-40B4-BE49-F238E27FC236}">
                    <a16:creationId xmlns:a16="http://schemas.microsoft.com/office/drawing/2014/main" id="{85B2C65A-238B-F74E-973C-5F7FB6D716F7}"/>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6" name="文本框 8">
                <a:extLst>
                  <a:ext uri="{FF2B5EF4-FFF2-40B4-BE49-F238E27FC236}">
                    <a16:creationId xmlns:a16="http://schemas.microsoft.com/office/drawing/2014/main" id="{85B2C65A-238B-F74E-973C-5F7FB6D716F7}"/>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07" name="椭圆 9">
            <a:extLst>
              <a:ext uri="{FF2B5EF4-FFF2-40B4-BE49-F238E27FC236}">
                <a16:creationId xmlns:a16="http://schemas.microsoft.com/office/drawing/2014/main" id="{BA18A1FA-5492-A14D-8233-3B5FE7C30653}"/>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8" name="文本框 10">
                <a:extLst>
                  <a:ext uri="{FF2B5EF4-FFF2-40B4-BE49-F238E27FC236}">
                    <a16:creationId xmlns:a16="http://schemas.microsoft.com/office/drawing/2014/main" id="{5D34DEDF-55C6-2941-9041-81760C80BCAB}"/>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08" name="文本框 10">
                <a:extLst>
                  <a:ext uri="{FF2B5EF4-FFF2-40B4-BE49-F238E27FC236}">
                    <a16:creationId xmlns:a16="http://schemas.microsoft.com/office/drawing/2014/main" id="{5D34DEDF-55C6-2941-9041-81760C80BCAB}"/>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09" name="椭圆 11">
            <a:extLst>
              <a:ext uri="{FF2B5EF4-FFF2-40B4-BE49-F238E27FC236}">
                <a16:creationId xmlns:a16="http://schemas.microsoft.com/office/drawing/2014/main" id="{A4FB2888-E4AA-7B40-9972-ADCF8C783A23}"/>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0" name="文本框 12">
                <a:extLst>
                  <a:ext uri="{FF2B5EF4-FFF2-40B4-BE49-F238E27FC236}">
                    <a16:creationId xmlns:a16="http://schemas.microsoft.com/office/drawing/2014/main" id="{AE194C54-629B-6A47-B2BE-A176EC8C9B30}"/>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10" name="文本框 12">
                <a:extLst>
                  <a:ext uri="{FF2B5EF4-FFF2-40B4-BE49-F238E27FC236}">
                    <a16:creationId xmlns:a16="http://schemas.microsoft.com/office/drawing/2014/main" id="{AE194C54-629B-6A47-B2BE-A176EC8C9B30}"/>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11" name="椭圆 13">
            <a:extLst>
              <a:ext uri="{FF2B5EF4-FFF2-40B4-BE49-F238E27FC236}">
                <a16:creationId xmlns:a16="http://schemas.microsoft.com/office/drawing/2014/main" id="{079B6F64-4581-1F48-B6C0-FB7EB700DBF4}"/>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2" name="文本框 14">
                <a:extLst>
                  <a:ext uri="{FF2B5EF4-FFF2-40B4-BE49-F238E27FC236}">
                    <a16:creationId xmlns:a16="http://schemas.microsoft.com/office/drawing/2014/main" id="{4B80CFF7-3C4B-0144-9470-C292EADC3C2B}"/>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12" name="文本框 14">
                <a:extLst>
                  <a:ext uri="{FF2B5EF4-FFF2-40B4-BE49-F238E27FC236}">
                    <a16:creationId xmlns:a16="http://schemas.microsoft.com/office/drawing/2014/main" id="{4B80CFF7-3C4B-0144-9470-C292EADC3C2B}"/>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13" name="六边形 15">
            <a:extLst>
              <a:ext uri="{FF2B5EF4-FFF2-40B4-BE49-F238E27FC236}">
                <a16:creationId xmlns:a16="http://schemas.microsoft.com/office/drawing/2014/main" id="{649AF0AB-5CA2-BF45-B27D-78B7002ED71D}"/>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14" name="文本框 16">
                <a:extLst>
                  <a:ext uri="{FF2B5EF4-FFF2-40B4-BE49-F238E27FC236}">
                    <a16:creationId xmlns:a16="http://schemas.microsoft.com/office/drawing/2014/main" id="{417D6D9B-E4B7-F54B-9DEB-ED4E4A130EF8}"/>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14" name="文本框 16">
                <a:extLst>
                  <a:ext uri="{FF2B5EF4-FFF2-40B4-BE49-F238E27FC236}">
                    <a16:creationId xmlns:a16="http://schemas.microsoft.com/office/drawing/2014/main" id="{417D6D9B-E4B7-F54B-9DEB-ED4E4A130EF8}"/>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15" name="椭圆 17">
            <a:extLst>
              <a:ext uri="{FF2B5EF4-FFF2-40B4-BE49-F238E27FC236}">
                <a16:creationId xmlns:a16="http://schemas.microsoft.com/office/drawing/2014/main" id="{21E8264C-7BCA-4B4B-B4FC-5466DFC941E8}"/>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6" name="文本框 18">
                <a:extLst>
                  <a:ext uri="{FF2B5EF4-FFF2-40B4-BE49-F238E27FC236}">
                    <a16:creationId xmlns:a16="http://schemas.microsoft.com/office/drawing/2014/main" id="{E7AC2BF2-2810-ED45-B2FA-99A24B5E9F22}"/>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16" name="文本框 18">
                <a:extLst>
                  <a:ext uri="{FF2B5EF4-FFF2-40B4-BE49-F238E27FC236}">
                    <a16:creationId xmlns:a16="http://schemas.microsoft.com/office/drawing/2014/main" id="{E7AC2BF2-2810-ED45-B2FA-99A24B5E9F22}"/>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117" name="椭圆 19">
            <a:extLst>
              <a:ext uri="{FF2B5EF4-FFF2-40B4-BE49-F238E27FC236}">
                <a16:creationId xmlns:a16="http://schemas.microsoft.com/office/drawing/2014/main" id="{8010A79E-4E17-DA4F-93C1-46F469BC07B2}"/>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18" name="文本框 20">
                <a:extLst>
                  <a:ext uri="{FF2B5EF4-FFF2-40B4-BE49-F238E27FC236}">
                    <a16:creationId xmlns:a16="http://schemas.microsoft.com/office/drawing/2014/main" id="{77871A48-7E6E-4C47-8B1C-719435721EF8}"/>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18" name="文本框 20">
                <a:extLst>
                  <a:ext uri="{FF2B5EF4-FFF2-40B4-BE49-F238E27FC236}">
                    <a16:creationId xmlns:a16="http://schemas.microsoft.com/office/drawing/2014/main" id="{77871A48-7E6E-4C47-8B1C-719435721EF8}"/>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119" name="直接箭头连接符 21">
            <a:extLst>
              <a:ext uri="{FF2B5EF4-FFF2-40B4-BE49-F238E27FC236}">
                <a16:creationId xmlns:a16="http://schemas.microsoft.com/office/drawing/2014/main" id="{24C59494-ECA6-5141-A848-5A42A7C005DF}"/>
              </a:ext>
            </a:extLst>
          </p:cNvPr>
          <p:cNvCxnSpPr>
            <a:cxnSpLocks/>
            <a:stCxn id="113" idx="0"/>
            <a:endCxn id="105"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22">
            <a:extLst>
              <a:ext uri="{FF2B5EF4-FFF2-40B4-BE49-F238E27FC236}">
                <a16:creationId xmlns:a16="http://schemas.microsoft.com/office/drawing/2014/main" id="{9013A881-31DC-CA44-AEB5-24A9DFB3F69B}"/>
              </a:ext>
            </a:extLst>
          </p:cNvPr>
          <p:cNvCxnSpPr>
            <a:cxnSpLocks/>
            <a:stCxn id="113" idx="0"/>
            <a:endCxn id="111"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23">
            <a:extLst>
              <a:ext uri="{FF2B5EF4-FFF2-40B4-BE49-F238E27FC236}">
                <a16:creationId xmlns:a16="http://schemas.microsoft.com/office/drawing/2014/main" id="{39A7636E-0C2B-294B-94EE-C097409E0775}"/>
              </a:ext>
            </a:extLst>
          </p:cNvPr>
          <p:cNvCxnSpPr>
            <a:cxnSpLocks/>
            <a:stCxn id="105" idx="6"/>
            <a:endCxn id="107"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24">
            <a:extLst>
              <a:ext uri="{FF2B5EF4-FFF2-40B4-BE49-F238E27FC236}">
                <a16:creationId xmlns:a16="http://schemas.microsoft.com/office/drawing/2014/main" id="{E9BF7C46-F1E5-0A45-BFD7-42DCACBE1130}"/>
              </a:ext>
            </a:extLst>
          </p:cNvPr>
          <p:cNvCxnSpPr>
            <a:cxnSpLocks/>
            <a:stCxn id="101" idx="6"/>
            <a:endCxn id="109"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25">
            <a:extLst>
              <a:ext uri="{FF2B5EF4-FFF2-40B4-BE49-F238E27FC236}">
                <a16:creationId xmlns:a16="http://schemas.microsoft.com/office/drawing/2014/main" id="{966DD622-115F-874D-B761-2C33666A9B61}"/>
              </a:ext>
            </a:extLst>
          </p:cNvPr>
          <p:cNvCxnSpPr>
            <a:cxnSpLocks/>
            <a:stCxn id="111" idx="6"/>
            <a:endCxn id="101"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26">
            <a:extLst>
              <a:ext uri="{FF2B5EF4-FFF2-40B4-BE49-F238E27FC236}">
                <a16:creationId xmlns:a16="http://schemas.microsoft.com/office/drawing/2014/main" id="{623A4562-78E6-3B45-858C-8566B289DC5E}"/>
              </a:ext>
            </a:extLst>
          </p:cNvPr>
          <p:cNvCxnSpPr>
            <a:cxnSpLocks/>
            <a:stCxn id="107" idx="6"/>
            <a:endCxn id="103"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27">
            <a:extLst>
              <a:ext uri="{FF2B5EF4-FFF2-40B4-BE49-F238E27FC236}">
                <a16:creationId xmlns:a16="http://schemas.microsoft.com/office/drawing/2014/main" id="{E805FBD1-E61A-E04A-B782-4E0093EC27E9}"/>
              </a:ext>
            </a:extLst>
          </p:cNvPr>
          <p:cNvCxnSpPr>
            <a:cxnSpLocks/>
            <a:stCxn id="105" idx="6"/>
            <a:endCxn id="101"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28">
            <a:extLst>
              <a:ext uri="{FF2B5EF4-FFF2-40B4-BE49-F238E27FC236}">
                <a16:creationId xmlns:a16="http://schemas.microsoft.com/office/drawing/2014/main" id="{35D79124-61ED-744A-AB03-5DE15EFE0A9C}"/>
              </a:ext>
            </a:extLst>
          </p:cNvPr>
          <p:cNvCxnSpPr>
            <a:cxnSpLocks/>
            <a:stCxn id="111" idx="6"/>
            <a:endCxn id="107"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29">
            <a:extLst>
              <a:ext uri="{FF2B5EF4-FFF2-40B4-BE49-F238E27FC236}">
                <a16:creationId xmlns:a16="http://schemas.microsoft.com/office/drawing/2014/main" id="{3F2D97EA-D077-9C4A-AD36-9F0B799DCBD6}"/>
              </a:ext>
            </a:extLst>
          </p:cNvPr>
          <p:cNvCxnSpPr>
            <a:cxnSpLocks/>
            <a:stCxn id="101" idx="6"/>
            <a:endCxn id="103"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30">
            <a:extLst>
              <a:ext uri="{FF2B5EF4-FFF2-40B4-BE49-F238E27FC236}">
                <a16:creationId xmlns:a16="http://schemas.microsoft.com/office/drawing/2014/main" id="{751C6180-4DA2-F94D-A886-B8C3E9E4781C}"/>
              </a:ext>
            </a:extLst>
          </p:cNvPr>
          <p:cNvCxnSpPr>
            <a:cxnSpLocks/>
            <a:stCxn id="107" idx="6"/>
            <a:endCxn id="109"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9" name="文本框 31">
                <a:extLst>
                  <a:ext uri="{FF2B5EF4-FFF2-40B4-BE49-F238E27FC236}">
                    <a16:creationId xmlns:a16="http://schemas.microsoft.com/office/drawing/2014/main" id="{5B94719C-479C-0744-8337-FEEB3125F447}"/>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129" name="文本框 31">
                <a:extLst>
                  <a:ext uri="{FF2B5EF4-FFF2-40B4-BE49-F238E27FC236}">
                    <a16:creationId xmlns:a16="http://schemas.microsoft.com/office/drawing/2014/main" id="{5B94719C-479C-0744-8337-FEEB3125F447}"/>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0" name="文本框 33">
                <a:extLst>
                  <a:ext uri="{FF2B5EF4-FFF2-40B4-BE49-F238E27FC236}">
                    <a16:creationId xmlns:a16="http://schemas.microsoft.com/office/drawing/2014/main" id="{08186267-05CC-C148-8C49-ECAEBB5ED5F3}"/>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130" name="文本框 33">
                <a:extLst>
                  <a:ext uri="{FF2B5EF4-FFF2-40B4-BE49-F238E27FC236}">
                    <a16:creationId xmlns:a16="http://schemas.microsoft.com/office/drawing/2014/main" id="{08186267-05CC-C148-8C49-ECAEBB5ED5F3}"/>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1" name="文本框 37">
                <a:extLst>
                  <a:ext uri="{FF2B5EF4-FFF2-40B4-BE49-F238E27FC236}">
                    <a16:creationId xmlns:a16="http://schemas.microsoft.com/office/drawing/2014/main" id="{0A61AACF-0A37-CF4D-A6F8-8178AAD4BA77}"/>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131" name="文本框 37">
                <a:extLst>
                  <a:ext uri="{FF2B5EF4-FFF2-40B4-BE49-F238E27FC236}">
                    <a16:creationId xmlns:a16="http://schemas.microsoft.com/office/drawing/2014/main" id="{0A61AACF-0A37-CF4D-A6F8-8178AAD4BA77}"/>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2" name="文本框 38">
                <a:extLst>
                  <a:ext uri="{FF2B5EF4-FFF2-40B4-BE49-F238E27FC236}">
                    <a16:creationId xmlns:a16="http://schemas.microsoft.com/office/drawing/2014/main" id="{E0F73EAE-C05C-3049-A3C0-CD797770DDA8}"/>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132" name="文本框 38">
                <a:extLst>
                  <a:ext uri="{FF2B5EF4-FFF2-40B4-BE49-F238E27FC236}">
                    <a16:creationId xmlns:a16="http://schemas.microsoft.com/office/drawing/2014/main" id="{E0F73EAE-C05C-3049-A3C0-CD797770DDA8}"/>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3" name="矩形 39">
                <a:extLst>
                  <a:ext uri="{FF2B5EF4-FFF2-40B4-BE49-F238E27FC236}">
                    <a16:creationId xmlns:a16="http://schemas.microsoft.com/office/drawing/2014/main" id="{50BE5576-6CC7-E94D-8A7C-84BE9EA333E7}"/>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133" name="矩形 39">
                <a:extLst>
                  <a:ext uri="{FF2B5EF4-FFF2-40B4-BE49-F238E27FC236}">
                    <a16:creationId xmlns:a16="http://schemas.microsoft.com/office/drawing/2014/main" id="{50BE5576-6CC7-E94D-8A7C-84BE9EA333E7}"/>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4" name="矩形 40">
                <a:extLst>
                  <a:ext uri="{FF2B5EF4-FFF2-40B4-BE49-F238E27FC236}">
                    <a16:creationId xmlns:a16="http://schemas.microsoft.com/office/drawing/2014/main" id="{3E246619-B0E7-CA4F-9441-9895D8DAD1DC}"/>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134" name="矩形 40">
                <a:extLst>
                  <a:ext uri="{FF2B5EF4-FFF2-40B4-BE49-F238E27FC236}">
                    <a16:creationId xmlns:a16="http://schemas.microsoft.com/office/drawing/2014/main" id="{3E246619-B0E7-CA4F-9441-9895D8DAD1DC}"/>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5" name="矩形 41">
                <a:extLst>
                  <a:ext uri="{FF2B5EF4-FFF2-40B4-BE49-F238E27FC236}">
                    <a16:creationId xmlns:a16="http://schemas.microsoft.com/office/drawing/2014/main" id="{7BB3D3EF-F9C8-1A44-A14C-FC62A68B4760}"/>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135" name="矩形 41">
                <a:extLst>
                  <a:ext uri="{FF2B5EF4-FFF2-40B4-BE49-F238E27FC236}">
                    <a16:creationId xmlns:a16="http://schemas.microsoft.com/office/drawing/2014/main" id="{7BB3D3EF-F9C8-1A44-A14C-FC62A68B4760}"/>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136" name="直接箭头连接符 42">
            <a:extLst>
              <a:ext uri="{FF2B5EF4-FFF2-40B4-BE49-F238E27FC236}">
                <a16:creationId xmlns:a16="http://schemas.microsoft.com/office/drawing/2014/main" id="{97630B88-CC32-754B-8D47-10AB76B019AB}"/>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本框 43">
                <a:extLst>
                  <a:ext uri="{FF2B5EF4-FFF2-40B4-BE49-F238E27FC236}">
                    <a16:creationId xmlns:a16="http://schemas.microsoft.com/office/drawing/2014/main" id="{D786E777-38CF-CB4B-AB80-07235A72A2EA}"/>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137" name="文本框 43">
                <a:extLst>
                  <a:ext uri="{FF2B5EF4-FFF2-40B4-BE49-F238E27FC236}">
                    <a16:creationId xmlns:a16="http://schemas.microsoft.com/office/drawing/2014/main" id="{D786E777-38CF-CB4B-AB80-07235A72A2EA}"/>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8" name="文本框 44">
                <a:extLst>
                  <a:ext uri="{FF2B5EF4-FFF2-40B4-BE49-F238E27FC236}">
                    <a16:creationId xmlns:a16="http://schemas.microsoft.com/office/drawing/2014/main" id="{F3B157F2-31B7-F546-BFFC-0A8A946543C8}"/>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138" name="文本框 44">
                <a:extLst>
                  <a:ext uri="{FF2B5EF4-FFF2-40B4-BE49-F238E27FC236}">
                    <a16:creationId xmlns:a16="http://schemas.microsoft.com/office/drawing/2014/main" id="{F3B157F2-31B7-F546-BFFC-0A8A946543C8}"/>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9" name="文本框 45">
                <a:extLst>
                  <a:ext uri="{FF2B5EF4-FFF2-40B4-BE49-F238E27FC236}">
                    <a16:creationId xmlns:a16="http://schemas.microsoft.com/office/drawing/2014/main" id="{299690BC-B68F-274D-8F9D-28DF8229D472}"/>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139" name="文本框 45">
                <a:extLst>
                  <a:ext uri="{FF2B5EF4-FFF2-40B4-BE49-F238E27FC236}">
                    <a16:creationId xmlns:a16="http://schemas.microsoft.com/office/drawing/2014/main" id="{299690BC-B68F-274D-8F9D-28DF8229D472}"/>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0" name="文本框 50">
                <a:extLst>
                  <a:ext uri="{FF2B5EF4-FFF2-40B4-BE49-F238E27FC236}">
                    <a16:creationId xmlns:a16="http://schemas.microsoft.com/office/drawing/2014/main" id="{00A50B39-136A-8543-83E9-1CCFE7F143B9}"/>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140" name="文本框 50">
                <a:extLst>
                  <a:ext uri="{FF2B5EF4-FFF2-40B4-BE49-F238E27FC236}">
                    <a16:creationId xmlns:a16="http://schemas.microsoft.com/office/drawing/2014/main" id="{00A50B39-136A-8543-83E9-1CCFE7F143B9}"/>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1" name="文本框 51">
                <a:extLst>
                  <a:ext uri="{FF2B5EF4-FFF2-40B4-BE49-F238E27FC236}">
                    <a16:creationId xmlns:a16="http://schemas.microsoft.com/office/drawing/2014/main" id="{B2DE293E-26C1-654D-9295-A21DD7C7E30A}"/>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141" name="文本框 51">
                <a:extLst>
                  <a:ext uri="{FF2B5EF4-FFF2-40B4-BE49-F238E27FC236}">
                    <a16:creationId xmlns:a16="http://schemas.microsoft.com/office/drawing/2014/main" id="{B2DE293E-26C1-654D-9295-A21DD7C7E30A}"/>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142" name="表格 9">
                <a:extLst>
                  <a:ext uri="{FF2B5EF4-FFF2-40B4-BE49-F238E27FC236}">
                    <a16:creationId xmlns:a16="http://schemas.microsoft.com/office/drawing/2014/main" id="{34E504FC-7784-B044-A7DD-7D86300BB26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142" name="表格 9">
                <a:extLst>
                  <a:ext uri="{FF2B5EF4-FFF2-40B4-BE49-F238E27FC236}">
                    <a16:creationId xmlns:a16="http://schemas.microsoft.com/office/drawing/2014/main" id="{34E504FC-7784-B044-A7DD-7D86300BB262}"/>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143" name="文本框 53">
                <a:extLst>
                  <a:ext uri="{FF2B5EF4-FFF2-40B4-BE49-F238E27FC236}">
                    <a16:creationId xmlns:a16="http://schemas.microsoft.com/office/drawing/2014/main" id="{C630835C-8C86-B14F-B2C4-24030D59A4BD}"/>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43" name="文本框 53">
                <a:extLst>
                  <a:ext uri="{FF2B5EF4-FFF2-40B4-BE49-F238E27FC236}">
                    <a16:creationId xmlns:a16="http://schemas.microsoft.com/office/drawing/2014/main" id="{C630835C-8C86-B14F-B2C4-24030D59A4BD}"/>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4" name="文本框 54">
                <a:extLst>
                  <a:ext uri="{FF2B5EF4-FFF2-40B4-BE49-F238E27FC236}">
                    <a16:creationId xmlns:a16="http://schemas.microsoft.com/office/drawing/2014/main" id="{251E9331-34DD-4845-8DBD-5CE954AC51D9}"/>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144" name="文本框 54">
                <a:extLst>
                  <a:ext uri="{FF2B5EF4-FFF2-40B4-BE49-F238E27FC236}">
                    <a16:creationId xmlns:a16="http://schemas.microsoft.com/office/drawing/2014/main" id="{251E9331-34DD-4845-8DBD-5CE954AC51D9}"/>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5" name="文本框 55">
                <a:extLst>
                  <a:ext uri="{FF2B5EF4-FFF2-40B4-BE49-F238E27FC236}">
                    <a16:creationId xmlns:a16="http://schemas.microsoft.com/office/drawing/2014/main" id="{C2A0E9C3-4D3F-374D-B48D-1494DCD7ADB8}"/>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145" name="文本框 55">
                <a:extLst>
                  <a:ext uri="{FF2B5EF4-FFF2-40B4-BE49-F238E27FC236}">
                    <a16:creationId xmlns:a16="http://schemas.microsoft.com/office/drawing/2014/main" id="{C2A0E9C3-4D3F-374D-B48D-1494DCD7ADB8}"/>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146" name="连接符: 曲线 57">
            <a:extLst>
              <a:ext uri="{FF2B5EF4-FFF2-40B4-BE49-F238E27FC236}">
                <a16:creationId xmlns:a16="http://schemas.microsoft.com/office/drawing/2014/main" id="{DB92BC03-6E3B-E64F-A33D-23316662A05C}"/>
              </a:ext>
            </a:extLst>
          </p:cNvPr>
          <p:cNvCxnSpPr>
            <a:cxnSpLocks/>
            <a:stCxn id="101" idx="1"/>
            <a:endCxn id="105"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7" name="文本框 60">
            <a:extLst>
              <a:ext uri="{FF2B5EF4-FFF2-40B4-BE49-F238E27FC236}">
                <a16:creationId xmlns:a16="http://schemas.microsoft.com/office/drawing/2014/main" id="{6E5A79B2-D8A1-AF4F-8285-0DBBF8685785}"/>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148" name="连接符: 曲线 66">
            <a:extLst>
              <a:ext uri="{FF2B5EF4-FFF2-40B4-BE49-F238E27FC236}">
                <a16:creationId xmlns:a16="http://schemas.microsoft.com/office/drawing/2014/main" id="{D9919080-1372-3149-89CA-37DDAE48BE8B}"/>
              </a:ext>
            </a:extLst>
          </p:cNvPr>
          <p:cNvCxnSpPr>
            <a:cxnSpLocks/>
            <a:stCxn id="107" idx="2"/>
            <a:endCxn id="105"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5387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
        <p:nvSpPr>
          <p:cNvPr id="5" name="椭圆 3">
            <a:extLst>
              <a:ext uri="{FF2B5EF4-FFF2-40B4-BE49-F238E27FC236}">
                <a16:creationId xmlns:a16="http://schemas.microsoft.com/office/drawing/2014/main" id="{D303BF1B-C612-1846-8BC0-8E5DE86FCF00}"/>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FEB941B3-BEC7-6F4B-9513-BA9FB0AB21B6}"/>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FEB941B3-BEC7-6F4B-9513-BA9FB0AB21B6}"/>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E06D3AAD-2EA5-C54F-9026-746C8483616D}"/>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A5A6F600-73D9-F44C-B0EB-84461CCC2954}"/>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A5A6F600-73D9-F44C-B0EB-84461CCC2954}"/>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17C7150A-C11C-ED41-8B87-92B31CBBC344}"/>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4DC49BB-8671-A646-B20E-FCF7259C2464}"/>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4DC49BB-8671-A646-B20E-FCF7259C2464}"/>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63BFE15C-B921-5B44-9851-410C38D1BCA3}"/>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CD33A253-7EEC-F54A-924D-2C12F88927D0}"/>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CD33A253-7EEC-F54A-924D-2C12F88927D0}"/>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622FF058-20ED-1C46-8397-7E9887F68243}"/>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D04EAA47-D487-B840-AF14-47E029BBF03B}"/>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D04EAA47-D487-B840-AF14-47E029BBF03B}"/>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1219E7A3-07F7-4945-8C01-C071422E87C0}"/>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EB071432-4EA4-5B4F-80F5-52D11CEEEE1A}"/>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EB071432-4EA4-5B4F-80F5-52D11CEEEE1A}"/>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83827C68-60C1-4348-A097-CE169C333116}"/>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4BF9A30F-23C5-5E4B-82C6-F238F9DD1F37}"/>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4BF9A30F-23C5-5E4B-82C6-F238F9DD1F37}"/>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07EA9919-99C5-3142-A102-29454CD81D53}"/>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144AB0FA-3BEF-2D44-AB38-08E3B92DEFAC}"/>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144AB0FA-3BEF-2D44-AB38-08E3B92DEFAC}"/>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7D07C8B1-9E9E-EC4D-85E0-3AC67270BC37}"/>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41F630BD-EEE1-994C-B194-17006E66AA10}"/>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41F630BD-EEE1-994C-B194-17006E66AA10}"/>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5A349B6C-ED06-3C45-9C94-92C5E0C2AED5}"/>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9FC06F2D-CE52-0545-896C-70770A88B57A}"/>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9B2A18CA-2F43-3F4A-B319-CC99D6D0EF75}"/>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F9E63320-4EA7-8F48-926F-4D44E86C48C3}"/>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22E171F9-19F4-5048-B12C-0FA7426844E8}"/>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E029A541-FEFB-8649-9288-6AA329448833}"/>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FCC87112-5CC7-0F47-B24F-8F0317BA5F13}"/>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9CE6C0E1-A0CC-0548-BA69-09DB82BBB30C}"/>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B68B321C-E8F5-E34A-BB0B-134EAA3DEF6F}"/>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40EB8A0E-8F19-6941-BBF1-A9F400E79B81}"/>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5C31656F-450B-3E4C-98B7-A657D43E9B64}"/>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5C31656F-450B-3E4C-98B7-A657D43E9B64}"/>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EA68F9F-4F83-3742-A27B-5435239A5D3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CEA68F9F-4F83-3742-A27B-5435239A5D3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199F966F-12FF-2144-8160-63C978E99DEB}"/>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199F966F-12FF-2144-8160-63C978E99DEB}"/>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9BD2DCA9-5926-1646-9DDE-9233F90CC351}"/>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9BD2DCA9-5926-1646-9DDE-9233F90CC351}"/>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A031E9D6-D12B-5A41-80A7-BDA31F284D54}"/>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A031E9D6-D12B-5A41-80A7-BDA31F284D54}"/>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A5505E58-BF40-6042-AA7C-C0669B0BB69F}"/>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A5505E58-BF40-6042-AA7C-C0669B0BB69F}"/>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97FF4E04-E74E-3D43-8BDC-274381D5AB4F}"/>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97FF4E04-E74E-3D43-8BDC-274381D5AB4F}"/>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B98534D5-FE96-8A49-8947-7F80BD02D06F}"/>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929F22B5-2FF6-2642-9E37-2584E732C01A}"/>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929F22B5-2FF6-2642-9E37-2584E732C01A}"/>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6E649C55-17BE-594B-9657-F53B85405621}"/>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6E649C55-17BE-594B-9657-F53B85405621}"/>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1C12A435-4770-6A4D-A1FA-C52EDE4581C5}"/>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1C12A435-4770-6A4D-A1FA-C52EDE4581C5}"/>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35722123-803D-0E4F-B802-FB1A17D3081E}"/>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35722123-803D-0E4F-B802-FB1A17D3081E}"/>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FB04E4BF-B2F5-954C-A16E-71EE242B2F33}"/>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FB04E4BF-B2F5-954C-A16E-71EE242B2F33}"/>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3CC82F72-9DC2-AF4B-99DD-BF11C98F6BB6}"/>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3CC82F72-9DC2-AF4B-99DD-BF11C98F6BB6}"/>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FC4B61B0-0CE4-154E-BB6A-A5FADB7F2C13}"/>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FC4B61B0-0CE4-154E-BB6A-A5FADB7F2C13}"/>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8D02F8D2-80D2-BA47-BEC5-836BC4D8134D}"/>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8D02F8D2-80D2-BA47-BEC5-836BC4D8134D}"/>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0B562098-ECB3-AC4C-A398-7D6D2035DF23}"/>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0B562098-ECB3-AC4C-A398-7D6D2035DF23}"/>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FDB45396-1713-1548-A01A-852FB6568B38}"/>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B3F434C3-F669-7845-8474-4994FA75848C}"/>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C40ACAEE-C0A8-9646-B894-70987A8FBD77}"/>
              </a:ext>
            </a:extLst>
          </p:cNvPr>
          <p:cNvCxnSpPr>
            <a:cxnSpLocks/>
            <a:stCxn id="11" idx="2"/>
            <a:endCxn id="9"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6">
            <a:extLst>
              <a:ext uri="{FF2B5EF4-FFF2-40B4-BE49-F238E27FC236}">
                <a16:creationId xmlns:a16="http://schemas.microsoft.com/office/drawing/2014/main" id="{FA25208C-1C6D-2247-818A-444C8D430628}"/>
              </a:ext>
            </a:extLst>
          </p:cNvPr>
          <p:cNvCxnSpPr>
            <a:cxnSpLocks/>
            <a:stCxn id="9" idx="1"/>
            <a:endCxn id="17" idx="0"/>
          </p:cNvCxnSpPr>
          <p:nvPr/>
        </p:nvCxnSpPr>
        <p:spPr>
          <a:xfrm rot="16200000" flipH="1" flipV="1">
            <a:off x="1150136" y="1251752"/>
            <a:ext cx="1653864" cy="2039153"/>
          </a:xfrm>
          <a:prstGeom prst="curvedConnector4">
            <a:avLst>
              <a:gd name="adj1" fmla="val -4607"/>
              <a:gd name="adj2" fmla="val 107565"/>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连接符: 曲线 58">
            <a:extLst>
              <a:ext uri="{FF2B5EF4-FFF2-40B4-BE49-F238E27FC236}">
                <a16:creationId xmlns:a16="http://schemas.microsoft.com/office/drawing/2014/main" id="{30840AE0-9F02-974B-9560-6B435794B450}"/>
              </a:ext>
            </a:extLst>
          </p:cNvPr>
          <p:cNvCxnSpPr>
            <a:cxnSpLocks/>
            <a:stCxn id="15" idx="2"/>
          </p:cNvCxnSpPr>
          <p:nvPr/>
        </p:nvCxnSpPr>
        <p:spPr>
          <a:xfrm rot="10800000">
            <a:off x="957494" y="3080659"/>
            <a:ext cx="1901263" cy="1321956"/>
          </a:xfrm>
          <a:prstGeom prst="curvedConnector3">
            <a:avLst>
              <a:gd name="adj1" fmla="val 114794"/>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082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D49D-BFD1-E74F-A044-8F2E081D5E21}"/>
              </a:ext>
            </a:extLst>
          </p:cNvPr>
          <p:cNvSpPr>
            <a:spLocks noGrp="1"/>
          </p:cNvSpPr>
          <p:nvPr>
            <p:ph type="title"/>
          </p:nvPr>
        </p:nvSpPr>
        <p:spPr/>
        <p:txBody>
          <a:bodyPr/>
          <a:lstStyle/>
          <a:p>
            <a:r>
              <a:rPr lang="en-US" altLang="zh-CN" dirty="0"/>
              <a:t>Viterbi algorithm – An example</a:t>
            </a:r>
            <a:endParaRPr lang="en-CN" dirty="0"/>
          </a:p>
        </p:txBody>
      </p:sp>
      <p:sp>
        <p:nvSpPr>
          <p:cNvPr id="4" name="Slide Number Placeholder 3">
            <a:extLst>
              <a:ext uri="{FF2B5EF4-FFF2-40B4-BE49-F238E27FC236}">
                <a16:creationId xmlns:a16="http://schemas.microsoft.com/office/drawing/2014/main" id="{0BE4B827-223D-2C43-9BEF-9A483FC25FC1}"/>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
        <p:nvSpPr>
          <p:cNvPr id="5" name="椭圆 3">
            <a:extLst>
              <a:ext uri="{FF2B5EF4-FFF2-40B4-BE49-F238E27FC236}">
                <a16:creationId xmlns:a16="http://schemas.microsoft.com/office/drawing/2014/main" id="{AC5D5D04-CA7D-3144-8900-EEE4195CFC81}"/>
              </a:ext>
            </a:extLst>
          </p:cNvPr>
          <p:cNvSpPr/>
          <p:nvPr/>
        </p:nvSpPr>
        <p:spPr>
          <a:xfrm>
            <a:off x="7021181"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1EE1A955-D90F-0E40-9AAB-96DD36A93862}"/>
                  </a:ext>
                </a:extLst>
              </p:cNvPr>
              <p:cNvSpPr txBox="1"/>
              <p:nvPr/>
            </p:nvSpPr>
            <p:spPr>
              <a:xfrm>
                <a:off x="7245739" y="1546455"/>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6" name="文本框 4">
                <a:extLst>
                  <a:ext uri="{FF2B5EF4-FFF2-40B4-BE49-F238E27FC236}">
                    <a16:creationId xmlns:a16="http://schemas.microsoft.com/office/drawing/2014/main" id="{1EE1A955-D90F-0E40-9AAB-96DD36A93862}"/>
                  </a:ext>
                </a:extLst>
              </p:cNvPr>
              <p:cNvSpPr txBox="1">
                <a:spLocks noRot="1" noChangeAspect="1" noMove="1" noResize="1" noEditPoints="1" noAdjustHandles="1" noChangeArrowheads="1" noChangeShapeType="1" noTextEdit="1"/>
              </p:cNvSpPr>
              <p:nvPr/>
            </p:nvSpPr>
            <p:spPr>
              <a:xfrm>
                <a:off x="7245739" y="1546455"/>
                <a:ext cx="492443" cy="461665"/>
              </a:xfrm>
              <a:prstGeom prst="rect">
                <a:avLst/>
              </a:prstGeom>
              <a:blipFill>
                <a:blip r:embed="rId2"/>
                <a:stretch>
                  <a:fillRect/>
                </a:stretch>
              </a:blipFill>
            </p:spPr>
            <p:txBody>
              <a:bodyPr/>
              <a:lstStyle/>
              <a:p>
                <a:r>
                  <a:rPr lang="en-CN">
                    <a:noFill/>
                  </a:rPr>
                  <a:t> </a:t>
                </a:r>
              </a:p>
            </p:txBody>
          </p:sp>
        </mc:Fallback>
      </mc:AlternateContent>
      <p:sp>
        <p:nvSpPr>
          <p:cNvPr id="7" name="椭圆 5">
            <a:extLst>
              <a:ext uri="{FF2B5EF4-FFF2-40B4-BE49-F238E27FC236}">
                <a16:creationId xmlns:a16="http://schemas.microsoft.com/office/drawing/2014/main" id="{6B7D6DD5-1CF4-814F-9742-24B2BF73ADCE}"/>
              </a:ext>
            </a:extLst>
          </p:cNvPr>
          <p:cNvSpPr/>
          <p:nvPr/>
        </p:nvSpPr>
        <p:spPr>
          <a:xfrm>
            <a:off x="1118360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8" name="文本框 6">
                <a:extLst>
                  <a:ext uri="{FF2B5EF4-FFF2-40B4-BE49-F238E27FC236}">
                    <a16:creationId xmlns:a16="http://schemas.microsoft.com/office/drawing/2014/main" id="{BE806C2F-BE0D-B748-962F-0AB2558AB82D}"/>
                  </a:ext>
                </a:extLst>
              </p:cNvPr>
              <p:cNvSpPr txBox="1"/>
              <p:nvPr/>
            </p:nvSpPr>
            <p:spPr>
              <a:xfrm>
                <a:off x="11427401" y="1540333"/>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H</m:t>
                      </m:r>
                    </m:oMath>
                  </m:oMathPara>
                </a14:m>
                <a:endParaRPr lang="zh-CN" altLang="en-US" sz="2400" dirty="0"/>
              </a:p>
            </p:txBody>
          </p:sp>
        </mc:Choice>
        <mc:Fallback xmlns="">
          <p:sp>
            <p:nvSpPr>
              <p:cNvPr id="8" name="文本框 6">
                <a:extLst>
                  <a:ext uri="{FF2B5EF4-FFF2-40B4-BE49-F238E27FC236}">
                    <a16:creationId xmlns:a16="http://schemas.microsoft.com/office/drawing/2014/main" id="{BE806C2F-BE0D-B748-962F-0AB2558AB82D}"/>
                  </a:ext>
                </a:extLst>
              </p:cNvPr>
              <p:cNvSpPr txBox="1">
                <a:spLocks noRot="1" noChangeAspect="1" noMove="1" noResize="1" noEditPoints="1" noAdjustHandles="1" noChangeArrowheads="1" noChangeShapeType="1" noTextEdit="1"/>
              </p:cNvSpPr>
              <p:nvPr/>
            </p:nvSpPr>
            <p:spPr>
              <a:xfrm>
                <a:off x="11427401" y="1540333"/>
                <a:ext cx="492443" cy="461665"/>
              </a:xfrm>
              <a:prstGeom prst="rect">
                <a:avLst/>
              </a:prstGeom>
              <a:blipFill>
                <a:blip r:embed="rId3"/>
                <a:stretch>
                  <a:fillRect/>
                </a:stretch>
              </a:blipFill>
            </p:spPr>
            <p:txBody>
              <a:bodyPr/>
              <a:lstStyle/>
              <a:p>
                <a:r>
                  <a:rPr lang="en-CN">
                    <a:noFill/>
                  </a:rPr>
                  <a:t> </a:t>
                </a:r>
              </a:p>
            </p:txBody>
          </p:sp>
        </mc:Fallback>
      </mc:AlternateContent>
      <p:sp>
        <p:nvSpPr>
          <p:cNvPr id="9" name="椭圆 7">
            <a:extLst>
              <a:ext uri="{FF2B5EF4-FFF2-40B4-BE49-F238E27FC236}">
                <a16:creationId xmlns:a16="http://schemas.microsoft.com/office/drawing/2014/main" id="{4D56F736-EFAC-A24D-A83D-23AC74C1186F}"/>
              </a:ext>
            </a:extLst>
          </p:cNvPr>
          <p:cNvSpPr/>
          <p:nvPr/>
        </p:nvSpPr>
        <p:spPr>
          <a:xfrm>
            <a:off x="2858756" y="1306509"/>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0" name="文本框 8">
                <a:extLst>
                  <a:ext uri="{FF2B5EF4-FFF2-40B4-BE49-F238E27FC236}">
                    <a16:creationId xmlns:a16="http://schemas.microsoft.com/office/drawing/2014/main" id="{12F9D105-9F74-BC49-9041-1FBC3E605589}"/>
                  </a:ext>
                </a:extLst>
              </p:cNvPr>
              <p:cNvSpPr txBox="1"/>
              <p:nvPr/>
            </p:nvSpPr>
            <p:spPr>
              <a:xfrm>
                <a:off x="3083314"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10" name="文本框 8">
                <a:extLst>
                  <a:ext uri="{FF2B5EF4-FFF2-40B4-BE49-F238E27FC236}">
                    <a16:creationId xmlns:a16="http://schemas.microsoft.com/office/drawing/2014/main" id="{12F9D105-9F74-BC49-9041-1FBC3E605589}"/>
                  </a:ext>
                </a:extLst>
              </p:cNvPr>
              <p:cNvSpPr txBox="1">
                <a:spLocks noRot="1" noChangeAspect="1" noMove="1" noResize="1" noEditPoints="1" noAdjustHandles="1" noChangeArrowheads="1" noChangeShapeType="1" noTextEdit="1"/>
              </p:cNvSpPr>
              <p:nvPr/>
            </p:nvSpPr>
            <p:spPr>
              <a:xfrm>
                <a:off x="3083314" y="1546454"/>
                <a:ext cx="492443" cy="461665"/>
              </a:xfrm>
              <a:prstGeom prst="rect">
                <a:avLst/>
              </a:prstGeom>
              <a:blipFill>
                <a:blip r:embed="rId2"/>
                <a:stretch>
                  <a:fillRect/>
                </a:stretch>
              </a:blipFill>
            </p:spPr>
            <p:txBody>
              <a:bodyPr/>
              <a:lstStyle/>
              <a:p>
                <a:r>
                  <a:rPr lang="en-CN">
                    <a:noFill/>
                  </a:rPr>
                  <a:t> </a:t>
                </a:r>
              </a:p>
            </p:txBody>
          </p:sp>
        </mc:Fallback>
      </mc:AlternateContent>
      <p:sp>
        <p:nvSpPr>
          <p:cNvPr id="11" name="椭圆 9">
            <a:extLst>
              <a:ext uri="{FF2B5EF4-FFF2-40B4-BE49-F238E27FC236}">
                <a16:creationId xmlns:a16="http://schemas.microsoft.com/office/drawing/2014/main" id="{241D72C2-B9A7-3B46-B543-A166D8375366}"/>
              </a:ext>
            </a:extLst>
          </p:cNvPr>
          <p:cNvSpPr/>
          <p:nvPr/>
        </p:nvSpPr>
        <p:spPr>
          <a:xfrm>
            <a:off x="7021181"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2" name="文本框 10">
                <a:extLst>
                  <a:ext uri="{FF2B5EF4-FFF2-40B4-BE49-F238E27FC236}">
                    <a16:creationId xmlns:a16="http://schemas.microsoft.com/office/drawing/2014/main" id="{ECED6FAE-BCF7-584D-90B3-56E0A896FF98}"/>
                  </a:ext>
                </a:extLst>
              </p:cNvPr>
              <p:cNvSpPr txBox="1"/>
              <p:nvPr/>
            </p:nvSpPr>
            <p:spPr>
              <a:xfrm>
                <a:off x="7245739" y="4171780"/>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2" name="文本框 10">
                <a:extLst>
                  <a:ext uri="{FF2B5EF4-FFF2-40B4-BE49-F238E27FC236}">
                    <a16:creationId xmlns:a16="http://schemas.microsoft.com/office/drawing/2014/main" id="{ECED6FAE-BCF7-584D-90B3-56E0A896FF98}"/>
                  </a:ext>
                </a:extLst>
              </p:cNvPr>
              <p:cNvSpPr txBox="1">
                <a:spLocks noRot="1" noChangeAspect="1" noMove="1" noResize="1" noEditPoints="1" noAdjustHandles="1" noChangeArrowheads="1" noChangeShapeType="1" noTextEdit="1"/>
              </p:cNvSpPr>
              <p:nvPr/>
            </p:nvSpPr>
            <p:spPr>
              <a:xfrm>
                <a:off x="7245739" y="4171780"/>
                <a:ext cx="453970" cy="461665"/>
              </a:xfrm>
              <a:prstGeom prst="rect">
                <a:avLst/>
              </a:prstGeom>
              <a:blipFill>
                <a:blip r:embed="rId4"/>
                <a:stretch>
                  <a:fillRect/>
                </a:stretch>
              </a:blipFill>
            </p:spPr>
            <p:txBody>
              <a:bodyPr/>
              <a:lstStyle/>
              <a:p>
                <a:r>
                  <a:rPr lang="en-CN">
                    <a:noFill/>
                  </a:rPr>
                  <a:t> </a:t>
                </a:r>
              </a:p>
            </p:txBody>
          </p:sp>
        </mc:Fallback>
      </mc:AlternateContent>
      <p:sp>
        <p:nvSpPr>
          <p:cNvPr id="13" name="椭圆 11">
            <a:extLst>
              <a:ext uri="{FF2B5EF4-FFF2-40B4-BE49-F238E27FC236}">
                <a16:creationId xmlns:a16="http://schemas.microsoft.com/office/drawing/2014/main" id="{37CBBC20-39DF-DB4B-9ED5-972459C80E44}"/>
              </a:ext>
            </a:extLst>
          </p:cNvPr>
          <p:cNvSpPr/>
          <p:nvPr/>
        </p:nvSpPr>
        <p:spPr>
          <a:xfrm>
            <a:off x="1118360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4" name="文本框 12">
                <a:extLst>
                  <a:ext uri="{FF2B5EF4-FFF2-40B4-BE49-F238E27FC236}">
                    <a16:creationId xmlns:a16="http://schemas.microsoft.com/office/drawing/2014/main" id="{483F8256-C6BD-4F40-8614-0F14ED8A869D}"/>
                  </a:ext>
                </a:extLst>
              </p:cNvPr>
              <p:cNvSpPr txBox="1"/>
              <p:nvPr/>
            </p:nvSpPr>
            <p:spPr>
              <a:xfrm>
                <a:off x="11427401" y="4165658"/>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tx1"/>
                          </a:solidFill>
                          <a:latin typeface="Cambria Math" panose="02040503050406030204" pitchFamily="18" charset="0"/>
                        </a:rPr>
                        <m:t>C</m:t>
                      </m:r>
                    </m:oMath>
                  </m:oMathPara>
                </a14:m>
                <a:endParaRPr lang="zh-CN" altLang="en-US" sz="2400" dirty="0"/>
              </a:p>
            </p:txBody>
          </p:sp>
        </mc:Choice>
        <mc:Fallback xmlns="">
          <p:sp>
            <p:nvSpPr>
              <p:cNvPr id="14" name="文本框 12">
                <a:extLst>
                  <a:ext uri="{FF2B5EF4-FFF2-40B4-BE49-F238E27FC236}">
                    <a16:creationId xmlns:a16="http://schemas.microsoft.com/office/drawing/2014/main" id="{483F8256-C6BD-4F40-8614-0F14ED8A869D}"/>
                  </a:ext>
                </a:extLst>
              </p:cNvPr>
              <p:cNvSpPr txBox="1">
                <a:spLocks noRot="1" noChangeAspect="1" noMove="1" noResize="1" noEditPoints="1" noAdjustHandles="1" noChangeArrowheads="1" noChangeShapeType="1" noTextEdit="1"/>
              </p:cNvSpPr>
              <p:nvPr/>
            </p:nvSpPr>
            <p:spPr>
              <a:xfrm>
                <a:off x="11427401" y="4165658"/>
                <a:ext cx="453970" cy="461665"/>
              </a:xfrm>
              <a:prstGeom prst="rect">
                <a:avLst/>
              </a:prstGeom>
              <a:blipFill>
                <a:blip r:embed="rId5"/>
                <a:stretch>
                  <a:fillRect/>
                </a:stretch>
              </a:blipFill>
            </p:spPr>
            <p:txBody>
              <a:bodyPr/>
              <a:lstStyle/>
              <a:p>
                <a:r>
                  <a:rPr lang="en-CN">
                    <a:noFill/>
                  </a:rPr>
                  <a:t> </a:t>
                </a:r>
              </a:p>
            </p:txBody>
          </p:sp>
        </mc:Fallback>
      </mc:AlternateContent>
      <p:sp>
        <p:nvSpPr>
          <p:cNvPr id="15" name="椭圆 13">
            <a:extLst>
              <a:ext uri="{FF2B5EF4-FFF2-40B4-BE49-F238E27FC236}">
                <a16:creationId xmlns:a16="http://schemas.microsoft.com/office/drawing/2014/main" id="{B2C7467F-E0E6-C444-9288-27DB872130E6}"/>
              </a:ext>
            </a:extLst>
          </p:cNvPr>
          <p:cNvSpPr/>
          <p:nvPr/>
        </p:nvSpPr>
        <p:spPr>
          <a:xfrm>
            <a:off x="2858756" y="3931834"/>
            <a:ext cx="941561" cy="941561"/>
          </a:xfrm>
          <a:prstGeom prst="ellipse">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16" name="文本框 14">
                <a:extLst>
                  <a:ext uri="{FF2B5EF4-FFF2-40B4-BE49-F238E27FC236}">
                    <a16:creationId xmlns:a16="http://schemas.microsoft.com/office/drawing/2014/main" id="{ABFC0AA0-7344-9745-A45E-0CB93C7AF59D}"/>
                  </a:ext>
                </a:extLst>
              </p:cNvPr>
              <p:cNvSpPr txBox="1"/>
              <p:nvPr/>
            </p:nvSpPr>
            <p:spPr>
              <a:xfrm>
                <a:off x="3083314"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16" name="文本框 14">
                <a:extLst>
                  <a:ext uri="{FF2B5EF4-FFF2-40B4-BE49-F238E27FC236}">
                    <a16:creationId xmlns:a16="http://schemas.microsoft.com/office/drawing/2014/main" id="{ABFC0AA0-7344-9745-A45E-0CB93C7AF59D}"/>
                  </a:ext>
                </a:extLst>
              </p:cNvPr>
              <p:cNvSpPr txBox="1">
                <a:spLocks noRot="1" noChangeAspect="1" noMove="1" noResize="1" noEditPoints="1" noAdjustHandles="1" noChangeArrowheads="1" noChangeShapeType="1" noTextEdit="1"/>
              </p:cNvSpPr>
              <p:nvPr/>
            </p:nvSpPr>
            <p:spPr>
              <a:xfrm>
                <a:off x="3083314" y="4171779"/>
                <a:ext cx="453970" cy="461665"/>
              </a:xfrm>
              <a:prstGeom prst="rect">
                <a:avLst/>
              </a:prstGeom>
              <a:blipFill>
                <a:blip r:embed="rId4"/>
                <a:stretch>
                  <a:fillRect/>
                </a:stretch>
              </a:blipFill>
            </p:spPr>
            <p:txBody>
              <a:bodyPr/>
              <a:lstStyle/>
              <a:p>
                <a:r>
                  <a:rPr lang="en-CN">
                    <a:noFill/>
                  </a:rPr>
                  <a:t> </a:t>
                </a:r>
              </a:p>
            </p:txBody>
          </p:sp>
        </mc:Fallback>
      </mc:AlternateContent>
      <p:sp>
        <p:nvSpPr>
          <p:cNvPr id="17" name="六边形 15">
            <a:extLst>
              <a:ext uri="{FF2B5EF4-FFF2-40B4-BE49-F238E27FC236}">
                <a16:creationId xmlns:a16="http://schemas.microsoft.com/office/drawing/2014/main" id="{53F5AB29-BEB7-6943-B3D4-0A1F501B13D6}"/>
              </a:ext>
            </a:extLst>
          </p:cNvPr>
          <p:cNvSpPr/>
          <p:nvPr/>
        </p:nvSpPr>
        <p:spPr>
          <a:xfrm>
            <a:off x="29937" y="2670502"/>
            <a:ext cx="927554" cy="855517"/>
          </a:xfrm>
          <a:prstGeom prst="hexagon">
            <a:avLst/>
          </a:prstGeom>
          <a:solidFill>
            <a:schemeClr val="accent2">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6">
                <a:extLst>
                  <a:ext uri="{FF2B5EF4-FFF2-40B4-BE49-F238E27FC236}">
                    <a16:creationId xmlns:a16="http://schemas.microsoft.com/office/drawing/2014/main" id="{62BD54DD-C1F8-4E46-9BAA-FD5A998A5CDD}"/>
                  </a:ext>
                </a:extLst>
              </p:cNvPr>
              <p:cNvSpPr txBox="1"/>
              <p:nvPr/>
            </p:nvSpPr>
            <p:spPr>
              <a:xfrm>
                <a:off x="215294" y="2809230"/>
                <a:ext cx="680721"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𝜋</m:t>
                      </m:r>
                    </m:oMath>
                  </m:oMathPara>
                </a14:m>
                <a:endParaRPr lang="zh-CN" altLang="en-US" sz="2800" dirty="0"/>
              </a:p>
            </p:txBody>
          </p:sp>
        </mc:Choice>
        <mc:Fallback xmlns="">
          <p:sp>
            <p:nvSpPr>
              <p:cNvPr id="18" name="文本框 16">
                <a:extLst>
                  <a:ext uri="{FF2B5EF4-FFF2-40B4-BE49-F238E27FC236}">
                    <a16:creationId xmlns:a16="http://schemas.microsoft.com/office/drawing/2014/main" id="{62BD54DD-C1F8-4E46-9BAA-FD5A998A5CDD}"/>
                  </a:ext>
                </a:extLst>
              </p:cNvPr>
              <p:cNvSpPr txBox="1">
                <a:spLocks noRot="1" noChangeAspect="1" noMove="1" noResize="1" noEditPoints="1" noAdjustHandles="1" noChangeArrowheads="1" noChangeShapeType="1" noTextEdit="1"/>
              </p:cNvSpPr>
              <p:nvPr/>
            </p:nvSpPr>
            <p:spPr>
              <a:xfrm>
                <a:off x="215294" y="2809230"/>
                <a:ext cx="680721" cy="523220"/>
              </a:xfrm>
              <a:prstGeom prst="rect">
                <a:avLst/>
              </a:prstGeom>
              <a:blipFill>
                <a:blip r:embed="rId6"/>
                <a:stretch>
                  <a:fillRect/>
                </a:stretch>
              </a:blipFill>
            </p:spPr>
            <p:txBody>
              <a:bodyPr/>
              <a:lstStyle/>
              <a:p>
                <a:r>
                  <a:rPr lang="en-CN">
                    <a:noFill/>
                  </a:rPr>
                  <a:t> </a:t>
                </a:r>
              </a:p>
            </p:txBody>
          </p:sp>
        </mc:Fallback>
      </mc:AlternateContent>
      <p:sp>
        <p:nvSpPr>
          <p:cNvPr id="19" name="椭圆 17">
            <a:extLst>
              <a:ext uri="{FF2B5EF4-FFF2-40B4-BE49-F238E27FC236}">
                <a16:creationId xmlns:a16="http://schemas.microsoft.com/office/drawing/2014/main" id="{D19473BC-D4B1-5F4A-9C1B-D3F6FA3FA449}"/>
              </a:ext>
            </a:extLst>
          </p:cNvPr>
          <p:cNvSpPr/>
          <p:nvPr/>
        </p:nvSpPr>
        <p:spPr>
          <a:xfrm>
            <a:off x="157479" y="1306509"/>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0" name="文本框 18">
                <a:extLst>
                  <a:ext uri="{FF2B5EF4-FFF2-40B4-BE49-F238E27FC236}">
                    <a16:creationId xmlns:a16="http://schemas.microsoft.com/office/drawing/2014/main" id="{19805B6F-CE9E-7E48-8D3B-588A6CDF382D}"/>
                  </a:ext>
                </a:extLst>
              </p:cNvPr>
              <p:cNvSpPr txBox="1"/>
              <p:nvPr/>
            </p:nvSpPr>
            <p:spPr>
              <a:xfrm>
                <a:off x="382037" y="1546454"/>
                <a:ext cx="49244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H</m:t>
                      </m:r>
                    </m:oMath>
                  </m:oMathPara>
                </a14:m>
                <a:endParaRPr lang="zh-CN" altLang="en-US" sz="2400" dirty="0"/>
              </a:p>
            </p:txBody>
          </p:sp>
        </mc:Choice>
        <mc:Fallback xmlns="">
          <p:sp>
            <p:nvSpPr>
              <p:cNvPr id="20" name="文本框 18">
                <a:extLst>
                  <a:ext uri="{FF2B5EF4-FFF2-40B4-BE49-F238E27FC236}">
                    <a16:creationId xmlns:a16="http://schemas.microsoft.com/office/drawing/2014/main" id="{19805B6F-CE9E-7E48-8D3B-588A6CDF382D}"/>
                  </a:ext>
                </a:extLst>
              </p:cNvPr>
              <p:cNvSpPr txBox="1">
                <a:spLocks noRot="1" noChangeAspect="1" noMove="1" noResize="1" noEditPoints="1" noAdjustHandles="1" noChangeArrowheads="1" noChangeShapeType="1" noTextEdit="1"/>
              </p:cNvSpPr>
              <p:nvPr/>
            </p:nvSpPr>
            <p:spPr>
              <a:xfrm>
                <a:off x="382037" y="1546454"/>
                <a:ext cx="492443" cy="461665"/>
              </a:xfrm>
              <a:prstGeom prst="rect">
                <a:avLst/>
              </a:prstGeom>
              <a:blipFill>
                <a:blip r:embed="rId7"/>
                <a:stretch>
                  <a:fillRect/>
                </a:stretch>
              </a:blipFill>
            </p:spPr>
            <p:txBody>
              <a:bodyPr/>
              <a:lstStyle/>
              <a:p>
                <a:r>
                  <a:rPr lang="en-CN">
                    <a:noFill/>
                  </a:rPr>
                  <a:t> </a:t>
                </a:r>
              </a:p>
            </p:txBody>
          </p:sp>
        </mc:Fallback>
      </mc:AlternateContent>
      <p:sp>
        <p:nvSpPr>
          <p:cNvPr id="21" name="椭圆 19">
            <a:extLst>
              <a:ext uri="{FF2B5EF4-FFF2-40B4-BE49-F238E27FC236}">
                <a16:creationId xmlns:a16="http://schemas.microsoft.com/office/drawing/2014/main" id="{C61E1DAF-4913-EC44-9AB8-ECFAFA5DF95C}"/>
              </a:ext>
            </a:extLst>
          </p:cNvPr>
          <p:cNvSpPr/>
          <p:nvPr/>
        </p:nvSpPr>
        <p:spPr>
          <a:xfrm>
            <a:off x="157479" y="3931834"/>
            <a:ext cx="941561" cy="941561"/>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2" name="文本框 20">
                <a:extLst>
                  <a:ext uri="{FF2B5EF4-FFF2-40B4-BE49-F238E27FC236}">
                    <a16:creationId xmlns:a16="http://schemas.microsoft.com/office/drawing/2014/main" id="{034710AD-EFAA-BC4F-B77A-4B749F0D5C5D}"/>
                  </a:ext>
                </a:extLst>
              </p:cNvPr>
              <p:cNvSpPr txBox="1"/>
              <p:nvPr/>
            </p:nvSpPr>
            <p:spPr>
              <a:xfrm>
                <a:off x="382037" y="4171779"/>
                <a:ext cx="4539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smtClean="0">
                          <a:solidFill>
                            <a:schemeClr val="tx1"/>
                          </a:solidFill>
                          <a:latin typeface="Cambria Math" panose="02040503050406030204" pitchFamily="18" charset="0"/>
                        </a:rPr>
                        <m:t>C</m:t>
                      </m:r>
                    </m:oMath>
                  </m:oMathPara>
                </a14:m>
                <a:endParaRPr lang="zh-CN" altLang="en-US" sz="2400" dirty="0"/>
              </a:p>
            </p:txBody>
          </p:sp>
        </mc:Choice>
        <mc:Fallback xmlns="">
          <p:sp>
            <p:nvSpPr>
              <p:cNvPr id="22" name="文本框 20">
                <a:extLst>
                  <a:ext uri="{FF2B5EF4-FFF2-40B4-BE49-F238E27FC236}">
                    <a16:creationId xmlns:a16="http://schemas.microsoft.com/office/drawing/2014/main" id="{034710AD-EFAA-BC4F-B77A-4B749F0D5C5D}"/>
                  </a:ext>
                </a:extLst>
              </p:cNvPr>
              <p:cNvSpPr txBox="1">
                <a:spLocks noRot="1" noChangeAspect="1" noMove="1" noResize="1" noEditPoints="1" noAdjustHandles="1" noChangeArrowheads="1" noChangeShapeType="1" noTextEdit="1"/>
              </p:cNvSpPr>
              <p:nvPr/>
            </p:nvSpPr>
            <p:spPr>
              <a:xfrm>
                <a:off x="382037" y="4171779"/>
                <a:ext cx="453970" cy="461665"/>
              </a:xfrm>
              <a:prstGeom prst="rect">
                <a:avLst/>
              </a:prstGeom>
              <a:blipFill>
                <a:blip r:embed="rId8"/>
                <a:stretch>
                  <a:fillRect/>
                </a:stretch>
              </a:blipFill>
            </p:spPr>
            <p:txBody>
              <a:bodyPr/>
              <a:lstStyle/>
              <a:p>
                <a:r>
                  <a:rPr lang="en-CN">
                    <a:noFill/>
                  </a:rPr>
                  <a:t> </a:t>
                </a:r>
              </a:p>
            </p:txBody>
          </p:sp>
        </mc:Fallback>
      </mc:AlternateContent>
      <p:cxnSp>
        <p:nvCxnSpPr>
          <p:cNvPr id="23" name="直接箭头连接符 21">
            <a:extLst>
              <a:ext uri="{FF2B5EF4-FFF2-40B4-BE49-F238E27FC236}">
                <a16:creationId xmlns:a16="http://schemas.microsoft.com/office/drawing/2014/main" id="{C6DE496E-BB72-674C-8CC8-54015B0BC803}"/>
              </a:ext>
            </a:extLst>
          </p:cNvPr>
          <p:cNvCxnSpPr>
            <a:cxnSpLocks/>
            <a:stCxn id="17" idx="0"/>
            <a:endCxn id="9" idx="2"/>
          </p:cNvCxnSpPr>
          <p:nvPr/>
        </p:nvCxnSpPr>
        <p:spPr>
          <a:xfrm flipV="1">
            <a:off x="957491" y="1777290"/>
            <a:ext cx="1901265" cy="1320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2">
            <a:extLst>
              <a:ext uri="{FF2B5EF4-FFF2-40B4-BE49-F238E27FC236}">
                <a16:creationId xmlns:a16="http://schemas.microsoft.com/office/drawing/2014/main" id="{2F5645FF-0D29-944B-B6D1-5C7CF7DBFF4A}"/>
              </a:ext>
            </a:extLst>
          </p:cNvPr>
          <p:cNvCxnSpPr>
            <a:cxnSpLocks/>
            <a:stCxn id="17" idx="0"/>
            <a:endCxn id="15" idx="2"/>
          </p:cNvCxnSpPr>
          <p:nvPr/>
        </p:nvCxnSpPr>
        <p:spPr>
          <a:xfrm>
            <a:off x="957491" y="3098261"/>
            <a:ext cx="1901265" cy="13043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3">
            <a:extLst>
              <a:ext uri="{FF2B5EF4-FFF2-40B4-BE49-F238E27FC236}">
                <a16:creationId xmlns:a16="http://schemas.microsoft.com/office/drawing/2014/main" id="{E1BC33CA-14C5-134A-BFA8-970DCB7FF909}"/>
              </a:ext>
            </a:extLst>
          </p:cNvPr>
          <p:cNvCxnSpPr>
            <a:cxnSpLocks/>
            <a:stCxn id="9" idx="6"/>
            <a:endCxn id="11" idx="1"/>
          </p:cNvCxnSpPr>
          <p:nvPr/>
        </p:nvCxnSpPr>
        <p:spPr>
          <a:xfrm>
            <a:off x="3800317" y="1777290"/>
            <a:ext cx="3358752" cy="22924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4">
            <a:extLst>
              <a:ext uri="{FF2B5EF4-FFF2-40B4-BE49-F238E27FC236}">
                <a16:creationId xmlns:a16="http://schemas.microsoft.com/office/drawing/2014/main" id="{4785E7A4-43C1-C342-B544-A08B9735CCDF}"/>
              </a:ext>
            </a:extLst>
          </p:cNvPr>
          <p:cNvCxnSpPr>
            <a:cxnSpLocks/>
            <a:stCxn id="5" idx="6"/>
            <a:endCxn id="13" idx="1"/>
          </p:cNvCxnSpPr>
          <p:nvPr/>
        </p:nvCxnSpPr>
        <p:spPr>
          <a:xfrm>
            <a:off x="7962742" y="1777290"/>
            <a:ext cx="3358752" cy="2292432"/>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5">
            <a:extLst>
              <a:ext uri="{FF2B5EF4-FFF2-40B4-BE49-F238E27FC236}">
                <a16:creationId xmlns:a16="http://schemas.microsoft.com/office/drawing/2014/main" id="{9D579D54-15F1-BB42-8A0F-D4DF69167EA7}"/>
              </a:ext>
            </a:extLst>
          </p:cNvPr>
          <p:cNvCxnSpPr>
            <a:cxnSpLocks/>
            <a:stCxn id="15" idx="6"/>
            <a:endCxn id="5" idx="3"/>
          </p:cNvCxnSpPr>
          <p:nvPr/>
        </p:nvCxnSpPr>
        <p:spPr>
          <a:xfrm flipV="1">
            <a:off x="3800317" y="2110182"/>
            <a:ext cx="3358752" cy="22924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6">
            <a:extLst>
              <a:ext uri="{FF2B5EF4-FFF2-40B4-BE49-F238E27FC236}">
                <a16:creationId xmlns:a16="http://schemas.microsoft.com/office/drawing/2014/main" id="{43427182-7E4C-B845-9BC3-B9785A6CF3A6}"/>
              </a:ext>
            </a:extLst>
          </p:cNvPr>
          <p:cNvCxnSpPr>
            <a:cxnSpLocks/>
            <a:stCxn id="11" idx="6"/>
            <a:endCxn id="7" idx="3"/>
          </p:cNvCxnSpPr>
          <p:nvPr/>
        </p:nvCxnSpPr>
        <p:spPr>
          <a:xfrm flipV="1">
            <a:off x="7962742" y="2110182"/>
            <a:ext cx="3358752" cy="2292433"/>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7">
            <a:extLst>
              <a:ext uri="{FF2B5EF4-FFF2-40B4-BE49-F238E27FC236}">
                <a16:creationId xmlns:a16="http://schemas.microsoft.com/office/drawing/2014/main" id="{22234B77-57CC-AE44-A354-701D5E7525AC}"/>
              </a:ext>
            </a:extLst>
          </p:cNvPr>
          <p:cNvCxnSpPr>
            <a:cxnSpLocks/>
            <a:stCxn id="9" idx="6"/>
            <a:endCxn id="5" idx="2"/>
          </p:cNvCxnSpPr>
          <p:nvPr/>
        </p:nvCxnSpPr>
        <p:spPr>
          <a:xfrm>
            <a:off x="3800317" y="1777290"/>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8">
            <a:extLst>
              <a:ext uri="{FF2B5EF4-FFF2-40B4-BE49-F238E27FC236}">
                <a16:creationId xmlns:a16="http://schemas.microsoft.com/office/drawing/2014/main" id="{1AAEDA48-7697-7544-AC2A-B760C5589258}"/>
              </a:ext>
            </a:extLst>
          </p:cNvPr>
          <p:cNvCxnSpPr>
            <a:cxnSpLocks/>
            <a:stCxn id="15" idx="6"/>
            <a:endCxn id="11" idx="2"/>
          </p:cNvCxnSpPr>
          <p:nvPr/>
        </p:nvCxnSpPr>
        <p:spPr>
          <a:xfrm>
            <a:off x="3800317" y="4402615"/>
            <a:ext cx="32208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9">
            <a:extLst>
              <a:ext uri="{FF2B5EF4-FFF2-40B4-BE49-F238E27FC236}">
                <a16:creationId xmlns:a16="http://schemas.microsoft.com/office/drawing/2014/main" id="{DAC235A6-6086-1D4D-9E3F-8CD2FCD1287C}"/>
              </a:ext>
            </a:extLst>
          </p:cNvPr>
          <p:cNvCxnSpPr>
            <a:cxnSpLocks/>
            <a:stCxn id="5" idx="6"/>
            <a:endCxn id="7" idx="2"/>
          </p:cNvCxnSpPr>
          <p:nvPr/>
        </p:nvCxnSpPr>
        <p:spPr>
          <a:xfrm>
            <a:off x="7962742" y="1777290"/>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0">
            <a:extLst>
              <a:ext uri="{FF2B5EF4-FFF2-40B4-BE49-F238E27FC236}">
                <a16:creationId xmlns:a16="http://schemas.microsoft.com/office/drawing/2014/main" id="{1212C80A-BEA9-7041-BB52-31BB9B4333CC}"/>
              </a:ext>
            </a:extLst>
          </p:cNvPr>
          <p:cNvCxnSpPr>
            <a:cxnSpLocks/>
            <a:stCxn id="11" idx="6"/>
            <a:endCxn id="13" idx="2"/>
          </p:cNvCxnSpPr>
          <p:nvPr/>
        </p:nvCxnSpPr>
        <p:spPr>
          <a:xfrm>
            <a:off x="7962742" y="4402615"/>
            <a:ext cx="3220864" cy="0"/>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1">
                <a:extLst>
                  <a:ext uri="{FF2B5EF4-FFF2-40B4-BE49-F238E27FC236}">
                    <a16:creationId xmlns:a16="http://schemas.microsoft.com/office/drawing/2014/main" id="{92CED151-B53E-9D4B-B043-35CDD5ABFC23}"/>
                  </a:ext>
                </a:extLst>
              </p:cNvPr>
              <p:cNvSpPr txBox="1"/>
              <p:nvPr/>
            </p:nvSpPr>
            <p:spPr>
              <a:xfrm rot="19494242">
                <a:off x="657066" y="2138345"/>
                <a:ext cx="23046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3" name="文本框 31">
                <a:extLst>
                  <a:ext uri="{FF2B5EF4-FFF2-40B4-BE49-F238E27FC236}">
                    <a16:creationId xmlns:a16="http://schemas.microsoft.com/office/drawing/2014/main" id="{92CED151-B53E-9D4B-B043-35CDD5ABFC23}"/>
                  </a:ext>
                </a:extLst>
              </p:cNvPr>
              <p:cNvSpPr txBox="1">
                <a:spLocks noRot="1" noChangeAspect="1" noMove="1" noResize="1" noEditPoints="1" noAdjustHandles="1" noChangeArrowheads="1" noChangeShapeType="1" noTextEdit="1"/>
              </p:cNvSpPr>
              <p:nvPr/>
            </p:nvSpPr>
            <p:spPr>
              <a:xfrm rot="19494242">
                <a:off x="657066" y="2138345"/>
                <a:ext cx="2304605" cy="307777"/>
              </a:xfrm>
              <a:prstGeom prst="rect">
                <a:avLst/>
              </a:prstGeom>
              <a:blipFill>
                <a:blip r:embed="rId9"/>
                <a:stretch>
                  <a:fillRect t="-1600" r="-5488" b="-32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966DC900-5B22-A244-977C-662D2B2EBE7C}"/>
                  </a:ext>
                </a:extLst>
              </p:cNvPr>
              <p:cNvSpPr txBox="1"/>
              <p:nvPr/>
            </p:nvSpPr>
            <p:spPr>
              <a:xfrm rot="2063526">
                <a:off x="680879" y="3744483"/>
                <a:ext cx="2244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𝑃</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𝐶</m:t>
                          </m:r>
                        </m:e>
                        <m:e>
                          <m:r>
                            <a:rPr lang="en-US" altLang="zh-CN" sz="2000" b="0" i="1" smtClean="0">
                              <a:solidFill>
                                <a:schemeClr val="tx1"/>
                              </a:solidFill>
                              <a:latin typeface="Cambria Math" panose="02040503050406030204" pitchFamily="18" charset="0"/>
                            </a:rPr>
                            <m:t>𝑠𝑡𝑎𝑟𝑡</m:t>
                          </m:r>
                        </m:e>
                      </m:d>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𝑃</m:t>
                      </m:r>
                      <m:r>
                        <a:rPr lang="en-US" altLang="zh-CN" sz="2000" b="0" i="1" smtClean="0">
                          <a:solidFill>
                            <a:schemeClr val="tx1"/>
                          </a:solidFill>
                          <a:latin typeface="Cambria Math" panose="02040503050406030204" pitchFamily="18" charset="0"/>
                        </a:rPr>
                        <m:t>(3|</m:t>
                      </m:r>
                      <m:r>
                        <a:rPr lang="en-US" altLang="zh-CN" sz="2000" b="0" i="1" smtClean="0">
                          <a:solidFill>
                            <a:schemeClr val="tx1"/>
                          </a:solidFill>
                          <a:latin typeface="Cambria Math" panose="02040503050406030204" pitchFamily="18" charset="0"/>
                        </a:rPr>
                        <m:t>𝐶</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34" name="文本框 33">
                <a:extLst>
                  <a:ext uri="{FF2B5EF4-FFF2-40B4-BE49-F238E27FC236}">
                    <a16:creationId xmlns:a16="http://schemas.microsoft.com/office/drawing/2014/main" id="{966DC900-5B22-A244-977C-662D2B2EBE7C}"/>
                  </a:ext>
                </a:extLst>
              </p:cNvPr>
              <p:cNvSpPr txBox="1">
                <a:spLocks noRot="1" noChangeAspect="1" noMove="1" noResize="1" noEditPoints="1" noAdjustHandles="1" noChangeArrowheads="1" noChangeShapeType="1" noTextEdit="1"/>
              </p:cNvSpPr>
              <p:nvPr/>
            </p:nvSpPr>
            <p:spPr>
              <a:xfrm rot="2063526">
                <a:off x="680879" y="3744483"/>
                <a:ext cx="2244845" cy="307777"/>
              </a:xfrm>
              <a:prstGeom prst="rect">
                <a:avLst/>
              </a:prstGeom>
              <a:blipFill>
                <a:blip r:embed="rId10"/>
                <a:stretch>
                  <a:fillRect l="-1852" r="-1852"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5" name="文本框 37">
                <a:extLst>
                  <a:ext uri="{FF2B5EF4-FFF2-40B4-BE49-F238E27FC236}">
                    <a16:creationId xmlns:a16="http://schemas.microsoft.com/office/drawing/2014/main" id="{00AED367-A4C1-1F47-BBB7-5EBBC7AF703B}"/>
                  </a:ext>
                </a:extLst>
              </p:cNvPr>
              <p:cNvSpPr txBox="1"/>
              <p:nvPr/>
            </p:nvSpPr>
            <p:spPr>
              <a:xfrm>
                <a:off x="2390740" y="865095"/>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e>
                      </m:d>
                      <m:r>
                        <a:rPr lang="en-US" altLang="zh-CN" sz="2400" b="0" i="1" smtClean="0">
                          <a:latin typeface="Cambria Math" panose="02040503050406030204" pitchFamily="18" charset="0"/>
                        </a:rPr>
                        <m:t>=.32</m:t>
                      </m:r>
                    </m:oMath>
                  </m:oMathPara>
                </a14:m>
                <a:endParaRPr lang="zh-CN" altLang="en-US" sz="2400" dirty="0"/>
              </a:p>
            </p:txBody>
          </p:sp>
        </mc:Choice>
        <mc:Fallback xmlns="">
          <p:sp>
            <p:nvSpPr>
              <p:cNvPr id="35" name="文本框 37">
                <a:extLst>
                  <a:ext uri="{FF2B5EF4-FFF2-40B4-BE49-F238E27FC236}">
                    <a16:creationId xmlns:a16="http://schemas.microsoft.com/office/drawing/2014/main" id="{00AED367-A4C1-1F47-BBB7-5EBBC7AF703B}"/>
                  </a:ext>
                </a:extLst>
              </p:cNvPr>
              <p:cNvSpPr txBox="1">
                <a:spLocks noRot="1" noChangeAspect="1" noMove="1" noResize="1" noEditPoints="1" noAdjustHandles="1" noChangeArrowheads="1" noChangeShapeType="1" noTextEdit="1"/>
              </p:cNvSpPr>
              <p:nvPr/>
            </p:nvSpPr>
            <p:spPr>
              <a:xfrm>
                <a:off x="2390740" y="865095"/>
                <a:ext cx="1643912" cy="369332"/>
              </a:xfrm>
              <a:prstGeom prst="rect">
                <a:avLst/>
              </a:prstGeom>
              <a:blipFill>
                <a:blip r:embed="rId11"/>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38">
                <a:extLst>
                  <a:ext uri="{FF2B5EF4-FFF2-40B4-BE49-F238E27FC236}">
                    <a16:creationId xmlns:a16="http://schemas.microsoft.com/office/drawing/2014/main" id="{13F7393F-857C-B649-9D5C-5DE7B32F14B1}"/>
                  </a:ext>
                </a:extLst>
              </p:cNvPr>
              <p:cNvSpPr txBox="1"/>
              <p:nvPr/>
            </p:nvSpPr>
            <p:spPr>
              <a:xfrm>
                <a:off x="2438637" y="3490420"/>
                <a:ext cx="16439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1</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=.02</m:t>
                      </m:r>
                    </m:oMath>
                  </m:oMathPara>
                </a14:m>
                <a:endParaRPr lang="zh-CN" altLang="en-US" sz="2400" dirty="0"/>
              </a:p>
            </p:txBody>
          </p:sp>
        </mc:Choice>
        <mc:Fallback xmlns="">
          <p:sp>
            <p:nvSpPr>
              <p:cNvPr id="36" name="文本框 38">
                <a:extLst>
                  <a:ext uri="{FF2B5EF4-FFF2-40B4-BE49-F238E27FC236}">
                    <a16:creationId xmlns:a16="http://schemas.microsoft.com/office/drawing/2014/main" id="{13F7393F-857C-B649-9D5C-5DE7B32F14B1}"/>
                  </a:ext>
                </a:extLst>
              </p:cNvPr>
              <p:cNvSpPr txBox="1">
                <a:spLocks noRot="1" noChangeAspect="1" noMove="1" noResize="1" noEditPoints="1" noAdjustHandles="1" noChangeArrowheads="1" noChangeShapeType="1" noTextEdit="1"/>
              </p:cNvSpPr>
              <p:nvPr/>
            </p:nvSpPr>
            <p:spPr>
              <a:xfrm>
                <a:off x="2438637" y="3490420"/>
                <a:ext cx="1643912" cy="369332"/>
              </a:xfrm>
              <a:prstGeom prst="rect">
                <a:avLst/>
              </a:prstGeom>
              <a:blipFill>
                <a:blip r:embed="rId12"/>
                <a:stretch>
                  <a:fillRect l="-769" r="-2308" b="-2069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矩形 39">
                <a:extLst>
                  <a:ext uri="{FF2B5EF4-FFF2-40B4-BE49-F238E27FC236}">
                    <a16:creationId xmlns:a16="http://schemas.microsoft.com/office/drawing/2014/main" id="{935DA1D4-4639-6847-BB0A-530DCE9535CD}"/>
                  </a:ext>
                </a:extLst>
              </p:cNvPr>
              <p:cNvSpPr/>
              <p:nvPr/>
            </p:nvSpPr>
            <p:spPr>
              <a:xfrm>
                <a:off x="2927182"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7" name="矩形 39">
                <a:extLst>
                  <a:ext uri="{FF2B5EF4-FFF2-40B4-BE49-F238E27FC236}">
                    <a16:creationId xmlns:a16="http://schemas.microsoft.com/office/drawing/2014/main" id="{935DA1D4-4639-6847-BB0A-530DCE9535CD}"/>
                  </a:ext>
                </a:extLst>
              </p:cNvPr>
              <p:cNvSpPr>
                <a:spLocks noRot="1" noChangeAspect="1" noMove="1" noResize="1" noEditPoints="1" noAdjustHandles="1" noChangeArrowheads="1" noChangeShapeType="1" noTextEdit="1"/>
              </p:cNvSpPr>
              <p:nvPr/>
            </p:nvSpPr>
            <p:spPr>
              <a:xfrm>
                <a:off x="2927182" y="4982028"/>
                <a:ext cx="779581" cy="657225"/>
              </a:xfrm>
              <a:prstGeom prst="rect">
                <a:avLst/>
              </a:prstGeom>
              <a:blipFill>
                <a:blip r:embed="rId13"/>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矩形 40">
                <a:extLst>
                  <a:ext uri="{FF2B5EF4-FFF2-40B4-BE49-F238E27FC236}">
                    <a16:creationId xmlns:a16="http://schemas.microsoft.com/office/drawing/2014/main" id="{B48AF0E5-121C-B749-8F0A-A4D95382F256}"/>
                  </a:ext>
                </a:extLst>
              </p:cNvPr>
              <p:cNvSpPr/>
              <p:nvPr/>
            </p:nvSpPr>
            <p:spPr>
              <a:xfrm>
                <a:off x="7089607"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oMath>
                </a14:m>
                <a:r>
                  <a:rPr lang="en-US" altLang="zh-CN" sz="2000" dirty="0">
                    <a:solidFill>
                      <a:schemeClr val="tx1"/>
                    </a:solidFill>
                  </a:rPr>
                  <a:t>=1</a:t>
                </a:r>
                <a:endParaRPr lang="zh-CN" altLang="en-US" sz="2000" dirty="0">
                  <a:solidFill>
                    <a:schemeClr val="tx1"/>
                  </a:solidFill>
                </a:endParaRPr>
              </a:p>
            </p:txBody>
          </p:sp>
        </mc:Choice>
        <mc:Fallback xmlns="">
          <p:sp>
            <p:nvSpPr>
              <p:cNvPr id="38" name="矩形 40">
                <a:extLst>
                  <a:ext uri="{FF2B5EF4-FFF2-40B4-BE49-F238E27FC236}">
                    <a16:creationId xmlns:a16="http://schemas.microsoft.com/office/drawing/2014/main" id="{B48AF0E5-121C-B749-8F0A-A4D95382F256}"/>
                  </a:ext>
                </a:extLst>
              </p:cNvPr>
              <p:cNvSpPr>
                <a:spLocks noRot="1" noChangeAspect="1" noMove="1" noResize="1" noEditPoints="1" noAdjustHandles="1" noChangeArrowheads="1" noChangeShapeType="1" noTextEdit="1"/>
              </p:cNvSpPr>
              <p:nvPr/>
            </p:nvSpPr>
            <p:spPr>
              <a:xfrm>
                <a:off x="7089607" y="4982028"/>
                <a:ext cx="779581" cy="657225"/>
              </a:xfrm>
              <a:prstGeom prst="rect">
                <a:avLst/>
              </a:prstGeom>
              <a:blipFill>
                <a:blip r:embed="rId14"/>
                <a:stretch>
                  <a:fillRect r="-3077"/>
                </a:stretch>
              </a:blipFill>
              <a:ln w="28575"/>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矩形 41">
                <a:extLst>
                  <a:ext uri="{FF2B5EF4-FFF2-40B4-BE49-F238E27FC236}">
                    <a16:creationId xmlns:a16="http://schemas.microsoft.com/office/drawing/2014/main" id="{9978B77E-0C3F-5C4E-8F69-4108D1F50C2B}"/>
                  </a:ext>
                </a:extLst>
              </p:cNvPr>
              <p:cNvSpPr/>
              <p:nvPr/>
            </p:nvSpPr>
            <p:spPr>
              <a:xfrm>
                <a:off x="11271269" y="4982028"/>
                <a:ext cx="779581" cy="657225"/>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3</m:t>
                        </m:r>
                      </m:sub>
                    </m:sSub>
                  </m:oMath>
                </a14:m>
                <a:r>
                  <a:rPr lang="en-US" altLang="zh-CN" sz="2000" dirty="0">
                    <a:solidFill>
                      <a:schemeClr val="tx1"/>
                    </a:solidFill>
                  </a:rPr>
                  <a:t>=3</a:t>
                </a:r>
                <a:endParaRPr lang="zh-CN" altLang="en-US" sz="2000" dirty="0">
                  <a:solidFill>
                    <a:schemeClr val="tx1"/>
                  </a:solidFill>
                </a:endParaRPr>
              </a:p>
            </p:txBody>
          </p:sp>
        </mc:Choice>
        <mc:Fallback xmlns="">
          <p:sp>
            <p:nvSpPr>
              <p:cNvPr id="39" name="矩形 41">
                <a:extLst>
                  <a:ext uri="{FF2B5EF4-FFF2-40B4-BE49-F238E27FC236}">
                    <a16:creationId xmlns:a16="http://schemas.microsoft.com/office/drawing/2014/main" id="{9978B77E-0C3F-5C4E-8F69-4108D1F50C2B}"/>
                  </a:ext>
                </a:extLst>
              </p:cNvPr>
              <p:cNvSpPr>
                <a:spLocks noRot="1" noChangeAspect="1" noMove="1" noResize="1" noEditPoints="1" noAdjustHandles="1" noChangeArrowheads="1" noChangeShapeType="1" noTextEdit="1"/>
              </p:cNvSpPr>
              <p:nvPr/>
            </p:nvSpPr>
            <p:spPr>
              <a:xfrm>
                <a:off x="11271269" y="4982028"/>
                <a:ext cx="779581" cy="657225"/>
              </a:xfrm>
              <a:prstGeom prst="rect">
                <a:avLst/>
              </a:prstGeom>
              <a:blipFill>
                <a:blip r:embed="rId15"/>
                <a:stretch>
                  <a:fillRect r="-3077"/>
                </a:stretch>
              </a:blipFill>
              <a:ln w="28575"/>
            </p:spPr>
            <p:txBody>
              <a:bodyPr/>
              <a:lstStyle/>
              <a:p>
                <a:r>
                  <a:rPr lang="en-CN">
                    <a:noFill/>
                  </a:rPr>
                  <a:t> </a:t>
                </a:r>
              </a:p>
            </p:txBody>
          </p:sp>
        </mc:Fallback>
      </mc:AlternateContent>
      <p:cxnSp>
        <p:nvCxnSpPr>
          <p:cNvPr id="40" name="直接箭头连接符 42">
            <a:extLst>
              <a:ext uri="{FF2B5EF4-FFF2-40B4-BE49-F238E27FC236}">
                <a16:creationId xmlns:a16="http://schemas.microsoft.com/office/drawing/2014/main" id="{2E6AAE51-E661-2743-A4FE-F4EAD4DB4739}"/>
              </a:ext>
            </a:extLst>
          </p:cNvPr>
          <p:cNvCxnSpPr>
            <a:cxnSpLocks/>
          </p:cNvCxnSpPr>
          <p:nvPr/>
        </p:nvCxnSpPr>
        <p:spPr>
          <a:xfrm>
            <a:off x="3006010" y="5735180"/>
            <a:ext cx="907161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3">
                <a:extLst>
                  <a:ext uri="{FF2B5EF4-FFF2-40B4-BE49-F238E27FC236}">
                    <a16:creationId xmlns:a16="http://schemas.microsoft.com/office/drawing/2014/main" id="{3A9FD8D6-16BB-2244-AF85-AB6F736FF39F}"/>
                  </a:ext>
                </a:extLst>
              </p:cNvPr>
              <p:cNvSpPr txBox="1"/>
              <p:nvPr/>
            </p:nvSpPr>
            <p:spPr>
              <a:xfrm>
                <a:off x="7399562" y="5781588"/>
                <a:ext cx="3001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𝑡</m:t>
                      </m:r>
                    </m:oMath>
                  </m:oMathPara>
                </a14:m>
                <a:endParaRPr lang="zh-CN" altLang="en-US" sz="3200" dirty="0"/>
              </a:p>
            </p:txBody>
          </p:sp>
        </mc:Choice>
        <mc:Fallback xmlns="">
          <p:sp>
            <p:nvSpPr>
              <p:cNvPr id="41" name="文本框 43">
                <a:extLst>
                  <a:ext uri="{FF2B5EF4-FFF2-40B4-BE49-F238E27FC236}">
                    <a16:creationId xmlns:a16="http://schemas.microsoft.com/office/drawing/2014/main" id="{3A9FD8D6-16BB-2244-AF85-AB6F736FF39F}"/>
                  </a:ext>
                </a:extLst>
              </p:cNvPr>
              <p:cNvSpPr txBox="1">
                <a:spLocks noRot="1" noChangeAspect="1" noMove="1" noResize="1" noEditPoints="1" noAdjustHandles="1" noChangeArrowheads="1" noChangeShapeType="1" noTextEdit="1"/>
              </p:cNvSpPr>
              <p:nvPr/>
            </p:nvSpPr>
            <p:spPr>
              <a:xfrm>
                <a:off x="7399562" y="5781588"/>
                <a:ext cx="300147" cy="492443"/>
              </a:xfrm>
              <a:prstGeom prst="rect">
                <a:avLst/>
              </a:prstGeom>
              <a:blipFill>
                <a:blip r:embed="rId16"/>
                <a:stretch>
                  <a:fillRect l="-20000" r="-16000" b="-51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文本框 44">
                <a:extLst>
                  <a:ext uri="{FF2B5EF4-FFF2-40B4-BE49-F238E27FC236}">
                    <a16:creationId xmlns:a16="http://schemas.microsoft.com/office/drawing/2014/main" id="{9B19572F-4C64-9F4C-BCC1-C7CB5236B6F7}"/>
                  </a:ext>
                </a:extLst>
              </p:cNvPr>
              <p:cNvSpPr txBox="1"/>
              <p:nvPr/>
            </p:nvSpPr>
            <p:spPr>
              <a:xfrm rot="19474037">
                <a:off x="1591439" y="2438532"/>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.8∗.4</m:t>
                      </m:r>
                    </m:oMath>
                  </m:oMathPara>
                </a14:m>
                <a:endParaRPr lang="zh-CN" altLang="en-US" sz="2400" dirty="0"/>
              </a:p>
            </p:txBody>
          </p:sp>
        </mc:Choice>
        <mc:Fallback xmlns="">
          <p:sp>
            <p:nvSpPr>
              <p:cNvPr id="42" name="文本框 44">
                <a:extLst>
                  <a:ext uri="{FF2B5EF4-FFF2-40B4-BE49-F238E27FC236}">
                    <a16:creationId xmlns:a16="http://schemas.microsoft.com/office/drawing/2014/main" id="{9B19572F-4C64-9F4C-BCC1-C7CB5236B6F7}"/>
                  </a:ext>
                </a:extLst>
              </p:cNvPr>
              <p:cNvSpPr txBox="1">
                <a:spLocks noRot="1" noChangeAspect="1" noMove="1" noResize="1" noEditPoints="1" noAdjustHandles="1" noChangeArrowheads="1" noChangeShapeType="1" noTextEdit="1"/>
              </p:cNvSpPr>
              <p:nvPr/>
            </p:nvSpPr>
            <p:spPr>
              <a:xfrm rot="19474037">
                <a:off x="1591439" y="2438532"/>
                <a:ext cx="846962" cy="369332"/>
              </a:xfrm>
              <a:prstGeom prst="rect">
                <a:avLst/>
              </a:prstGeom>
              <a:blipFill>
                <a:blip r:embed="rId17"/>
                <a:stretch>
                  <a:fillRect r="-6849" b="-3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3" name="文本框 45">
                <a:extLst>
                  <a:ext uri="{FF2B5EF4-FFF2-40B4-BE49-F238E27FC236}">
                    <a16:creationId xmlns:a16="http://schemas.microsoft.com/office/drawing/2014/main" id="{E8269B67-57D9-C94D-9759-2A4B21B49C6E}"/>
                  </a:ext>
                </a:extLst>
              </p:cNvPr>
              <p:cNvSpPr txBox="1"/>
              <p:nvPr/>
            </p:nvSpPr>
            <p:spPr>
              <a:xfrm rot="1984087">
                <a:off x="1545383" y="3373213"/>
                <a:ext cx="8469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.2∗.1</m:t>
                      </m:r>
                    </m:oMath>
                  </m:oMathPara>
                </a14:m>
                <a:endParaRPr lang="zh-CN" altLang="en-US" sz="2400" dirty="0"/>
              </a:p>
            </p:txBody>
          </p:sp>
        </mc:Choice>
        <mc:Fallback xmlns="">
          <p:sp>
            <p:nvSpPr>
              <p:cNvPr id="43" name="文本框 45">
                <a:extLst>
                  <a:ext uri="{FF2B5EF4-FFF2-40B4-BE49-F238E27FC236}">
                    <a16:creationId xmlns:a16="http://schemas.microsoft.com/office/drawing/2014/main" id="{E8269B67-57D9-C94D-9759-2A4B21B49C6E}"/>
                  </a:ext>
                </a:extLst>
              </p:cNvPr>
              <p:cNvSpPr txBox="1">
                <a:spLocks noRot="1" noChangeAspect="1" noMove="1" noResize="1" noEditPoints="1" noAdjustHandles="1" noChangeArrowheads="1" noChangeShapeType="1" noTextEdit="1"/>
              </p:cNvSpPr>
              <p:nvPr/>
            </p:nvSpPr>
            <p:spPr>
              <a:xfrm rot="1984087">
                <a:off x="1545383" y="3373213"/>
                <a:ext cx="846962" cy="369332"/>
              </a:xfrm>
              <a:prstGeom prst="rect">
                <a:avLst/>
              </a:prstGeom>
              <a:blipFill>
                <a:blip r:embed="rId18"/>
                <a:stretch>
                  <a:fillRect l="-1370" b="-806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50">
                <a:extLst>
                  <a:ext uri="{FF2B5EF4-FFF2-40B4-BE49-F238E27FC236}">
                    <a16:creationId xmlns:a16="http://schemas.microsoft.com/office/drawing/2014/main" id="{352C6B09-068B-1B41-9782-9965E64C2595}"/>
                  </a:ext>
                </a:extLst>
              </p:cNvPr>
              <p:cNvSpPr txBox="1"/>
              <p:nvPr/>
            </p:nvSpPr>
            <p:spPr>
              <a:xfrm>
                <a:off x="4639209" y="5984858"/>
                <a:ext cx="1796774" cy="7919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solidFill>
                                <a:schemeClr val="tx1"/>
                              </a:solidFill>
                              <a:latin typeface="Cambria Math" panose="02040503050406030204" pitchFamily="18" charset="0"/>
                            </a:rPr>
                          </m:ctrlPr>
                        </m:dPr>
                        <m:e>
                          <m:f>
                            <m:fPr>
                              <m:type m:val="noBar"/>
                              <m:ctrlPr>
                                <a:rPr lang="en-US" altLang="zh-CN" sz="1600" i="1" smtClean="0">
                                  <a:solidFill>
                                    <a:schemeClr val="tx1"/>
                                  </a:solidFill>
                                  <a:latin typeface="Cambria Math" panose="02040503050406030204" pitchFamily="18" charset="0"/>
                                </a:rPr>
                              </m:ctrlPr>
                            </m:fPr>
                            <m:num>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(1|</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(2|</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e>
                              </m:eqArr>
                            </m:num>
                            <m:den>
                              <m:r>
                                <a:rPr lang="en-US" altLang="zh-CN" sz="1600" b="0" i="1" smtClean="0">
                                  <a:solidFill>
                                    <a:schemeClr val="tx1"/>
                                  </a:solidFill>
                                  <a:latin typeface="Cambria Math" panose="02040503050406030204" pitchFamily="18" charset="0"/>
                                </a:rPr>
                                <m:t>𝑃</m:t>
                              </m:r>
                              <m:r>
                                <a:rPr lang="en-US" altLang="zh-CN" sz="1600" b="0" i="1" smtClean="0">
                                  <a:solidFill>
                                    <a:schemeClr val="tx1"/>
                                  </a:solidFill>
                                  <a:latin typeface="Cambria Math" panose="02040503050406030204" pitchFamily="18" charset="0"/>
                                </a:rPr>
                                <m:t>(3|</m:t>
                              </m:r>
                              <m:r>
                                <m:rPr>
                                  <m:sty m:val="p"/>
                                </m:rPr>
                                <a:rPr lang="en-US" altLang="zh-CN" sz="1600" i="1">
                                  <a:solidFill>
                                    <a:schemeClr val="tx1"/>
                                  </a:solidFill>
                                  <a:latin typeface="Cambria Math" panose="02040503050406030204" pitchFamily="18" charset="0"/>
                                </a:rPr>
                                <m:t>COLD</m:t>
                              </m:r>
                              <m:r>
                                <a:rPr lang="en-US" altLang="zh-CN" sz="1600" b="0" i="1" smtClean="0">
                                  <a:solidFill>
                                    <a:schemeClr val="tx1"/>
                                  </a:solidFill>
                                  <a:latin typeface="Cambria Math" panose="02040503050406030204" pitchFamily="18" charset="0"/>
                                </a:rPr>
                                <m:t>)</m:t>
                              </m:r>
                            </m:den>
                          </m:f>
                        </m:e>
                      </m:d>
                      <m:r>
                        <a:rPr lang="en-US" altLang="zh-CN" sz="1600" b="0" i="1" smtClean="0">
                          <a:solidFill>
                            <a:schemeClr val="tx1"/>
                          </a:solidFill>
                          <a:latin typeface="Cambria Math" panose="02040503050406030204" pitchFamily="18" charset="0"/>
                        </a:rPr>
                        <m:t>=</m:t>
                      </m:r>
                      <m:d>
                        <m:dPr>
                          <m:begChr m:val="["/>
                          <m:endChr m:val="]"/>
                          <m:ctrlPr>
                            <a:rPr lang="en-US" altLang="zh-CN" sz="1600" i="1">
                              <a:solidFill>
                                <a:schemeClr val="tx1"/>
                              </a:solidFill>
                              <a:latin typeface="Cambria Math" panose="02040503050406030204" pitchFamily="18" charset="0"/>
                            </a:rPr>
                          </m:ctrlPr>
                        </m:dPr>
                        <m:e>
                          <m:eqArr>
                            <m:eqArrPr>
                              <m:ctrlPr>
                                <a:rPr lang="en-US" altLang="zh-CN" sz="1600" b="0" i="1" smtClean="0">
                                  <a:solidFill>
                                    <a:schemeClr val="tx1"/>
                                  </a:solidFill>
                                  <a:latin typeface="Cambria Math" panose="02040503050406030204" pitchFamily="18" charset="0"/>
                                </a:rPr>
                              </m:ctrlPr>
                            </m:eqArrPr>
                            <m:e>
                              <m:r>
                                <a:rPr lang="en-US" altLang="zh-CN" sz="1600" b="0" i="1" smtClean="0">
                                  <a:solidFill>
                                    <a:schemeClr val="tx1"/>
                                  </a:solidFill>
                                  <a:latin typeface="Cambria Math" panose="02040503050406030204" pitchFamily="18" charset="0"/>
                                </a:rPr>
                                <m:t>.5</m:t>
                              </m:r>
                            </m:e>
                            <m:e>
                              <m:r>
                                <a:rPr lang="en-US" altLang="zh-CN" sz="1600" b="0" i="1" smtClean="0">
                                  <a:solidFill>
                                    <a:schemeClr val="tx1"/>
                                  </a:solidFill>
                                  <a:latin typeface="Cambria Math" panose="02040503050406030204" pitchFamily="18" charset="0"/>
                                </a:rPr>
                                <m:t>.4</m:t>
                              </m:r>
                            </m:e>
                            <m:e>
                              <m:r>
                                <a:rPr lang="en-US" altLang="zh-CN" sz="1600" b="0" i="1" smtClean="0">
                                  <a:solidFill>
                                    <a:schemeClr val="tx1"/>
                                  </a:solidFill>
                                  <a:latin typeface="Cambria Math" panose="02040503050406030204" pitchFamily="18" charset="0"/>
                                </a:rPr>
                                <m:t>.1</m:t>
                              </m:r>
                            </m:e>
                          </m:eqArr>
                        </m:e>
                      </m:d>
                    </m:oMath>
                  </m:oMathPara>
                </a14:m>
                <a:endParaRPr lang="zh-CN" altLang="en-US" sz="1600" dirty="0">
                  <a:solidFill>
                    <a:schemeClr val="tx1"/>
                  </a:solidFill>
                </a:endParaRPr>
              </a:p>
            </p:txBody>
          </p:sp>
        </mc:Choice>
        <mc:Fallback xmlns="">
          <p:sp>
            <p:nvSpPr>
              <p:cNvPr id="44" name="文本框 50">
                <a:extLst>
                  <a:ext uri="{FF2B5EF4-FFF2-40B4-BE49-F238E27FC236}">
                    <a16:creationId xmlns:a16="http://schemas.microsoft.com/office/drawing/2014/main" id="{352C6B09-068B-1B41-9782-9965E64C2595}"/>
                  </a:ext>
                </a:extLst>
              </p:cNvPr>
              <p:cNvSpPr txBox="1">
                <a:spLocks noRot="1" noChangeAspect="1" noMove="1" noResize="1" noEditPoints="1" noAdjustHandles="1" noChangeArrowheads="1" noChangeShapeType="1" noTextEdit="1"/>
              </p:cNvSpPr>
              <p:nvPr/>
            </p:nvSpPr>
            <p:spPr>
              <a:xfrm>
                <a:off x="4639209" y="5984858"/>
                <a:ext cx="1796774" cy="791948"/>
              </a:xfrm>
              <a:prstGeom prst="rect">
                <a:avLst/>
              </a:prstGeom>
              <a:blipFill>
                <a:blip r:embed="rId19"/>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5" name="文本框 51">
                <a:extLst>
                  <a:ext uri="{FF2B5EF4-FFF2-40B4-BE49-F238E27FC236}">
                    <a16:creationId xmlns:a16="http://schemas.microsoft.com/office/drawing/2014/main" id="{816E2D9C-47A7-B24D-B60A-F1F4C2F0C9DF}"/>
                  </a:ext>
                </a:extLst>
              </p:cNvPr>
              <p:cNvSpPr txBox="1"/>
              <p:nvPr/>
            </p:nvSpPr>
            <p:spPr>
              <a:xfrm>
                <a:off x="2727063" y="5987359"/>
                <a:ext cx="1697388" cy="789447"/>
              </a:xfrm>
              <a:prstGeom prst="rect">
                <a:avLst/>
              </a:prstGeom>
              <a:noFill/>
            </p:spPr>
            <p:txBody>
              <a:bodyPr wrap="none" lIns="0" tIns="0" rIns="0" bIns="0" rtlCol="0" anchor="ctr">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f>
                            <m:fPr>
                              <m:type m:val="noBar"/>
                              <m:ctrlPr>
                                <a:rPr lang="en-US" altLang="zh-CN" sz="1600" i="1" smtClean="0">
                                  <a:latin typeface="Cambria Math" panose="02040503050406030204" pitchFamily="18" charset="0"/>
                                </a:rPr>
                              </m:ctrlPr>
                            </m:fPr>
                            <m:num>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(1|</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(2|</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e>
                              </m:eqArr>
                            </m:num>
                            <m:den>
                              <m:r>
                                <a:rPr lang="en-US" altLang="zh-CN" sz="1600" b="0" i="1" smtClean="0">
                                  <a:latin typeface="Cambria Math" panose="02040503050406030204" pitchFamily="18" charset="0"/>
                                </a:rPr>
                                <m:t>𝑃</m:t>
                              </m:r>
                              <m:r>
                                <a:rPr lang="en-US" altLang="zh-CN" sz="1600" b="0" i="1" smtClean="0">
                                  <a:latin typeface="Cambria Math" panose="02040503050406030204" pitchFamily="18" charset="0"/>
                                </a:rPr>
                                <m:t>(3|</m:t>
                              </m:r>
                              <m:r>
                                <m:rPr>
                                  <m:sty m:val="p"/>
                                </m:rPr>
                                <a:rPr lang="en-US" altLang="zh-CN" sz="1600" i="1">
                                  <a:latin typeface="Cambria Math" panose="02040503050406030204" pitchFamily="18" charset="0"/>
                                </a:rPr>
                                <m:t>HOT</m:t>
                              </m:r>
                              <m:r>
                                <a:rPr lang="en-US" altLang="zh-CN" sz="1600" b="0" i="1" smtClean="0">
                                  <a:latin typeface="Cambria Math" panose="02040503050406030204" pitchFamily="18" charset="0"/>
                                </a:rPr>
                                <m:t>)</m:t>
                              </m:r>
                            </m:den>
                          </m:f>
                        </m:e>
                      </m:d>
                      <m:r>
                        <a:rPr lang="en-US" altLang="zh-CN" sz="1600" b="0" i="1" smtClean="0">
                          <a:latin typeface="Cambria Math" panose="02040503050406030204" pitchFamily="18" charset="0"/>
                        </a:rPr>
                        <m:t>=</m:t>
                      </m:r>
                      <m:d>
                        <m:dPr>
                          <m:begChr m:val="["/>
                          <m:endChr m:val="]"/>
                          <m:ctrlPr>
                            <a:rPr lang="en-US" altLang="zh-CN" sz="1600" i="1">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panose="02040503050406030204" pitchFamily="18" charset="0"/>
                                </a:rPr>
                                <m:t>.2</m:t>
                              </m:r>
                            </m:e>
                            <m:e>
                              <m:r>
                                <a:rPr lang="en-US" altLang="zh-CN" sz="1600" b="0" i="1" smtClean="0">
                                  <a:latin typeface="Cambria Math" panose="02040503050406030204" pitchFamily="18" charset="0"/>
                                </a:rPr>
                                <m:t>.4</m:t>
                              </m:r>
                            </m:e>
                            <m:e>
                              <m:r>
                                <a:rPr lang="en-US" altLang="zh-CN" sz="1600" b="0" i="1" smtClean="0">
                                  <a:latin typeface="Cambria Math" panose="02040503050406030204" pitchFamily="18" charset="0"/>
                                </a:rPr>
                                <m:t>.4</m:t>
                              </m:r>
                            </m:e>
                          </m:eqArr>
                        </m:e>
                      </m:d>
                    </m:oMath>
                  </m:oMathPara>
                </a14:m>
                <a:endParaRPr lang="zh-CN" altLang="en-US" sz="1600" dirty="0"/>
              </a:p>
            </p:txBody>
          </p:sp>
        </mc:Choice>
        <mc:Fallback xmlns="">
          <p:sp>
            <p:nvSpPr>
              <p:cNvPr id="45" name="文本框 51">
                <a:extLst>
                  <a:ext uri="{FF2B5EF4-FFF2-40B4-BE49-F238E27FC236}">
                    <a16:creationId xmlns:a16="http://schemas.microsoft.com/office/drawing/2014/main" id="{816E2D9C-47A7-B24D-B60A-F1F4C2F0C9DF}"/>
                  </a:ext>
                </a:extLst>
              </p:cNvPr>
              <p:cNvSpPr txBox="1">
                <a:spLocks noRot="1" noChangeAspect="1" noMove="1" noResize="1" noEditPoints="1" noAdjustHandles="1" noChangeArrowheads="1" noChangeShapeType="1" noTextEdit="1"/>
              </p:cNvSpPr>
              <p:nvPr/>
            </p:nvSpPr>
            <p:spPr>
              <a:xfrm>
                <a:off x="2727063" y="5987359"/>
                <a:ext cx="1697388" cy="789447"/>
              </a:xfrm>
              <a:prstGeom prst="rect">
                <a:avLst/>
              </a:prstGeom>
              <a:blipFill>
                <a:blip r:embed="rId20"/>
                <a:stretch>
                  <a:fillRect b="-95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46" name="表格 9">
                <a:extLst>
                  <a:ext uri="{FF2B5EF4-FFF2-40B4-BE49-F238E27FC236}">
                    <a16:creationId xmlns:a16="http://schemas.microsoft.com/office/drawing/2014/main" id="{DB81D18E-B6C7-8B45-910C-780C327A4DA0}"/>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280454">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𝑖</m:t>
                              </m:r>
                            </m:oMath>
                          </a14:m>
                          <a:endParaRPr lang="zh-CN" altLang="en-US" sz="1400" dirty="0"/>
                        </a:p>
                      </a:txBody>
                      <a:tcPr/>
                    </a:tc>
                    <a:tc>
                      <a:txBody>
                        <a:bodyPr/>
                        <a:lstStyle/>
                        <a:p>
                          <a:r>
                            <a:rPr lang="en-US" altLang="zh-CN" sz="1400" dirty="0"/>
                            <a:t>State </a:t>
                          </a:r>
                          <a14:m>
                            <m:oMath xmlns:m="http://schemas.openxmlformats.org/officeDocument/2006/math">
                              <m:r>
                                <a:rPr lang="en-US" altLang="zh-CN" sz="1400" i="1" dirty="0" smtClean="0">
                                  <a:latin typeface="Cambria Math" panose="02040503050406030204" pitchFamily="18" charset="0"/>
                                </a:rPr>
                                <m:t>𝑗</m:t>
                              </m:r>
                            </m:oMath>
                          </a14:m>
                          <a:endParaRPr lang="zh-CN" altLang="en-US" sz="1400" dirty="0"/>
                        </a:p>
                      </a:txBody>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280454">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280454">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280454">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280454">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Choice>
        <mc:Fallback xmlns="">
          <p:graphicFrame>
            <p:nvGraphicFramePr>
              <p:cNvPr id="46" name="表格 9">
                <a:extLst>
                  <a:ext uri="{FF2B5EF4-FFF2-40B4-BE49-F238E27FC236}">
                    <a16:creationId xmlns:a16="http://schemas.microsoft.com/office/drawing/2014/main" id="{DB81D18E-B6C7-8B45-910C-780C327A4DA0}"/>
                  </a:ext>
                </a:extLst>
              </p:cNvPr>
              <p:cNvGraphicFramePr>
                <a:graphicFrameLocks noGrp="1"/>
              </p:cNvGraphicFramePr>
              <p:nvPr/>
            </p:nvGraphicFramePr>
            <p:xfrm>
              <a:off x="114373" y="5252806"/>
              <a:ext cx="2461740" cy="1524000"/>
            </p:xfrm>
            <a:graphic>
              <a:graphicData uri="http://schemas.openxmlformats.org/drawingml/2006/table">
                <a:tbl>
                  <a:tblPr firstRow="1" bandRow="1">
                    <a:tableStyleId>{5C22544A-7EE6-4342-B048-85BDC9FD1C3A}</a:tableStyleId>
                  </a:tblPr>
                  <a:tblGrid>
                    <a:gridCol w="820580">
                      <a:extLst>
                        <a:ext uri="{9D8B030D-6E8A-4147-A177-3AD203B41FA5}">
                          <a16:colId xmlns:a16="http://schemas.microsoft.com/office/drawing/2014/main" val="94171959"/>
                        </a:ext>
                      </a:extLst>
                    </a:gridCol>
                    <a:gridCol w="820580">
                      <a:extLst>
                        <a:ext uri="{9D8B030D-6E8A-4147-A177-3AD203B41FA5}">
                          <a16:colId xmlns:a16="http://schemas.microsoft.com/office/drawing/2014/main" val="671091351"/>
                        </a:ext>
                      </a:extLst>
                    </a:gridCol>
                    <a:gridCol w="820580">
                      <a:extLst>
                        <a:ext uri="{9D8B030D-6E8A-4147-A177-3AD203B41FA5}">
                          <a16:colId xmlns:a16="http://schemas.microsoft.com/office/drawing/2014/main" val="2431974070"/>
                        </a:ext>
                      </a:extLst>
                    </a:gridCol>
                  </a:tblGrid>
                  <a:tr h="304800">
                    <a:tc>
                      <a:txBody>
                        <a:bodyPr/>
                        <a:lstStyle/>
                        <a:p>
                          <a:endParaRPr lang="en-CN"/>
                        </a:p>
                      </a:txBody>
                      <a:tcPr>
                        <a:blipFill>
                          <a:blip r:embed="rId21"/>
                          <a:stretch>
                            <a:fillRect l="-1538" t="-4167" r="-201538" b="-429167"/>
                          </a:stretch>
                        </a:blipFill>
                      </a:tcPr>
                    </a:tc>
                    <a:tc>
                      <a:txBody>
                        <a:bodyPr/>
                        <a:lstStyle/>
                        <a:p>
                          <a:endParaRPr lang="en-CN"/>
                        </a:p>
                      </a:txBody>
                      <a:tcPr>
                        <a:blipFill>
                          <a:blip r:embed="rId21"/>
                          <a:stretch>
                            <a:fillRect l="-103125" t="-4167" r="-104688" b="-429167"/>
                          </a:stretch>
                        </a:blipFill>
                      </a:tcPr>
                    </a:tc>
                    <a:tc>
                      <a:txBody>
                        <a:bodyPr/>
                        <a:lstStyle/>
                        <a:p>
                          <a:r>
                            <a:rPr lang="en-US" altLang="zh-CN" sz="1400" dirty="0"/>
                            <a:t>Prob.</a:t>
                          </a:r>
                          <a:endParaRPr lang="zh-CN" altLang="en-US" sz="1400" dirty="0"/>
                        </a:p>
                      </a:txBody>
                      <a:tcPr/>
                    </a:tc>
                    <a:extLst>
                      <a:ext uri="{0D108BD9-81ED-4DB2-BD59-A6C34878D82A}">
                        <a16:rowId xmlns:a16="http://schemas.microsoft.com/office/drawing/2014/main" val="1008153405"/>
                      </a:ext>
                    </a:extLst>
                  </a:tr>
                  <a:tr h="304800">
                    <a:tc>
                      <a:txBody>
                        <a:bodyPr/>
                        <a:lstStyle/>
                        <a:p>
                          <a:r>
                            <a:rPr lang="en-US" altLang="zh-CN" sz="1400" dirty="0"/>
                            <a:t>COLD</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4053887104"/>
                      </a:ext>
                    </a:extLst>
                  </a:tr>
                  <a:tr h="304800">
                    <a:tc>
                      <a:txBody>
                        <a:bodyPr/>
                        <a:lstStyle/>
                        <a:p>
                          <a:r>
                            <a:rPr lang="en-US" altLang="zh-CN" sz="1400" dirty="0"/>
                            <a:t>COLD</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.5</a:t>
                          </a:r>
                          <a:endParaRPr lang="zh-CN" altLang="en-US" sz="1400" dirty="0"/>
                        </a:p>
                      </a:txBody>
                      <a:tcPr/>
                    </a:tc>
                    <a:extLst>
                      <a:ext uri="{0D108BD9-81ED-4DB2-BD59-A6C34878D82A}">
                        <a16:rowId xmlns:a16="http://schemas.microsoft.com/office/drawing/2014/main" val="3876886776"/>
                      </a:ext>
                    </a:extLst>
                  </a:tr>
                  <a:tr h="304800">
                    <a:tc>
                      <a:txBody>
                        <a:bodyPr/>
                        <a:lstStyle/>
                        <a:p>
                          <a:r>
                            <a:rPr lang="en-US" altLang="zh-CN" sz="1400" dirty="0"/>
                            <a:t>HOT</a:t>
                          </a:r>
                          <a:endParaRPr lang="zh-CN" altLang="en-US" sz="1400" dirty="0"/>
                        </a:p>
                      </a:txBody>
                      <a:tcPr/>
                    </a:tc>
                    <a:tc>
                      <a:txBody>
                        <a:bodyPr/>
                        <a:lstStyle/>
                        <a:p>
                          <a:r>
                            <a:rPr lang="en-US" altLang="zh-CN" sz="1400" dirty="0"/>
                            <a:t>COLD</a:t>
                          </a:r>
                          <a:endParaRPr lang="zh-CN" altLang="en-US" sz="1400" dirty="0"/>
                        </a:p>
                      </a:txBody>
                      <a:tcPr/>
                    </a:tc>
                    <a:tc>
                      <a:txBody>
                        <a:bodyPr/>
                        <a:lstStyle/>
                        <a:p>
                          <a:r>
                            <a:rPr lang="en-US" altLang="zh-CN" sz="1400" dirty="0"/>
                            <a:t>.4</a:t>
                          </a:r>
                          <a:endParaRPr lang="zh-CN" altLang="en-US" sz="1400" dirty="0"/>
                        </a:p>
                      </a:txBody>
                      <a:tcPr/>
                    </a:tc>
                    <a:extLst>
                      <a:ext uri="{0D108BD9-81ED-4DB2-BD59-A6C34878D82A}">
                        <a16:rowId xmlns:a16="http://schemas.microsoft.com/office/drawing/2014/main" val="1817417220"/>
                      </a:ext>
                    </a:extLst>
                  </a:tr>
                  <a:tr h="304800">
                    <a:tc>
                      <a:txBody>
                        <a:bodyPr/>
                        <a:lstStyle/>
                        <a:p>
                          <a:r>
                            <a:rPr lang="en-US" altLang="zh-CN" sz="1400" dirty="0"/>
                            <a:t>HOT</a:t>
                          </a:r>
                          <a:endParaRPr lang="zh-CN" altLang="en-US" sz="1400" dirty="0"/>
                        </a:p>
                      </a:txBody>
                      <a:tcPr/>
                    </a:tc>
                    <a:tc>
                      <a:txBody>
                        <a:bodyPr/>
                        <a:lstStyle/>
                        <a:p>
                          <a:r>
                            <a:rPr lang="en-US" altLang="zh-CN" sz="1400" dirty="0"/>
                            <a:t>HOT</a:t>
                          </a:r>
                          <a:endParaRPr lang="zh-CN" altLang="en-US" sz="1400" dirty="0"/>
                        </a:p>
                      </a:txBody>
                      <a:tcPr/>
                    </a:tc>
                    <a:tc>
                      <a:txBody>
                        <a:bodyPr/>
                        <a:lstStyle/>
                        <a:p>
                          <a:r>
                            <a:rPr lang="en-US" altLang="zh-CN" sz="1400" dirty="0"/>
                            <a:t>.6</a:t>
                          </a:r>
                          <a:endParaRPr lang="zh-CN" altLang="en-US" sz="1400" dirty="0"/>
                        </a:p>
                      </a:txBody>
                      <a:tcPr/>
                    </a:tc>
                    <a:extLst>
                      <a:ext uri="{0D108BD9-81ED-4DB2-BD59-A6C34878D82A}">
                        <a16:rowId xmlns:a16="http://schemas.microsoft.com/office/drawing/2014/main" val="1608756855"/>
                      </a:ext>
                    </a:extLst>
                  </a:tr>
                </a:tbl>
              </a:graphicData>
            </a:graphic>
          </p:graphicFrame>
        </mc:Fallback>
      </mc:AlternateContent>
      <mc:AlternateContent xmlns:mc="http://schemas.openxmlformats.org/markup-compatibility/2006" xmlns:a14="http://schemas.microsoft.com/office/drawing/2010/main">
        <mc:Choice Requires="a14">
          <p:sp>
            <p:nvSpPr>
              <p:cNvPr id="47" name="文本框 53">
                <a:extLst>
                  <a:ext uri="{FF2B5EF4-FFF2-40B4-BE49-F238E27FC236}">
                    <a16:creationId xmlns:a16="http://schemas.microsoft.com/office/drawing/2014/main" id="{0EE8E78D-40F5-3743-9A3E-C13568C5BEF0}"/>
                  </a:ext>
                </a:extLst>
              </p:cNvPr>
              <p:cNvSpPr txBox="1"/>
              <p:nvPr/>
            </p:nvSpPr>
            <p:spPr>
              <a:xfrm>
                <a:off x="6477007" y="6505754"/>
                <a:ext cx="3007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𝜋</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𝐶𝑂𝐿</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𝐷</m:t>
                          </m:r>
                        </m:e>
                        <m:sub>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𝐻𝑂</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𝑇</m:t>
                          </m:r>
                        </m:e>
                        <m:sub>
                          <m:r>
                            <a:rPr lang="en-US" altLang="zh-CN" b="0" i="1" smtClean="0">
                              <a:solidFill>
                                <a:schemeClr val="tx1"/>
                              </a:solidFill>
                              <a:latin typeface="Cambria Math" panose="02040503050406030204" pitchFamily="18" charset="0"/>
                            </a:rPr>
                            <m:t>2</m:t>
                          </m:r>
                        </m:sub>
                      </m:sSub>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.8</m:t>
                      </m:r>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47" name="文本框 53">
                <a:extLst>
                  <a:ext uri="{FF2B5EF4-FFF2-40B4-BE49-F238E27FC236}">
                    <a16:creationId xmlns:a16="http://schemas.microsoft.com/office/drawing/2014/main" id="{0EE8E78D-40F5-3743-9A3E-C13568C5BEF0}"/>
                  </a:ext>
                </a:extLst>
              </p:cNvPr>
              <p:cNvSpPr txBox="1">
                <a:spLocks noRot="1" noChangeAspect="1" noMove="1" noResize="1" noEditPoints="1" noAdjustHandles="1" noChangeArrowheads="1" noChangeShapeType="1" noTextEdit="1"/>
              </p:cNvSpPr>
              <p:nvPr/>
            </p:nvSpPr>
            <p:spPr>
              <a:xfrm>
                <a:off x="6477007" y="6505754"/>
                <a:ext cx="3007618" cy="276999"/>
              </a:xfrm>
              <a:prstGeom prst="rect">
                <a:avLst/>
              </a:prstGeom>
              <a:blipFill>
                <a:blip r:embed="rId22"/>
                <a:stretch>
                  <a:fillRect r="-844"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8" name="文本框 54">
                <a:extLst>
                  <a:ext uri="{FF2B5EF4-FFF2-40B4-BE49-F238E27FC236}">
                    <a16:creationId xmlns:a16="http://schemas.microsoft.com/office/drawing/2014/main" id="{E147797B-86EA-7845-BFC6-ADA31519F3CE}"/>
                  </a:ext>
                </a:extLst>
              </p:cNvPr>
              <p:cNvSpPr txBox="1"/>
              <p:nvPr/>
            </p:nvSpPr>
            <p:spPr>
              <a:xfrm>
                <a:off x="6924485" y="873014"/>
                <a:ext cx="47638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.32⋅0.12</m:t>
                          </m:r>
                          <m:r>
                            <a:rPr lang="en-US" altLang="zh-CN" sz="2000" b="0" i="1" smtClean="0">
                              <a:latin typeface="Cambria Math" panose="02040503050406030204" pitchFamily="18" charset="0"/>
                            </a:rPr>
                            <m:t>,</m:t>
                          </m:r>
                          <m:r>
                            <a:rPr lang="en-US" altLang="zh-CN" sz="2000" i="1">
                              <a:latin typeface="Cambria Math" panose="02040503050406030204" pitchFamily="18" charset="0"/>
                            </a:rPr>
                            <m:t>.02⋅0.1</m:t>
                          </m:r>
                          <m:r>
                            <a:rPr lang="en-US" altLang="zh-CN" sz="2000" b="0" i="1" smtClean="0">
                              <a:latin typeface="Cambria Math" panose="02040503050406030204" pitchFamily="18" charset="0"/>
                            </a:rPr>
                            <m:t>)</m:t>
                          </m:r>
                        </m:e>
                      </m:func>
                      <m:r>
                        <a:rPr lang="en-US" altLang="zh-CN" sz="2000" b="0" i="1" smtClean="0">
                          <a:latin typeface="Cambria Math" panose="02040503050406030204" pitchFamily="18" charset="0"/>
                        </a:rPr>
                        <m:t>=0.038</m:t>
                      </m:r>
                    </m:oMath>
                  </m:oMathPara>
                </a14:m>
                <a:endParaRPr lang="zh-CN" altLang="en-US" sz="2000" dirty="0"/>
              </a:p>
            </p:txBody>
          </p:sp>
        </mc:Choice>
        <mc:Fallback xmlns="">
          <p:sp>
            <p:nvSpPr>
              <p:cNvPr id="48" name="文本框 54">
                <a:extLst>
                  <a:ext uri="{FF2B5EF4-FFF2-40B4-BE49-F238E27FC236}">
                    <a16:creationId xmlns:a16="http://schemas.microsoft.com/office/drawing/2014/main" id="{E147797B-86EA-7845-BFC6-ADA31519F3CE}"/>
                  </a:ext>
                </a:extLst>
              </p:cNvPr>
              <p:cNvSpPr txBox="1">
                <a:spLocks noRot="1" noChangeAspect="1" noMove="1" noResize="1" noEditPoints="1" noAdjustHandles="1" noChangeArrowheads="1" noChangeShapeType="1" noTextEdit="1"/>
              </p:cNvSpPr>
              <p:nvPr/>
            </p:nvSpPr>
            <p:spPr>
              <a:xfrm>
                <a:off x="6924485" y="873014"/>
                <a:ext cx="4763805" cy="307777"/>
              </a:xfrm>
              <a:prstGeom prst="rect">
                <a:avLst/>
              </a:prstGeom>
              <a:blipFill>
                <a:blip r:embed="rId23"/>
                <a:stretch>
                  <a:fillRect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9" name="文本框 55">
                <a:extLst>
                  <a:ext uri="{FF2B5EF4-FFF2-40B4-BE49-F238E27FC236}">
                    <a16:creationId xmlns:a16="http://schemas.microsoft.com/office/drawing/2014/main" id="{1DE1E5A9-AA05-3C4C-B078-D03F121219A0}"/>
                  </a:ext>
                </a:extLst>
              </p:cNvPr>
              <p:cNvSpPr txBox="1"/>
              <p:nvPr/>
            </p:nvSpPr>
            <p:spPr>
              <a:xfrm>
                <a:off x="6924485" y="3467591"/>
                <a:ext cx="46651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2</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m:t>
                          </m:r>
                          <m:r>
                            <a:rPr lang="en-US" altLang="zh-CN" sz="2000" i="1">
                              <a:latin typeface="Cambria Math" panose="02040503050406030204" pitchFamily="18" charset="0"/>
                            </a:rPr>
                            <m:t>.32⋅0.</m:t>
                          </m:r>
                          <m:r>
                            <a:rPr lang="en-US" altLang="zh-CN" sz="2000" b="0" i="1" smtClean="0">
                              <a:latin typeface="Cambria Math" panose="02040503050406030204" pitchFamily="18" charset="0"/>
                            </a:rPr>
                            <m:t>2,</m:t>
                          </m:r>
                          <m:r>
                            <a:rPr lang="en-US" altLang="zh-CN" sz="2000" i="1">
                              <a:latin typeface="Cambria Math" panose="02040503050406030204" pitchFamily="18" charset="0"/>
                            </a:rPr>
                            <m:t>.02⋅0.</m:t>
                          </m:r>
                          <m:r>
                            <a:rPr lang="en-US" altLang="zh-CN" sz="2000" b="0" i="1" smtClean="0">
                              <a:latin typeface="Cambria Math" panose="02040503050406030204" pitchFamily="18" charset="0"/>
                            </a:rPr>
                            <m:t>25)</m:t>
                          </m:r>
                        </m:e>
                      </m:func>
                      <m:r>
                        <a:rPr lang="en-US" altLang="zh-CN" sz="2000" b="0" i="1" smtClean="0">
                          <a:latin typeface="Cambria Math" panose="02040503050406030204" pitchFamily="18" charset="0"/>
                        </a:rPr>
                        <m:t>=0.064</m:t>
                      </m:r>
                    </m:oMath>
                  </m:oMathPara>
                </a14:m>
                <a:endParaRPr lang="zh-CN" altLang="en-US" sz="2000" dirty="0"/>
              </a:p>
            </p:txBody>
          </p:sp>
        </mc:Choice>
        <mc:Fallback xmlns="">
          <p:sp>
            <p:nvSpPr>
              <p:cNvPr id="49" name="文本框 55">
                <a:extLst>
                  <a:ext uri="{FF2B5EF4-FFF2-40B4-BE49-F238E27FC236}">
                    <a16:creationId xmlns:a16="http://schemas.microsoft.com/office/drawing/2014/main" id="{1DE1E5A9-AA05-3C4C-B078-D03F121219A0}"/>
                  </a:ext>
                </a:extLst>
              </p:cNvPr>
              <p:cNvSpPr txBox="1">
                <a:spLocks noRot="1" noChangeAspect="1" noMove="1" noResize="1" noEditPoints="1" noAdjustHandles="1" noChangeArrowheads="1" noChangeShapeType="1" noTextEdit="1"/>
              </p:cNvSpPr>
              <p:nvPr/>
            </p:nvSpPr>
            <p:spPr>
              <a:xfrm>
                <a:off x="6924485" y="3467591"/>
                <a:ext cx="4665123" cy="307777"/>
              </a:xfrm>
              <a:prstGeom prst="rect">
                <a:avLst/>
              </a:prstGeom>
              <a:blipFill>
                <a:blip r:embed="rId24"/>
                <a:stretch>
                  <a:fillRect l="-272" r="-543" b="-36000"/>
                </a:stretch>
              </a:blipFill>
            </p:spPr>
            <p:txBody>
              <a:bodyPr/>
              <a:lstStyle/>
              <a:p>
                <a:r>
                  <a:rPr lang="en-CN">
                    <a:noFill/>
                  </a:rPr>
                  <a:t> </a:t>
                </a:r>
              </a:p>
            </p:txBody>
          </p:sp>
        </mc:Fallback>
      </mc:AlternateContent>
      <p:cxnSp>
        <p:nvCxnSpPr>
          <p:cNvPr id="50" name="连接符: 曲线 57">
            <a:extLst>
              <a:ext uri="{FF2B5EF4-FFF2-40B4-BE49-F238E27FC236}">
                <a16:creationId xmlns:a16="http://schemas.microsoft.com/office/drawing/2014/main" id="{286D50E1-2B22-0D45-9E11-56451BEF1F0F}"/>
              </a:ext>
            </a:extLst>
          </p:cNvPr>
          <p:cNvCxnSpPr>
            <a:cxnSpLocks/>
            <a:stCxn id="5" idx="1"/>
            <a:endCxn id="9" idx="7"/>
          </p:cNvCxnSpPr>
          <p:nvPr/>
        </p:nvCxnSpPr>
        <p:spPr>
          <a:xfrm rot="16200000" flipV="1">
            <a:off x="5410749" y="-303923"/>
            <a:ext cx="12700" cy="3496640"/>
          </a:xfrm>
          <a:prstGeom prst="curvedConnector3">
            <a:avLst>
              <a:gd name="adj1" fmla="val 2885732"/>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文本框 60">
            <a:extLst>
              <a:ext uri="{FF2B5EF4-FFF2-40B4-BE49-F238E27FC236}">
                <a16:creationId xmlns:a16="http://schemas.microsoft.com/office/drawing/2014/main" id="{C25DD9BE-5804-E34B-A599-86A5EAF80388}"/>
              </a:ext>
            </a:extLst>
          </p:cNvPr>
          <p:cNvSpPr txBox="1"/>
          <p:nvPr/>
        </p:nvSpPr>
        <p:spPr>
          <a:xfrm>
            <a:off x="9127837" y="5872309"/>
            <a:ext cx="2640733" cy="646331"/>
          </a:xfrm>
          <a:prstGeom prst="rect">
            <a:avLst/>
          </a:prstGeom>
          <a:noFill/>
        </p:spPr>
        <p:txBody>
          <a:bodyPr wrap="square">
            <a:spAutoFit/>
          </a:bodyPr>
          <a:lstStyle/>
          <a:p>
            <a:r>
              <a:rPr lang="en-US" altLang="zh-CN" sz="3600" b="1" dirty="0">
                <a:solidFill>
                  <a:srgbClr val="00B050"/>
                </a:solidFill>
              </a:rPr>
              <a:t>backtrace</a:t>
            </a:r>
            <a:endParaRPr lang="zh-CN" altLang="en-US" sz="3600" b="1" dirty="0">
              <a:solidFill>
                <a:srgbClr val="00B050"/>
              </a:solidFill>
            </a:endParaRPr>
          </a:p>
        </p:txBody>
      </p:sp>
      <p:cxnSp>
        <p:nvCxnSpPr>
          <p:cNvPr id="52" name="连接符: 曲线 66">
            <a:extLst>
              <a:ext uri="{FF2B5EF4-FFF2-40B4-BE49-F238E27FC236}">
                <a16:creationId xmlns:a16="http://schemas.microsoft.com/office/drawing/2014/main" id="{E583A4E0-080D-F845-B147-8D2EE9C44B2F}"/>
              </a:ext>
            </a:extLst>
          </p:cNvPr>
          <p:cNvCxnSpPr>
            <a:cxnSpLocks/>
            <a:stCxn id="11" idx="2"/>
            <a:endCxn id="9" idx="3"/>
          </p:cNvCxnSpPr>
          <p:nvPr/>
        </p:nvCxnSpPr>
        <p:spPr>
          <a:xfrm rot="10800000">
            <a:off x="2996645" y="2110183"/>
            <a:ext cx="4024537" cy="2292433"/>
          </a:xfrm>
          <a:prstGeom prst="curvedConnector2">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6">
            <a:extLst>
              <a:ext uri="{FF2B5EF4-FFF2-40B4-BE49-F238E27FC236}">
                <a16:creationId xmlns:a16="http://schemas.microsoft.com/office/drawing/2014/main" id="{C0729790-60B2-AA4C-AF94-A63B224309BD}"/>
              </a:ext>
            </a:extLst>
          </p:cNvPr>
          <p:cNvCxnSpPr>
            <a:cxnSpLocks/>
            <a:stCxn id="9" idx="1"/>
            <a:endCxn id="17" idx="0"/>
          </p:cNvCxnSpPr>
          <p:nvPr/>
        </p:nvCxnSpPr>
        <p:spPr>
          <a:xfrm rot="16200000" flipH="1" flipV="1">
            <a:off x="1150136" y="1251752"/>
            <a:ext cx="1653864" cy="2039153"/>
          </a:xfrm>
          <a:prstGeom prst="curvedConnector4">
            <a:avLst>
              <a:gd name="adj1" fmla="val -4607"/>
              <a:gd name="adj2" fmla="val 107565"/>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连接符: 曲线 58">
            <a:extLst>
              <a:ext uri="{FF2B5EF4-FFF2-40B4-BE49-F238E27FC236}">
                <a16:creationId xmlns:a16="http://schemas.microsoft.com/office/drawing/2014/main" id="{E1A19FA0-91C6-114D-B818-1D3858896E0A}"/>
              </a:ext>
            </a:extLst>
          </p:cNvPr>
          <p:cNvCxnSpPr>
            <a:cxnSpLocks/>
            <a:stCxn id="15" idx="2"/>
          </p:cNvCxnSpPr>
          <p:nvPr/>
        </p:nvCxnSpPr>
        <p:spPr>
          <a:xfrm rot="10800000">
            <a:off x="957494" y="3080659"/>
            <a:ext cx="1901263" cy="1321956"/>
          </a:xfrm>
          <a:prstGeom prst="curvedConnector3">
            <a:avLst>
              <a:gd name="adj1" fmla="val 114794"/>
            </a:avLst>
          </a:prstGeom>
          <a:ln w="571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234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3F800-7D18-490B-970D-13C4287DF5BA}"/>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56430D06-1395-4980-BAAD-501AC528E0F4}"/>
              </a:ext>
            </a:extLst>
          </p:cNvPr>
          <p:cNvSpPr>
            <a:spLocks noGrp="1"/>
          </p:cNvSpPr>
          <p:nvPr>
            <p:ph idx="1"/>
          </p:nvPr>
        </p:nvSpPr>
        <p:spPr/>
        <p:txBody>
          <a:bodyPr>
            <a:normAutofit fontScale="92500" lnSpcReduction="20000"/>
          </a:bodyPr>
          <a:lstStyle/>
          <a:p>
            <a:r>
              <a:rPr lang="en-US" altLang="zh-CN" dirty="0"/>
              <a:t>Part of Speech Tagging</a:t>
            </a:r>
          </a:p>
          <a:p>
            <a:r>
              <a:rPr lang="en-US" altLang="zh-CN" dirty="0"/>
              <a:t>Named Entity Recognition (NER)</a:t>
            </a:r>
          </a:p>
          <a:p>
            <a:r>
              <a:rPr lang="da-DK" altLang="zh-CN" dirty="0"/>
              <a:t>Hidden Markov Model for </a:t>
            </a:r>
            <a:r>
              <a:rPr lang="en-US" altLang="zh-CN" dirty="0"/>
              <a:t>POS Tagging</a:t>
            </a:r>
          </a:p>
          <a:p>
            <a:pPr lvl="1"/>
            <a:r>
              <a:rPr lang="en-US" altLang="zh-CN" dirty="0"/>
              <a:t>Markov chain / Markov model</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r>
              <a:rPr lang="en-US" altLang="zh-CN" dirty="0"/>
              <a:t>Three fundamental problems of HMMs</a:t>
            </a:r>
          </a:p>
          <a:p>
            <a:pPr lvl="1"/>
            <a:r>
              <a:rPr lang="en-US" altLang="zh-CN" sz="2400" dirty="0"/>
              <a:t>Likelihood computation</a:t>
            </a:r>
          </a:p>
          <a:p>
            <a:pPr lvl="1"/>
            <a:r>
              <a:rPr lang="en-US" altLang="zh-CN" sz="2400" dirty="0"/>
              <a:t>Decoding: The Viterbi Algorithm</a:t>
            </a:r>
          </a:p>
          <a:p>
            <a:pPr lvl="1"/>
            <a:r>
              <a:rPr lang="en-US" altLang="zh-CN" b="1" dirty="0"/>
              <a:t>Training:</a:t>
            </a:r>
            <a:r>
              <a:rPr lang="zh-CN" altLang="en-US" b="1" dirty="0"/>
              <a:t> </a:t>
            </a:r>
            <a:r>
              <a:rPr lang="en-US" altLang="zh-CN" b="1" dirty="0"/>
              <a:t>The</a:t>
            </a:r>
            <a:r>
              <a:rPr lang="zh-CN" altLang="en-US" b="1" dirty="0"/>
              <a:t> </a:t>
            </a:r>
            <a:r>
              <a:rPr lang="en-US" altLang="zh-CN" b="1" dirty="0"/>
              <a:t>Forward-Backward</a:t>
            </a:r>
            <a:r>
              <a:rPr lang="zh-CN" altLang="en-US" b="1" dirty="0"/>
              <a:t> </a:t>
            </a:r>
            <a:r>
              <a:rPr lang="en-US" altLang="zh-CN" b="1" dirty="0"/>
              <a:t>algorithm</a:t>
            </a:r>
            <a:endParaRPr lang="zh-CN" altLang="en-US" sz="2400" b="1" dirty="0"/>
          </a:p>
          <a:p>
            <a:pPr lvl="1"/>
            <a:endParaRPr lang="zh-CN" altLang="en-US" b="1" dirty="0"/>
          </a:p>
          <a:p>
            <a:endParaRPr lang="zh-CN" altLang="en-US" b="1" dirty="0"/>
          </a:p>
        </p:txBody>
      </p:sp>
      <p:sp>
        <p:nvSpPr>
          <p:cNvPr id="4" name="灯片编号占位符 3">
            <a:extLst>
              <a:ext uri="{FF2B5EF4-FFF2-40B4-BE49-F238E27FC236}">
                <a16:creationId xmlns:a16="http://schemas.microsoft.com/office/drawing/2014/main" id="{AD4CA8C5-69A2-4232-BA2D-5F48E61F414B}"/>
              </a:ext>
            </a:extLst>
          </p:cNvPr>
          <p:cNvSpPr>
            <a:spLocks noGrp="1"/>
          </p:cNvSpPr>
          <p:nvPr>
            <p:ph type="sldNum" sz="quarter" idx="12"/>
          </p:nvPr>
        </p:nvSpPr>
        <p:spPr/>
        <p:txBody>
          <a:bodyPr/>
          <a:lstStyle/>
          <a:p>
            <a:fld id="{F9A19307-16E2-4C58-8A9F-B9D69F9C08DA}" type="slidenum">
              <a:rPr lang="zh-CN" altLang="en-US" smtClean="0"/>
              <a:t>83</a:t>
            </a:fld>
            <a:endParaRPr lang="zh-CN" altLang="en-US"/>
          </a:p>
        </p:txBody>
      </p:sp>
    </p:spTree>
    <p:extLst>
      <p:ext uri="{BB962C8B-B14F-4D97-AF65-F5344CB8AC3E}">
        <p14:creationId xmlns:p14="http://schemas.microsoft.com/office/powerpoint/2010/main" val="1173787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7679F-CCED-F546-AAB6-780F4A69D4C3}"/>
              </a:ext>
            </a:extLst>
          </p:cNvPr>
          <p:cNvSpPr>
            <a:spLocks noGrp="1"/>
          </p:cNvSpPr>
          <p:nvPr>
            <p:ph type="title"/>
          </p:nvPr>
        </p:nvSpPr>
        <p:spPr/>
        <p:txBody>
          <a:bodyPr/>
          <a:lstStyle/>
          <a:p>
            <a:r>
              <a:rPr lang="en-US" altLang="zh-CN" dirty="0"/>
              <a:t>Training</a:t>
            </a:r>
            <a:endParaRPr lang="en-CN" dirty="0"/>
          </a:p>
        </p:txBody>
      </p:sp>
      <p:sp>
        <p:nvSpPr>
          <p:cNvPr id="4" name="Slide Number Placeholder 3">
            <a:extLst>
              <a:ext uri="{FF2B5EF4-FFF2-40B4-BE49-F238E27FC236}">
                <a16:creationId xmlns:a16="http://schemas.microsoft.com/office/drawing/2014/main" id="{D9ECC0E9-385C-D34C-818F-D8D24F38FED4}"/>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mc:AlternateContent xmlns:mc="http://schemas.openxmlformats.org/markup-compatibility/2006">
        <mc:Choice xmlns:a14="http://schemas.microsoft.com/office/drawing/2010/main" Requires="a14">
          <p:sp>
            <p:nvSpPr>
              <p:cNvPr id="5" name="文本框 3">
                <a:extLst>
                  <a:ext uri="{FF2B5EF4-FFF2-40B4-BE49-F238E27FC236}">
                    <a16:creationId xmlns:a16="http://schemas.microsoft.com/office/drawing/2014/main" id="{62C11A3B-3878-F64E-973A-856E8F4CA621}"/>
                  </a:ext>
                </a:extLst>
              </p:cNvPr>
              <p:cNvSpPr txBox="1"/>
              <p:nvPr/>
            </p:nvSpPr>
            <p:spPr>
              <a:xfrm>
                <a:off x="510786" y="1054100"/>
                <a:ext cx="11222444"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b="1" dirty="0"/>
                  <a:t>Training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possible states </a:t>
                </a:r>
                <a14:m>
                  <m:oMath xmlns:m="http://schemas.openxmlformats.org/officeDocument/2006/math">
                    <m:r>
                      <a:rPr lang="en-US" altLang="zh-CN" sz="2800" b="0" i="1" smtClean="0">
                        <a:latin typeface="Cambria Math" panose="02040503050406030204" pitchFamily="18" charset="0"/>
                      </a:rPr>
                      <m:t>𝑆</m:t>
                    </m:r>
                  </m:oMath>
                </a14:m>
                <a:r>
                  <a:rPr lang="en-US" altLang="zh-CN" sz="2800" dirty="0"/>
                  <a:t>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r>
                  <a:rPr lang="en-US" altLang="zh-CN" sz="2800" dirty="0"/>
                  <a:t>.</a:t>
                </a:r>
              </a:p>
            </p:txBody>
          </p:sp>
        </mc:Choice>
        <mc:Fallback>
          <p:sp>
            <p:nvSpPr>
              <p:cNvPr id="5" name="文本框 3">
                <a:extLst>
                  <a:ext uri="{FF2B5EF4-FFF2-40B4-BE49-F238E27FC236}">
                    <a16:creationId xmlns:a16="http://schemas.microsoft.com/office/drawing/2014/main" id="{62C11A3B-3878-F64E-973A-856E8F4CA621}"/>
                  </a:ext>
                </a:extLst>
              </p:cNvPr>
              <p:cNvSpPr txBox="1">
                <a:spLocks noRot="1" noChangeAspect="1" noMove="1" noResize="1" noEditPoints="1" noAdjustHandles="1" noChangeArrowheads="1" noChangeShapeType="1" noTextEdit="1"/>
              </p:cNvSpPr>
              <p:nvPr/>
            </p:nvSpPr>
            <p:spPr>
              <a:xfrm>
                <a:off x="510786" y="1054100"/>
                <a:ext cx="11222444" cy="954107"/>
              </a:xfrm>
              <a:prstGeom prst="rect">
                <a:avLst/>
              </a:prstGeom>
              <a:blipFill>
                <a:blip r:embed="rId2"/>
                <a:stretch>
                  <a:fillRect l="-1017" t="-9333" b="-17333"/>
                </a:stretch>
              </a:blipFill>
            </p:spPr>
            <p:txBody>
              <a:bodyPr/>
              <a:lstStyle/>
              <a:p>
                <a:r>
                  <a:rPr lang="en-CN">
                    <a:noFill/>
                  </a:rPr>
                  <a:t> </a:t>
                </a:r>
              </a:p>
            </p:txBody>
          </p:sp>
        </mc:Fallback>
      </mc:AlternateContent>
      <p:sp>
        <p:nvSpPr>
          <p:cNvPr id="6" name="文本框 4">
            <a:extLst>
              <a:ext uri="{FF2B5EF4-FFF2-40B4-BE49-F238E27FC236}">
                <a16:creationId xmlns:a16="http://schemas.microsoft.com/office/drawing/2014/main" id="{C6BDF8E6-BFD5-5440-B256-DDB10A324569}"/>
              </a:ext>
            </a:extLst>
          </p:cNvPr>
          <p:cNvSpPr txBox="1"/>
          <p:nvPr/>
        </p:nvSpPr>
        <p:spPr>
          <a:xfrm>
            <a:off x="1426756" y="2379636"/>
            <a:ext cx="10155644" cy="1292662"/>
          </a:xfrm>
          <a:prstGeom prst="rect">
            <a:avLst/>
          </a:prstGeom>
          <a:noFill/>
        </p:spPr>
        <p:txBody>
          <a:bodyPr wrap="square" lIns="0" tIns="0" rIns="0" bIns="0" rtlCol="0">
            <a:spAutoFit/>
          </a:bodyPr>
          <a:lstStyle/>
          <a:p>
            <a:r>
              <a:rPr lang="en-US" altLang="zh-CN" sz="2800" dirty="0"/>
              <a:t>Suppose we have example observations:</a:t>
            </a:r>
          </a:p>
          <a:p>
            <a:endParaRPr lang="en-US" altLang="zh-CN" sz="2800" dirty="0"/>
          </a:p>
          <a:p>
            <a:r>
              <a:rPr lang="en-US" altLang="zh-CN" sz="2800" dirty="0"/>
              <a:t> 3      3      2             1      1    2              1    2    3</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126A2E12-9835-C149-A924-9ADF3F68C9E4}"/>
                  </a:ext>
                </a:extLst>
              </p:cNvPr>
              <p:cNvSpPr txBox="1"/>
              <p:nvPr/>
            </p:nvSpPr>
            <p:spPr>
              <a:xfrm>
                <a:off x="1346322" y="4110281"/>
                <a:ext cx="9158646" cy="1384995"/>
              </a:xfrm>
              <a:prstGeom prst="rect">
                <a:avLst/>
              </a:prstGeom>
              <a:noFill/>
            </p:spPr>
            <p:txBody>
              <a:bodyPr wrap="square" rtlCol="0">
                <a:spAutoFit/>
              </a:bodyPr>
              <a:lstStyle/>
              <a:p>
                <a:r>
                  <a:rPr lang="en-US" altLang="zh-CN" sz="2800" dirty="0"/>
                  <a:t>Get initial hidden states:</a:t>
                </a:r>
              </a:p>
              <a:p>
                <a:endParaRPr lang="en-US" altLang="zh-CN" sz="2800" dirty="0"/>
              </a:p>
              <a:p>
                <a:pPr algn="ct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𝜋</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𝜋</m:t>
                        </m:r>
                      </m:e>
                      <m:sub>
                        <m:r>
                          <a:rPr lang="en-US" altLang="zh-CN" sz="2800" b="0" i="1" smtClean="0">
                            <a:latin typeface="Cambria Math" panose="02040503050406030204" pitchFamily="18" charset="0"/>
                          </a:rPr>
                          <m:t>h𝑜𝑡</m:t>
                        </m:r>
                      </m:sub>
                    </m:sSub>
                    <m:r>
                      <a:rPr lang="en-US" altLang="zh-CN" sz="2800" b="0" i="1" smtClean="0">
                        <a:latin typeface="Cambria Math" panose="02040503050406030204" pitchFamily="18" charset="0"/>
                      </a:rPr>
                      <m:t>=1/3,</m:t>
                    </m:r>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𝜋</m:t>
                        </m:r>
                      </m:e>
                      <m:sub>
                        <m:r>
                          <a:rPr lang="en-US" altLang="zh-CN" sz="2800" b="0" i="1" smtClean="0">
                            <a:latin typeface="Cambria Math" panose="02040503050406030204" pitchFamily="18" charset="0"/>
                          </a:rPr>
                          <m:t>2</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𝜋</m:t>
                        </m:r>
                      </m:e>
                      <m:sub>
                        <m:r>
                          <a:rPr lang="en-US" altLang="zh-CN" sz="2800" b="0" i="1" smtClean="0">
                            <a:latin typeface="Cambria Math" panose="02040503050406030204" pitchFamily="18" charset="0"/>
                          </a:rPr>
                          <m:t>𝑐𝑜𝑙𝑑</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2</m:t>
                    </m:r>
                    <m:r>
                      <a:rPr lang="en-US" altLang="zh-CN" sz="2800" i="1">
                        <a:latin typeface="Cambria Math" panose="02040503050406030204" pitchFamily="18" charset="0"/>
                      </a:rPr>
                      <m:t>/3</m:t>
                    </m:r>
                  </m:oMath>
                </a14:m>
                <a:endParaRPr lang="zh-CN" altLang="en-US" sz="2800" dirty="0"/>
              </a:p>
            </p:txBody>
          </p:sp>
        </mc:Choice>
        <mc:Fallback>
          <p:sp>
            <p:nvSpPr>
              <p:cNvPr id="7" name="文本框 6">
                <a:extLst>
                  <a:ext uri="{FF2B5EF4-FFF2-40B4-BE49-F238E27FC236}">
                    <a16:creationId xmlns:a16="http://schemas.microsoft.com/office/drawing/2014/main" id="{126A2E12-9835-C149-A924-9ADF3F68C9E4}"/>
                  </a:ext>
                </a:extLst>
              </p:cNvPr>
              <p:cNvSpPr txBox="1">
                <a:spLocks noRot="1" noChangeAspect="1" noMove="1" noResize="1" noEditPoints="1" noAdjustHandles="1" noChangeArrowheads="1" noChangeShapeType="1" noTextEdit="1"/>
              </p:cNvSpPr>
              <p:nvPr/>
            </p:nvSpPr>
            <p:spPr>
              <a:xfrm>
                <a:off x="1346322" y="4110281"/>
                <a:ext cx="9158646" cy="1384995"/>
              </a:xfrm>
              <a:prstGeom prst="rect">
                <a:avLst/>
              </a:prstGeom>
              <a:blipFill>
                <a:blip r:embed="rId3"/>
                <a:stretch>
                  <a:fillRect l="-1385" t="-4545" b="-8182"/>
                </a:stretch>
              </a:blipFill>
            </p:spPr>
            <p:txBody>
              <a:bodyPr/>
              <a:lstStyle/>
              <a:p>
                <a:r>
                  <a:rPr lang="en-CN">
                    <a:noFill/>
                  </a:rPr>
                  <a:t> </a:t>
                </a:r>
              </a:p>
            </p:txBody>
          </p:sp>
        </mc:Fallback>
      </mc:AlternateContent>
    </p:spTree>
    <p:extLst>
      <p:ext uri="{BB962C8B-B14F-4D97-AF65-F5344CB8AC3E}">
        <p14:creationId xmlns:p14="http://schemas.microsoft.com/office/powerpoint/2010/main" val="205794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391F-D2C9-CE4E-8A18-12DD0FA64C9E}"/>
              </a:ext>
            </a:extLst>
          </p:cNvPr>
          <p:cNvSpPr>
            <a:spLocks noGrp="1"/>
          </p:cNvSpPr>
          <p:nvPr>
            <p:ph type="title"/>
          </p:nvPr>
        </p:nvSpPr>
        <p:spPr/>
        <p:txBody>
          <a:bodyPr/>
          <a:lstStyle/>
          <a:p>
            <a:r>
              <a:rPr lang="en-US" altLang="zh-CN" dirty="0"/>
              <a:t>When labels are available</a:t>
            </a:r>
            <a:endParaRPr lang="en-CN" dirty="0"/>
          </a:p>
        </p:txBody>
      </p:sp>
      <p:sp>
        <p:nvSpPr>
          <p:cNvPr id="3" name="Content Placeholder 2">
            <a:extLst>
              <a:ext uri="{FF2B5EF4-FFF2-40B4-BE49-F238E27FC236}">
                <a16:creationId xmlns:a16="http://schemas.microsoft.com/office/drawing/2014/main" id="{447E3409-68DC-9247-B9E9-2681AB7C4BB6}"/>
              </a:ext>
            </a:extLst>
          </p:cNvPr>
          <p:cNvSpPr>
            <a:spLocks noGrp="1"/>
          </p:cNvSpPr>
          <p:nvPr>
            <p:ph idx="1"/>
          </p:nvPr>
        </p:nvSpPr>
        <p:spPr>
          <a:xfrm>
            <a:off x="517525" y="1108434"/>
            <a:ext cx="11064875" cy="1454014"/>
          </a:xfrm>
        </p:spPr>
        <p:txBody>
          <a:bodyPr/>
          <a:lstStyle/>
          <a:p>
            <a:pPr marL="457200" indent="-457200">
              <a:spcBef>
                <a:spcPts val="0"/>
              </a:spcBef>
              <a:spcAft>
                <a:spcPts val="0"/>
              </a:spcAft>
              <a:buFont typeface="Arial" panose="020B0604020202020204" pitchFamily="34" charset="0"/>
              <a:buChar char="•"/>
            </a:pPr>
            <a:r>
              <a:rPr lang="en-US" altLang="zh-CN" sz="2800" dirty="0"/>
              <a:t>Suppose we have training example:</a:t>
            </a:r>
          </a:p>
          <a:p>
            <a:pPr marL="0" indent="0">
              <a:spcBef>
                <a:spcPts val="0"/>
              </a:spcBef>
              <a:spcAft>
                <a:spcPts val="0"/>
              </a:spcAft>
              <a:buNone/>
            </a:pPr>
            <a:r>
              <a:rPr lang="en-US" altLang="zh-CN" i="1" dirty="0"/>
              <a:t>		</a:t>
            </a:r>
            <a:r>
              <a:rPr lang="en-US" altLang="zh-CN" sz="2800" i="1" dirty="0"/>
              <a:t>3      3      2         1      1    2           1    2    3</a:t>
            </a:r>
          </a:p>
          <a:p>
            <a:pPr marL="0" indent="0">
              <a:spcBef>
                <a:spcPts val="0"/>
              </a:spcBef>
              <a:spcAft>
                <a:spcPts val="0"/>
              </a:spcAft>
              <a:buNone/>
            </a:pPr>
            <a:r>
              <a:rPr lang="en-US" altLang="zh-CN" sz="2800" i="1" dirty="0"/>
              <a:t>		hot  hot   cold      cold cold cold      cold hot hot</a:t>
            </a:r>
            <a:endParaRPr lang="zh-CN" altLang="en-US" sz="2800" i="1" dirty="0"/>
          </a:p>
          <a:p>
            <a:endParaRPr lang="en-CN" dirty="0"/>
          </a:p>
        </p:txBody>
      </p:sp>
      <p:sp>
        <p:nvSpPr>
          <p:cNvPr id="4" name="Slide Number Placeholder 3">
            <a:extLst>
              <a:ext uri="{FF2B5EF4-FFF2-40B4-BE49-F238E27FC236}">
                <a16:creationId xmlns:a16="http://schemas.microsoft.com/office/drawing/2014/main" id="{FF5F3A61-10C2-0E41-AFBE-F7FD8C0DEBFD}"/>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mc:AlternateContent xmlns:mc="http://schemas.openxmlformats.org/markup-compatibility/2006">
        <mc:Choice xmlns:a14="http://schemas.microsoft.com/office/drawing/2010/main" Requires="a14">
          <p:sp>
            <p:nvSpPr>
              <p:cNvPr id="6" name="文本框 3">
                <a:extLst>
                  <a:ext uri="{FF2B5EF4-FFF2-40B4-BE49-F238E27FC236}">
                    <a16:creationId xmlns:a16="http://schemas.microsoft.com/office/drawing/2014/main" id="{DC43E37A-11C2-9E4E-8FA1-194D1884E790}"/>
                  </a:ext>
                </a:extLst>
              </p:cNvPr>
              <p:cNvSpPr txBox="1"/>
              <p:nvPr/>
            </p:nvSpPr>
            <p:spPr>
              <a:xfrm>
                <a:off x="658813" y="2618383"/>
                <a:ext cx="9484776" cy="523220"/>
              </a:xfrm>
              <a:prstGeom prst="rect">
                <a:avLst/>
              </a:prstGeom>
              <a:noFill/>
            </p:spPr>
            <p:txBody>
              <a:bodyPr wrap="none" rtlCol="0">
                <a:spAutoFit/>
              </a:bodyPr>
              <a:lstStyle/>
              <a:p>
                <a:r>
                  <a:rPr lang="en-US" altLang="zh-CN" sz="2800" dirty="0"/>
                  <a:t>Estimate the matrix </a:t>
                </a:r>
                <a14:m>
                  <m:oMath xmlns:m="http://schemas.openxmlformats.org/officeDocument/2006/math">
                    <m:r>
                      <a:rPr lang="en-US" altLang="zh-CN" sz="2800" b="0" i="1" smtClean="0">
                        <a:latin typeface="Cambria Math" panose="02040503050406030204" pitchFamily="18" charset="0"/>
                      </a:rPr>
                      <m:t>𝐴</m:t>
                    </m:r>
                  </m:oMath>
                </a14:m>
                <a:r>
                  <a:rPr lang="zh-CN" altLang="en-US" sz="2800" dirty="0"/>
                  <a:t> </a:t>
                </a:r>
                <a:r>
                  <a:rPr lang="en-US" altLang="zh-CN" sz="2800" dirty="0"/>
                  <a:t>from the above 3 input observations</a:t>
                </a:r>
                <a:endParaRPr lang="zh-CN" altLang="en-US" sz="2800" dirty="0"/>
              </a:p>
            </p:txBody>
          </p:sp>
        </mc:Choice>
        <mc:Fallback>
          <p:sp>
            <p:nvSpPr>
              <p:cNvPr id="6" name="文本框 3">
                <a:extLst>
                  <a:ext uri="{FF2B5EF4-FFF2-40B4-BE49-F238E27FC236}">
                    <a16:creationId xmlns:a16="http://schemas.microsoft.com/office/drawing/2014/main" id="{DC43E37A-11C2-9E4E-8FA1-194D1884E790}"/>
                  </a:ext>
                </a:extLst>
              </p:cNvPr>
              <p:cNvSpPr txBox="1">
                <a:spLocks noRot="1" noChangeAspect="1" noMove="1" noResize="1" noEditPoints="1" noAdjustHandles="1" noChangeArrowheads="1" noChangeShapeType="1" noTextEdit="1"/>
              </p:cNvSpPr>
              <p:nvPr/>
            </p:nvSpPr>
            <p:spPr>
              <a:xfrm>
                <a:off x="658813" y="2618383"/>
                <a:ext cx="9484776" cy="523220"/>
              </a:xfrm>
              <a:prstGeom prst="rect">
                <a:avLst/>
              </a:prstGeom>
              <a:blipFill>
                <a:blip r:embed="rId2"/>
                <a:stretch>
                  <a:fillRect l="-1337" t="-14286" r="-401" b="-3095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文本框 4">
                <a:extLst>
                  <a:ext uri="{FF2B5EF4-FFF2-40B4-BE49-F238E27FC236}">
                    <a16:creationId xmlns:a16="http://schemas.microsoft.com/office/drawing/2014/main" id="{8B3055B8-1024-8D45-9662-500141BE0173}"/>
                  </a:ext>
                </a:extLst>
              </p:cNvPr>
              <p:cNvSpPr txBox="1"/>
              <p:nvPr/>
            </p:nvSpPr>
            <p:spPr>
              <a:xfrm>
                <a:off x="3684594" y="3141603"/>
                <a:ext cx="5251438" cy="1222899"/>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hot</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m:rPr>
                            <m:sty m:val="p"/>
                          </m:rPr>
                          <a:rPr lang="en-US" altLang="zh-CN" sz="2800" b="0" i="0" smtClean="0">
                            <a:latin typeface="Cambria Math" panose="02040503050406030204" pitchFamily="18" charset="0"/>
                          </a:rPr>
                          <m:t>cold</m:t>
                        </m:r>
                      </m:e>
                      <m:e>
                        <m:r>
                          <m:rPr>
                            <m:sty m:val="p"/>
                          </m:rPr>
                          <a:rPr lang="en-US" altLang="zh-CN" sz="2800" i="0">
                            <a:latin typeface="Cambria Math" panose="02040503050406030204" pitchFamily="18" charset="0"/>
                          </a:rPr>
                          <m:t>hot</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3</m:t>
                        </m:r>
                      </m:den>
                    </m:f>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m:rPr>
                            <m:sty m:val="p"/>
                          </m:rPr>
                          <a:rPr lang="en-US" altLang="zh-CN" sz="2800" i="1">
                            <a:latin typeface="Cambria Math" panose="02040503050406030204" pitchFamily="18" charset="0"/>
                          </a:rPr>
                          <m:t>cold</m:t>
                        </m:r>
                      </m:e>
                      <m:e>
                        <m:r>
                          <m:rPr>
                            <m:sty m:val="p"/>
                          </m:rPr>
                          <a:rPr lang="en-US" altLang="zh-CN" sz="2800" i="1">
                            <a:latin typeface="Cambria Math" panose="02040503050406030204" pitchFamily="18" charset="0"/>
                          </a:rPr>
                          <m:t>cold</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3</m:t>
                        </m:r>
                      </m:den>
                    </m:f>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m:rPr>
                            <m:sty m:val="p"/>
                          </m:rPr>
                          <a:rPr lang="en-US" altLang="zh-CN" sz="2800" b="0" i="1">
                            <a:latin typeface="Cambria Math" panose="02040503050406030204" pitchFamily="18" charset="0"/>
                          </a:rPr>
                          <m:t>hot</m:t>
                        </m:r>
                      </m:e>
                      <m:e>
                        <m:r>
                          <m:rPr>
                            <m:sty m:val="p"/>
                          </m:rPr>
                          <a:rPr lang="en-US" altLang="zh-CN" sz="2800" i="1">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i="1">
                            <a:latin typeface="Cambria Math" panose="02040503050406030204" pitchFamily="18" charset="0"/>
                          </a:rPr>
                          <m:t>3</m:t>
                        </m:r>
                      </m:den>
                    </m:f>
                  </m:oMath>
                </a14:m>
                <a:endParaRPr lang="zh-CN" altLang="en-US" sz="2800" dirty="0"/>
              </a:p>
            </p:txBody>
          </p:sp>
        </mc:Choice>
        <mc:Fallback>
          <p:sp>
            <p:nvSpPr>
              <p:cNvPr id="7" name="文本框 4">
                <a:extLst>
                  <a:ext uri="{FF2B5EF4-FFF2-40B4-BE49-F238E27FC236}">
                    <a16:creationId xmlns:a16="http://schemas.microsoft.com/office/drawing/2014/main" id="{8B3055B8-1024-8D45-9662-500141BE0173}"/>
                  </a:ext>
                </a:extLst>
              </p:cNvPr>
              <p:cNvSpPr txBox="1">
                <a:spLocks noRot="1" noChangeAspect="1" noMove="1" noResize="1" noEditPoints="1" noAdjustHandles="1" noChangeArrowheads="1" noChangeShapeType="1" noTextEdit="1"/>
              </p:cNvSpPr>
              <p:nvPr/>
            </p:nvSpPr>
            <p:spPr>
              <a:xfrm>
                <a:off x="3684594" y="3141603"/>
                <a:ext cx="5251438" cy="1222899"/>
              </a:xfrm>
              <a:prstGeom prst="rect">
                <a:avLst/>
              </a:prstGeom>
              <a:blipFill>
                <a:blip r:embed="rId3"/>
                <a:stretch>
                  <a:fillRect l="-2169" t="-4124" r="-3614" b="-824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文本框 5">
                <a:extLst>
                  <a:ext uri="{FF2B5EF4-FFF2-40B4-BE49-F238E27FC236}">
                    <a16:creationId xmlns:a16="http://schemas.microsoft.com/office/drawing/2014/main" id="{8A10EA57-1906-8A4B-91E2-991799CCA865}"/>
                  </a:ext>
                </a:extLst>
              </p:cNvPr>
              <p:cNvSpPr txBox="1"/>
              <p:nvPr/>
            </p:nvSpPr>
            <p:spPr>
              <a:xfrm>
                <a:off x="658813" y="4454027"/>
                <a:ext cx="9498882" cy="523220"/>
              </a:xfrm>
              <a:prstGeom prst="rect">
                <a:avLst/>
              </a:prstGeom>
              <a:noFill/>
            </p:spPr>
            <p:txBody>
              <a:bodyPr wrap="none" rtlCol="0">
                <a:spAutoFit/>
              </a:bodyPr>
              <a:lstStyle/>
              <a:p>
                <a:r>
                  <a:rPr lang="en-US" altLang="zh-CN" sz="2800" dirty="0"/>
                  <a:t>Estimate the matrix </a:t>
                </a:r>
                <a14:m>
                  <m:oMath xmlns:m="http://schemas.openxmlformats.org/officeDocument/2006/math">
                    <m:r>
                      <a:rPr lang="en-US" altLang="zh-CN" sz="2800" b="0" i="1" smtClean="0">
                        <a:latin typeface="Cambria Math" panose="02040503050406030204" pitchFamily="18" charset="0"/>
                      </a:rPr>
                      <m:t>𝐵</m:t>
                    </m:r>
                  </m:oMath>
                </a14:m>
                <a:r>
                  <a:rPr lang="zh-CN" altLang="en-US" sz="2800" dirty="0"/>
                  <a:t> </a:t>
                </a:r>
                <a:r>
                  <a:rPr lang="en-US" altLang="zh-CN" sz="2800" dirty="0"/>
                  <a:t>from the above 3 input observations</a:t>
                </a:r>
                <a:endParaRPr lang="zh-CN" altLang="en-US" sz="2800" dirty="0"/>
              </a:p>
            </p:txBody>
          </p:sp>
        </mc:Choice>
        <mc:Fallback>
          <p:sp>
            <p:nvSpPr>
              <p:cNvPr id="8" name="文本框 5">
                <a:extLst>
                  <a:ext uri="{FF2B5EF4-FFF2-40B4-BE49-F238E27FC236}">
                    <a16:creationId xmlns:a16="http://schemas.microsoft.com/office/drawing/2014/main" id="{8A10EA57-1906-8A4B-91E2-991799CCA865}"/>
                  </a:ext>
                </a:extLst>
              </p:cNvPr>
              <p:cNvSpPr txBox="1">
                <a:spLocks noRot="1" noChangeAspect="1" noMove="1" noResize="1" noEditPoints="1" noAdjustHandles="1" noChangeArrowheads="1" noChangeShapeType="1" noTextEdit="1"/>
              </p:cNvSpPr>
              <p:nvPr/>
            </p:nvSpPr>
            <p:spPr>
              <a:xfrm>
                <a:off x="658813" y="4454027"/>
                <a:ext cx="9498882" cy="523220"/>
              </a:xfrm>
              <a:prstGeom prst="rect">
                <a:avLst/>
              </a:prstGeom>
              <a:blipFill>
                <a:blip r:embed="rId4"/>
                <a:stretch>
                  <a:fillRect l="-1335" t="-14286" r="-401" b="-3095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文本框 7">
                <a:extLst>
                  <a:ext uri="{FF2B5EF4-FFF2-40B4-BE49-F238E27FC236}">
                    <a16:creationId xmlns:a16="http://schemas.microsoft.com/office/drawing/2014/main" id="{B5D4CC3D-AD98-B742-A047-53757DBC5CFC}"/>
                  </a:ext>
                </a:extLst>
              </p:cNvPr>
              <p:cNvSpPr txBox="1"/>
              <p:nvPr/>
            </p:nvSpPr>
            <p:spPr>
              <a:xfrm>
                <a:off x="3684594" y="5009146"/>
                <a:ext cx="6622775" cy="1833194"/>
              </a:xfrm>
              <a:prstGeom prst="rect">
                <a:avLst/>
              </a:prstGeom>
              <a:noFill/>
            </p:spPr>
            <p:txBody>
              <a:bodyPr wrap="none" lIns="0" tIns="0" rIns="0" bIns="0" rtlCol="0">
                <a:spAutoFit/>
              </a:bodyPr>
              <a:lstStyle/>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1</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0</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=0</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1</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=.6</m:t>
                    </m:r>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2</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m:t>
                    </m:r>
                    <m:r>
                      <a:rPr lang="en-US" altLang="zh-CN" sz="2800" i="1">
                        <a:latin typeface="Cambria Math" panose="02040503050406030204" pitchFamily="18" charset="0"/>
                      </a:rPr>
                      <m:t>.</m:t>
                    </m:r>
                    <m:r>
                      <m:rPr>
                        <m:nor/>
                      </m:rPr>
                      <a:rPr lang="en-US" altLang="zh-CN" sz="2800" dirty="0"/>
                      <m:t>25</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2</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5</m:t>
                        </m:r>
                      </m:den>
                    </m:f>
                    <m:r>
                      <a:rPr lang="en-US" altLang="zh-CN" sz="2800" b="0" i="1" smtClean="0">
                        <a:latin typeface="Cambria Math" panose="02040503050406030204" pitchFamily="18" charset="0"/>
                      </a:rPr>
                      <m:t>=.4</m:t>
                    </m:r>
                  </m:oMath>
                </a14:m>
                <a:r>
                  <a:rPr lang="en-US" altLang="zh-CN" sz="2800" dirty="0"/>
                  <a:t>,</a:t>
                </a:r>
              </a:p>
              <a:p>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r>
                          <a:rPr lang="en-US" altLang="zh-CN" sz="2800" b="0" i="0" smtClean="0">
                            <a:latin typeface="Cambria Math" panose="02040503050406030204" pitchFamily="18" charset="0"/>
                          </a:rPr>
                          <m:t>3</m:t>
                        </m:r>
                      </m:e>
                      <m:e>
                        <m:r>
                          <m:rPr>
                            <m:sty m:val="p"/>
                          </m:rPr>
                          <a:rPr lang="en-US" altLang="zh-CN" sz="2800" b="0" i="0" smtClean="0">
                            <a:latin typeface="Cambria Math" panose="02040503050406030204" pitchFamily="18" charset="0"/>
                          </a:rPr>
                          <m:t>hot</m:t>
                        </m:r>
                      </m:e>
                    </m:d>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3</m:t>
                        </m:r>
                      </m:num>
                      <m:den>
                        <m:r>
                          <a:rPr lang="en-US" altLang="zh-CN" sz="2800" b="0" i="1" smtClean="0">
                            <a:latin typeface="Cambria Math" panose="02040503050406030204" pitchFamily="18" charset="0"/>
                          </a:rPr>
                          <m:t>4</m:t>
                        </m:r>
                      </m:den>
                    </m:f>
                    <m:r>
                      <a:rPr lang="en-US" altLang="zh-CN" sz="2800" b="0" i="1" smtClean="0">
                        <a:latin typeface="Cambria Math" panose="02040503050406030204" pitchFamily="18" charset="0"/>
                      </a:rPr>
                      <m:t>=.75</m:t>
                    </m:r>
                  </m:oMath>
                </a14:m>
                <a:r>
                  <a:rPr lang="en-US" altLang="zh-CN" sz="2800" dirty="0"/>
                  <a:t>, 	</a:t>
                </a:r>
                <a14:m>
                  <m:oMath xmlns:m="http://schemas.openxmlformats.org/officeDocument/2006/math">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r>
                          <a:rPr lang="en-US" altLang="zh-CN" sz="2800" b="0" i="0" smtClean="0">
                            <a:latin typeface="Cambria Math" panose="02040503050406030204" pitchFamily="18" charset="0"/>
                          </a:rPr>
                          <m:t>3</m:t>
                        </m:r>
                      </m:e>
                      <m:e>
                        <m:r>
                          <m:rPr>
                            <m:sty m:val="p"/>
                          </m:rPr>
                          <a:rPr lang="en-US" altLang="zh-CN" sz="2800" b="0" i="0" smtClean="0">
                            <a:latin typeface="Cambria Math" panose="02040503050406030204" pitchFamily="18" charset="0"/>
                          </a:rPr>
                          <m:t>cold</m:t>
                        </m:r>
                      </m:e>
                    </m:d>
                    <m:r>
                      <a:rPr lang="en-US" altLang="zh-CN" sz="2800" i="1">
                        <a:latin typeface="Cambria Math" panose="02040503050406030204" pitchFamily="18" charset="0"/>
                      </a:rPr>
                      <m:t>=</m:t>
                    </m:r>
                    <m:r>
                      <a:rPr lang="en-US" altLang="zh-CN" sz="2800" i="1" smtClean="0">
                        <a:latin typeface="Cambria Math" panose="02040503050406030204" pitchFamily="18" charset="0"/>
                      </a:rPr>
                      <m:t>0</m:t>
                    </m:r>
                  </m:oMath>
                </a14:m>
                <a:endParaRPr lang="zh-CN" altLang="en-US" sz="2800" dirty="0"/>
              </a:p>
            </p:txBody>
          </p:sp>
        </mc:Choice>
        <mc:Fallback>
          <p:sp>
            <p:nvSpPr>
              <p:cNvPr id="9" name="文本框 7">
                <a:extLst>
                  <a:ext uri="{FF2B5EF4-FFF2-40B4-BE49-F238E27FC236}">
                    <a16:creationId xmlns:a16="http://schemas.microsoft.com/office/drawing/2014/main" id="{B5D4CC3D-AD98-B742-A047-53757DBC5CFC}"/>
                  </a:ext>
                </a:extLst>
              </p:cNvPr>
              <p:cNvSpPr txBox="1">
                <a:spLocks noRot="1" noChangeAspect="1" noMove="1" noResize="1" noEditPoints="1" noAdjustHandles="1" noChangeArrowheads="1" noChangeShapeType="1" noTextEdit="1"/>
              </p:cNvSpPr>
              <p:nvPr/>
            </p:nvSpPr>
            <p:spPr>
              <a:xfrm>
                <a:off x="3684594" y="5009146"/>
                <a:ext cx="6622775" cy="1833194"/>
              </a:xfrm>
              <a:prstGeom prst="rect">
                <a:avLst/>
              </a:prstGeom>
              <a:blipFill>
                <a:blip r:embed="rId5"/>
                <a:stretch>
                  <a:fillRect l="-1721" t="-2759" r="-2294" b="-5517"/>
                </a:stretch>
              </a:blipFill>
            </p:spPr>
            <p:txBody>
              <a:bodyPr/>
              <a:lstStyle/>
              <a:p>
                <a:r>
                  <a:rPr lang="en-CN">
                    <a:noFill/>
                  </a:rPr>
                  <a:t> </a:t>
                </a:r>
              </a:p>
            </p:txBody>
          </p:sp>
        </mc:Fallback>
      </mc:AlternateContent>
    </p:spTree>
    <p:extLst>
      <p:ext uri="{BB962C8B-B14F-4D97-AF65-F5344CB8AC3E}">
        <p14:creationId xmlns:p14="http://schemas.microsoft.com/office/powerpoint/2010/main" val="75993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EE20-E84A-8541-BF18-8B649F6BD3C9}"/>
              </a:ext>
            </a:extLst>
          </p:cNvPr>
          <p:cNvSpPr>
            <a:spLocks noGrp="1"/>
          </p:cNvSpPr>
          <p:nvPr>
            <p:ph type="title"/>
          </p:nvPr>
        </p:nvSpPr>
        <p:spPr/>
        <p:txBody>
          <a:bodyPr/>
          <a:lstStyle/>
          <a:p>
            <a:r>
              <a:rPr lang="en-US" altLang="zh-CN" dirty="0"/>
              <a:t>When labels are not available</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C3364D-BE6C-3247-ACCA-B9CCAD7FE3A6}"/>
                  </a:ext>
                </a:extLst>
              </p:cNvPr>
              <p:cNvSpPr>
                <a:spLocks noGrp="1"/>
              </p:cNvSpPr>
              <p:nvPr>
                <p:ph idx="1"/>
              </p:nvPr>
            </p:nvSpPr>
            <p:spPr>
              <a:xfrm>
                <a:off x="517525" y="1473558"/>
                <a:ext cx="11350627" cy="2708655"/>
              </a:xfrm>
            </p:spPr>
            <p:txBody>
              <a:bodyPr/>
              <a:lstStyle/>
              <a:p>
                <a:r>
                  <a:rPr lang="en-US" altLang="zh-CN" sz="2800" b="1" dirty="0"/>
                  <a:t>Training</a:t>
                </a:r>
                <a:r>
                  <a:rPr lang="en-US" altLang="zh-CN" sz="2800" dirty="0"/>
                  <a:t>: Given an observation sequence </a:t>
                </a:r>
                <a14:m>
                  <m:oMath xmlns:m="http://schemas.openxmlformats.org/officeDocument/2006/math">
                    <m:r>
                      <a:rPr lang="en-US" altLang="zh-CN" sz="2800" i="1" dirty="0" smtClean="0">
                        <a:latin typeface="Cambria Math" panose="02040503050406030204" pitchFamily="18" charset="0"/>
                      </a:rPr>
                      <m:t>𝑂</m:t>
                    </m:r>
                  </m:oMath>
                </a14:m>
                <a:r>
                  <a:rPr lang="en-US" altLang="zh-CN" sz="2800" dirty="0"/>
                  <a:t> and the set of possible states </a:t>
                </a:r>
                <a14:m>
                  <m:oMath xmlns:m="http://schemas.openxmlformats.org/officeDocument/2006/math">
                    <m:r>
                      <a:rPr lang="en-US" altLang="zh-CN" sz="2800" b="0" i="1" smtClean="0">
                        <a:latin typeface="Cambria Math" panose="02040503050406030204" pitchFamily="18" charset="0"/>
                      </a:rPr>
                      <m:t>𝑆</m:t>
                    </m:r>
                  </m:oMath>
                </a14:m>
                <a:r>
                  <a:rPr lang="en-US" altLang="zh-CN" sz="2800" dirty="0"/>
                  <a:t> in the HMM, learn the HMM parameters </a:t>
                </a:r>
                <a14:m>
                  <m:oMath xmlns:m="http://schemas.openxmlformats.org/officeDocument/2006/math">
                    <m:r>
                      <a:rPr lang="en-US" altLang="zh-CN" sz="2800" i="1" dirty="0" smtClean="0">
                        <a:latin typeface="Cambria Math" panose="02040503050406030204" pitchFamily="18" charset="0"/>
                      </a:rPr>
                      <m:t>𝐴</m:t>
                    </m:r>
                  </m:oMath>
                </a14:m>
                <a:r>
                  <a:rPr lang="en-US" altLang="zh-CN" sz="2800" dirty="0"/>
                  <a:t> and </a:t>
                </a:r>
                <a14:m>
                  <m:oMath xmlns:m="http://schemas.openxmlformats.org/officeDocument/2006/math">
                    <m:r>
                      <a:rPr lang="en-US" altLang="zh-CN" sz="2800" i="1" dirty="0" smtClean="0">
                        <a:latin typeface="Cambria Math" panose="02040503050406030204" pitchFamily="18" charset="0"/>
                      </a:rPr>
                      <m:t>𝐵</m:t>
                    </m:r>
                  </m:oMath>
                </a14:m>
                <a:endParaRPr lang="en-US" altLang="zh-CN" sz="2800" dirty="0"/>
              </a:p>
              <a:p>
                <a:r>
                  <a:rPr lang="en-US" altLang="zh-CN" sz="2800" dirty="0"/>
                  <a:t>Since we do not know the hidden states of </a:t>
                </a:r>
                <a14:m>
                  <m:oMath xmlns:m="http://schemas.openxmlformats.org/officeDocument/2006/math">
                    <m:r>
                      <a:rPr lang="en-US" altLang="zh-CN" sz="2800" b="0" i="1" smtClean="0">
                        <a:latin typeface="Cambria Math" panose="02040503050406030204" pitchFamily="18" charset="0"/>
                      </a:rPr>
                      <m:t>𝑂</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𝑜</m:t>
                        </m:r>
                      </m:e>
                      <m:sub>
                        <m:r>
                          <a:rPr lang="en-US" altLang="zh-CN" sz="2800" b="0" i="1" smtClean="0">
                            <a:latin typeface="Cambria Math" panose="02040503050406030204" pitchFamily="18" charset="0"/>
                          </a:rPr>
                          <m:t>𝑇</m:t>
                        </m:r>
                      </m:sub>
                    </m:sSub>
                  </m:oMath>
                </a14:m>
                <a:r>
                  <a:rPr lang="en-US" altLang="zh-CN" sz="2800" dirty="0"/>
                  <a:t>, we cannot compute these counts directly from an observation sequence</a:t>
                </a:r>
                <a:endParaRPr lang="zh-CN" altLang="en-US" sz="2800" dirty="0"/>
              </a:p>
            </p:txBody>
          </p:sp>
        </mc:Choice>
        <mc:Fallback>
          <p:sp>
            <p:nvSpPr>
              <p:cNvPr id="3" name="Content Placeholder 2">
                <a:extLst>
                  <a:ext uri="{FF2B5EF4-FFF2-40B4-BE49-F238E27FC236}">
                    <a16:creationId xmlns:a16="http://schemas.microsoft.com/office/drawing/2014/main" id="{8AC3364D-BE6C-3247-ACCA-B9CCAD7FE3A6}"/>
                  </a:ext>
                </a:extLst>
              </p:cNvPr>
              <p:cNvSpPr>
                <a:spLocks noGrp="1" noRot="1" noChangeAspect="1" noMove="1" noResize="1" noEditPoints="1" noAdjustHandles="1" noChangeArrowheads="1" noChangeShapeType="1" noTextEdit="1"/>
              </p:cNvSpPr>
              <p:nvPr>
                <p:ph idx="1"/>
              </p:nvPr>
            </p:nvSpPr>
            <p:spPr>
              <a:xfrm>
                <a:off x="517525" y="1473558"/>
                <a:ext cx="11350627" cy="2708655"/>
              </a:xfrm>
              <a:blipFill>
                <a:blip r:embed="rId2"/>
                <a:stretch>
                  <a:fillRect l="-894" t="-327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B604F2B1-8A6D-964D-BC2E-3E86A180BA98}"/>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mc:AlternateContent xmlns:mc="http://schemas.openxmlformats.org/markup-compatibility/2006">
        <mc:Choice xmlns:a14="http://schemas.microsoft.com/office/drawing/2010/main" Requires="a14">
          <p:sp>
            <p:nvSpPr>
              <p:cNvPr id="6" name="文本框 4">
                <a:extLst>
                  <a:ext uri="{FF2B5EF4-FFF2-40B4-BE49-F238E27FC236}">
                    <a16:creationId xmlns:a16="http://schemas.microsoft.com/office/drawing/2014/main" id="{3D8642A0-9140-CE42-8287-07AD8A00ABD8}"/>
                  </a:ext>
                </a:extLst>
              </p:cNvPr>
              <p:cNvSpPr txBox="1"/>
              <p:nvPr/>
            </p:nvSpPr>
            <p:spPr>
              <a:xfrm>
                <a:off x="1244184" y="4545013"/>
                <a:ext cx="9577213" cy="954107"/>
              </a:xfrm>
              <a:prstGeom prst="rect">
                <a:avLst/>
              </a:prstGeom>
              <a:noFill/>
            </p:spPr>
            <p:txBody>
              <a:bodyPr wrap="square" rtlCol="0">
                <a:spAutoFit/>
              </a:bodyPr>
              <a:lstStyle/>
              <a:p>
                <a:pPr algn="ctr"/>
                <a:r>
                  <a:rPr lang="en-US" altLang="zh-CN" sz="2800" b="1" dirty="0">
                    <a:solidFill>
                      <a:srgbClr val="FF0000"/>
                    </a:solidFill>
                  </a:rPr>
                  <a:t>Question</a:t>
                </a:r>
                <a:r>
                  <a:rPr lang="en-US" altLang="zh-CN" sz="2800" dirty="0">
                    <a:solidFill>
                      <a:srgbClr val="FF0000"/>
                    </a:solidFill>
                  </a:rPr>
                  <a:t>: Can we find a method, which directly estimates </a:t>
                </a:r>
                <a14:m>
                  <m:oMath xmlns:m="http://schemas.openxmlformats.org/officeDocument/2006/math">
                    <m:r>
                      <a:rPr lang="en-US" altLang="zh-CN" sz="2800" b="0" i="1" smtClean="0">
                        <a:solidFill>
                          <a:srgbClr val="FF0000"/>
                        </a:solidFill>
                        <a:latin typeface="Cambria Math" panose="02040503050406030204" pitchFamily="18" charset="0"/>
                      </a:rPr>
                      <m:t>𝐴</m:t>
                    </m:r>
                  </m:oMath>
                </a14:m>
                <a:r>
                  <a:rPr lang="zh-CN" altLang="en-US" sz="2800" dirty="0">
                    <a:solidFill>
                      <a:srgbClr val="FF0000"/>
                    </a:solidFill>
                  </a:rPr>
                  <a:t> </a:t>
                </a:r>
                <a:r>
                  <a:rPr lang="en-US" altLang="zh-CN" sz="2800" dirty="0">
                    <a:solidFill>
                      <a:srgbClr val="FF0000"/>
                    </a:solidFill>
                  </a:rPr>
                  <a:t>and </a:t>
                </a:r>
                <a14:m>
                  <m:oMath xmlns:m="http://schemas.openxmlformats.org/officeDocument/2006/math">
                    <m:r>
                      <a:rPr lang="en-US" altLang="zh-CN" sz="2800" b="0" i="1" smtClean="0">
                        <a:solidFill>
                          <a:srgbClr val="FF0000"/>
                        </a:solidFill>
                        <a:latin typeface="Cambria Math" panose="02040503050406030204" pitchFamily="18" charset="0"/>
                      </a:rPr>
                      <m:t>𝐵</m:t>
                    </m:r>
                  </m:oMath>
                </a14:m>
                <a:r>
                  <a:rPr lang="zh-CN" altLang="en-US" sz="2800" dirty="0">
                    <a:solidFill>
                      <a:srgbClr val="FF0000"/>
                    </a:solidFill>
                  </a:rPr>
                  <a:t> </a:t>
                </a:r>
                <a:r>
                  <a:rPr lang="en-US" altLang="zh-CN" sz="2800" dirty="0">
                    <a:solidFill>
                      <a:srgbClr val="FF0000"/>
                    </a:solidFill>
                  </a:rPr>
                  <a:t>from the sequence of observations </a:t>
                </a:r>
                <a14:m>
                  <m:oMath xmlns:m="http://schemas.openxmlformats.org/officeDocument/2006/math">
                    <m:r>
                      <a:rPr lang="en-US" altLang="zh-CN" sz="2800" b="0" i="1" smtClean="0">
                        <a:solidFill>
                          <a:srgbClr val="FF0000"/>
                        </a:solidFill>
                        <a:latin typeface="Cambria Math" panose="02040503050406030204" pitchFamily="18" charset="0"/>
                      </a:rPr>
                      <m:t>𝑂</m:t>
                    </m:r>
                  </m:oMath>
                </a14:m>
                <a:r>
                  <a:rPr lang="en-US" altLang="zh-CN" sz="2800" dirty="0">
                    <a:solidFill>
                      <a:srgbClr val="FF0000"/>
                    </a:solidFill>
                  </a:rPr>
                  <a:t>?</a:t>
                </a:r>
                <a:endParaRPr lang="zh-CN" altLang="en-US" sz="2800" dirty="0">
                  <a:solidFill>
                    <a:srgbClr val="FF0000"/>
                  </a:solidFill>
                </a:endParaRPr>
              </a:p>
            </p:txBody>
          </p:sp>
        </mc:Choice>
        <mc:Fallback>
          <p:sp>
            <p:nvSpPr>
              <p:cNvPr id="6" name="文本框 4">
                <a:extLst>
                  <a:ext uri="{FF2B5EF4-FFF2-40B4-BE49-F238E27FC236}">
                    <a16:creationId xmlns:a16="http://schemas.microsoft.com/office/drawing/2014/main" id="{3D8642A0-9140-CE42-8287-07AD8A00ABD8}"/>
                  </a:ext>
                </a:extLst>
              </p:cNvPr>
              <p:cNvSpPr txBox="1">
                <a:spLocks noRot="1" noChangeAspect="1" noMove="1" noResize="1" noEditPoints="1" noAdjustHandles="1" noChangeArrowheads="1" noChangeShapeType="1" noTextEdit="1"/>
              </p:cNvSpPr>
              <p:nvPr/>
            </p:nvSpPr>
            <p:spPr>
              <a:xfrm>
                <a:off x="1244184" y="4545013"/>
                <a:ext cx="9577213" cy="954107"/>
              </a:xfrm>
              <a:prstGeom prst="rect">
                <a:avLst/>
              </a:prstGeom>
              <a:blipFill>
                <a:blip r:embed="rId3"/>
                <a:stretch>
                  <a:fillRect l="-661" t="-8000" r="-1720" b="-17333"/>
                </a:stretch>
              </a:blipFill>
            </p:spPr>
            <p:txBody>
              <a:bodyPr/>
              <a:lstStyle/>
              <a:p>
                <a:r>
                  <a:rPr lang="en-CN">
                    <a:noFill/>
                  </a:rPr>
                  <a:t> </a:t>
                </a:r>
              </a:p>
            </p:txBody>
          </p:sp>
        </mc:Fallback>
      </mc:AlternateContent>
    </p:spTree>
    <p:extLst>
      <p:ext uri="{BB962C8B-B14F-4D97-AF65-F5344CB8AC3E}">
        <p14:creationId xmlns:p14="http://schemas.microsoft.com/office/powerpoint/2010/main" val="231193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7FD6-EC31-6140-9FF4-BEBF69211983}"/>
              </a:ext>
            </a:extLst>
          </p:cNvPr>
          <p:cNvSpPr>
            <a:spLocks noGrp="1"/>
          </p:cNvSpPr>
          <p:nvPr>
            <p:ph type="title"/>
          </p:nvPr>
        </p:nvSpPr>
        <p:spPr/>
        <p:txBody>
          <a:bodyPr/>
          <a:lstStyle/>
          <a:p>
            <a:r>
              <a:rPr lang="en-US" altLang="zh-CN" dirty="0"/>
              <a:t>Forward-Backward algorithm</a:t>
            </a:r>
            <a:endParaRPr lang="en-CN" dirty="0"/>
          </a:p>
        </p:txBody>
      </p:sp>
      <p:sp>
        <p:nvSpPr>
          <p:cNvPr id="3" name="Content Placeholder 2">
            <a:extLst>
              <a:ext uri="{FF2B5EF4-FFF2-40B4-BE49-F238E27FC236}">
                <a16:creationId xmlns:a16="http://schemas.microsoft.com/office/drawing/2014/main" id="{AA967892-9322-D444-A49B-4CC426164A3C}"/>
              </a:ext>
            </a:extLst>
          </p:cNvPr>
          <p:cNvSpPr>
            <a:spLocks noGrp="1"/>
          </p:cNvSpPr>
          <p:nvPr>
            <p:ph idx="1"/>
          </p:nvPr>
        </p:nvSpPr>
        <p:spPr>
          <a:xfrm>
            <a:off x="517525" y="1108434"/>
            <a:ext cx="3185045" cy="610388"/>
          </a:xfrm>
        </p:spPr>
        <p:txBody>
          <a:bodyPr/>
          <a:lstStyle/>
          <a:p>
            <a:r>
              <a:rPr lang="en-US" altLang="zh-CN" dirty="0"/>
              <a:t>EM</a:t>
            </a:r>
            <a:r>
              <a:rPr lang="zh-CN" altLang="en-US" dirty="0"/>
              <a:t> </a:t>
            </a:r>
            <a:r>
              <a:rPr lang="en-US" altLang="zh-CN" dirty="0"/>
              <a:t>algorithm</a:t>
            </a:r>
            <a:endParaRPr lang="en-CN" dirty="0"/>
          </a:p>
        </p:txBody>
      </p:sp>
      <p:sp>
        <p:nvSpPr>
          <p:cNvPr id="4" name="Slide Number Placeholder 3">
            <a:extLst>
              <a:ext uri="{FF2B5EF4-FFF2-40B4-BE49-F238E27FC236}">
                <a16:creationId xmlns:a16="http://schemas.microsoft.com/office/drawing/2014/main" id="{08378612-BA4A-9948-8701-AA6D55965807}"/>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C2B899D5-5C16-AD41-9272-FEFB2447828C}"/>
                  </a:ext>
                </a:extLst>
              </p:cNvPr>
              <p:cNvSpPr txBox="1"/>
              <p:nvPr/>
            </p:nvSpPr>
            <p:spPr>
              <a:xfrm>
                <a:off x="994191" y="2010081"/>
                <a:ext cx="4696938" cy="3739485"/>
              </a:xfrm>
              <a:prstGeom prst="rect">
                <a:avLst/>
              </a:prstGeom>
              <a:noFill/>
            </p:spPr>
            <p:txBody>
              <a:bodyPr wrap="square" rtlCol="0">
                <a:spAutoFit/>
              </a:bodyPr>
              <a:lstStyle/>
              <a:p>
                <a:pPr>
                  <a:spcAft>
                    <a:spcPts val="1800"/>
                  </a:spcAft>
                </a:pPr>
                <a:r>
                  <a:rPr lang="en-US" altLang="zh-CN" sz="2400" dirty="0"/>
                  <a:t>The forward-backward algorithm:</a:t>
                </a:r>
              </a:p>
              <a:p>
                <a:pPr>
                  <a:spcAft>
                    <a:spcPts val="1800"/>
                  </a:spcAft>
                </a:pPr>
                <a:r>
                  <a:rPr lang="en-US" altLang="zh-CN" sz="2400" b="1" dirty="0"/>
                  <a:t>The expectation step</a:t>
                </a:r>
                <a:r>
                  <a:rPr lang="en-US" altLang="zh-CN" sz="2400" dirty="0"/>
                  <a:t>:  compute the expected </a:t>
                </a:r>
                <a14:m>
                  <m:oMath xmlns:m="http://schemas.openxmlformats.org/officeDocument/2006/math">
                    <m:r>
                      <a:rPr lang="en-US" altLang="zh-CN" sz="2400" i="1" dirty="0" smtClean="0">
                        <a:latin typeface="Cambria Math" panose="02040503050406030204" pitchFamily="18" charset="0"/>
                      </a:rPr>
                      <m:t>𝛾</m:t>
                    </m:r>
                  </m:oMath>
                </a14:m>
                <a:r>
                  <a:rPr lang="en-US" altLang="zh-CN" sz="2400" dirty="0"/>
                  <a:t> and the expected</a:t>
                </a:r>
              </a:p>
              <a:p>
                <a:pPr>
                  <a:spcAft>
                    <a:spcPts val="1800"/>
                  </a:spcAft>
                </a:pPr>
                <a:r>
                  <a:rPr lang="en-US" altLang="zh-CN" sz="2400" dirty="0"/>
                  <a:t>state </a:t>
                </a:r>
                <a14:m>
                  <m:oMath xmlns:m="http://schemas.openxmlformats.org/officeDocument/2006/math">
                    <m:r>
                      <a:rPr lang="en-US" altLang="zh-CN" sz="2400" i="1" dirty="0" smtClean="0">
                        <a:latin typeface="Cambria Math" panose="02040503050406030204" pitchFamily="18" charset="0"/>
                      </a:rPr>
                      <m:t>𝜉</m:t>
                    </m:r>
                  </m:oMath>
                </a14:m>
                <a:r>
                  <a:rPr lang="en-US" altLang="zh-CN" sz="2400" dirty="0"/>
                  <a:t> from the earlier </a:t>
                </a:r>
                <a14:m>
                  <m:oMath xmlns:m="http://schemas.openxmlformats.org/officeDocument/2006/math">
                    <m:r>
                      <a:rPr lang="en-US" altLang="zh-CN" sz="2400" i="1" dirty="0" smtClean="0">
                        <a:latin typeface="Cambria Math" panose="02040503050406030204" pitchFamily="18" charset="0"/>
                      </a:rPr>
                      <m:t>𝐴</m:t>
                    </m:r>
                  </m:oMath>
                </a14:m>
                <a:r>
                  <a:rPr lang="en-US" altLang="zh-CN" sz="2400" dirty="0"/>
                  <a:t> and </a:t>
                </a:r>
                <a14:m>
                  <m:oMath xmlns:m="http://schemas.openxmlformats.org/officeDocument/2006/math">
                    <m:r>
                      <a:rPr lang="en-US" altLang="zh-CN" sz="2400" i="1" dirty="0" smtClean="0">
                        <a:latin typeface="Cambria Math" panose="02040503050406030204" pitchFamily="18" charset="0"/>
                      </a:rPr>
                      <m:t>𝐵</m:t>
                    </m:r>
                  </m:oMath>
                </a14:m>
                <a:r>
                  <a:rPr lang="en-US" altLang="zh-CN" sz="2400" dirty="0"/>
                  <a:t> probabilities</a:t>
                </a:r>
              </a:p>
              <a:p>
                <a:pPr>
                  <a:spcAft>
                    <a:spcPts val="1800"/>
                  </a:spcAft>
                </a:pPr>
                <a:r>
                  <a:rPr lang="en-US" altLang="zh-CN" sz="2400" b="1" dirty="0"/>
                  <a:t>The maximization step</a:t>
                </a:r>
                <a:r>
                  <a:rPr lang="en-US" altLang="zh-CN" sz="2400" dirty="0"/>
                  <a:t>: use </a:t>
                </a:r>
                <a14:m>
                  <m:oMath xmlns:m="http://schemas.openxmlformats.org/officeDocument/2006/math">
                    <m:r>
                      <a:rPr lang="en-US" altLang="zh-CN" sz="2400" b="0" i="1" smtClean="0">
                        <a:latin typeface="Cambria Math" panose="02040503050406030204" pitchFamily="18" charset="0"/>
                      </a:rPr>
                      <m:t>𝛾</m:t>
                    </m:r>
                  </m:oMath>
                </a14:m>
                <a:r>
                  <a:rPr lang="zh-CN" altLang="en-US" sz="2400" dirty="0"/>
                  <a:t> </a:t>
                </a:r>
                <a:r>
                  <a:rPr lang="en-US" altLang="zh-CN" sz="2400" dirty="0"/>
                  <a:t>and </a:t>
                </a:r>
                <a14:m>
                  <m:oMath xmlns:m="http://schemas.openxmlformats.org/officeDocument/2006/math">
                    <m:r>
                      <a:rPr lang="en-US" altLang="zh-CN" sz="2400" b="0" i="1" smtClean="0">
                        <a:latin typeface="Cambria Math" panose="02040503050406030204" pitchFamily="18" charset="0"/>
                      </a:rPr>
                      <m:t>𝜉</m:t>
                    </m:r>
                  </m:oMath>
                </a14:m>
                <a:r>
                  <a:rPr lang="zh-CN" altLang="en-US" sz="2400" dirty="0"/>
                  <a:t> </a:t>
                </a:r>
                <a:r>
                  <a:rPr lang="en-US" altLang="zh-CN" sz="2400" dirty="0"/>
                  <a:t>to recompute new </a:t>
                </a:r>
                <a14:m>
                  <m:oMath xmlns:m="http://schemas.openxmlformats.org/officeDocument/2006/math">
                    <m:r>
                      <a:rPr lang="en-US" altLang="zh-CN" sz="2400" b="0" i="1" smtClean="0">
                        <a:latin typeface="Cambria Math" panose="02040503050406030204" pitchFamily="18" charset="0"/>
                      </a:rPr>
                      <m:t>𝐴</m:t>
                    </m:r>
                  </m:oMath>
                </a14:m>
                <a:r>
                  <a:rPr lang="zh-CN" altLang="en-US" sz="2400" dirty="0"/>
                  <a:t> </a:t>
                </a:r>
                <a:r>
                  <a:rPr lang="en-US" altLang="zh-CN" sz="2400" dirty="0"/>
                  <a:t>and </a:t>
                </a:r>
                <a14:m>
                  <m:oMath xmlns:m="http://schemas.openxmlformats.org/officeDocument/2006/math">
                    <m:r>
                      <a:rPr lang="en-US" altLang="zh-CN" sz="2400" b="0" i="1" smtClean="0">
                        <a:latin typeface="Cambria Math" panose="02040503050406030204" pitchFamily="18" charset="0"/>
                      </a:rPr>
                      <m:t>𝐵</m:t>
                    </m:r>
                  </m:oMath>
                </a14:m>
                <a:endParaRPr lang="zh-CN" altLang="en-US" sz="2400" dirty="0"/>
              </a:p>
            </p:txBody>
          </p:sp>
        </mc:Choice>
        <mc:Fallback>
          <p:sp>
            <p:nvSpPr>
              <p:cNvPr id="5" name="文本框 4">
                <a:extLst>
                  <a:ext uri="{FF2B5EF4-FFF2-40B4-BE49-F238E27FC236}">
                    <a16:creationId xmlns:a16="http://schemas.microsoft.com/office/drawing/2014/main" id="{C2B899D5-5C16-AD41-9272-FEFB2447828C}"/>
                  </a:ext>
                </a:extLst>
              </p:cNvPr>
              <p:cNvSpPr txBox="1">
                <a:spLocks noRot="1" noChangeAspect="1" noMove="1" noResize="1" noEditPoints="1" noAdjustHandles="1" noChangeArrowheads="1" noChangeShapeType="1" noTextEdit="1"/>
              </p:cNvSpPr>
              <p:nvPr/>
            </p:nvSpPr>
            <p:spPr>
              <a:xfrm>
                <a:off x="994191" y="2010081"/>
                <a:ext cx="4696938" cy="3739485"/>
              </a:xfrm>
              <a:prstGeom prst="rect">
                <a:avLst/>
              </a:prstGeom>
              <a:blipFill>
                <a:blip r:embed="rId2"/>
                <a:stretch>
                  <a:fillRect l="-2156" t="-1356" r="-1617" b="-2712"/>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文本框 3">
                <a:extLst>
                  <a:ext uri="{FF2B5EF4-FFF2-40B4-BE49-F238E27FC236}">
                    <a16:creationId xmlns:a16="http://schemas.microsoft.com/office/drawing/2014/main" id="{E40514C2-8B40-DE41-8985-820270C0B92D}"/>
                  </a:ext>
                </a:extLst>
              </p:cNvPr>
              <p:cNvSpPr txBox="1"/>
              <p:nvPr/>
            </p:nvSpPr>
            <p:spPr>
              <a:xfrm>
                <a:off x="6091239" y="1298154"/>
                <a:ext cx="5686426" cy="4748288"/>
              </a:xfrm>
              <a:prstGeom prst="rect">
                <a:avLst/>
              </a:prstGeom>
              <a:solidFill>
                <a:schemeClr val="accent5">
                  <a:lumMod val="20000"/>
                  <a:lumOff val="80000"/>
                </a:schemeClr>
              </a:solidFill>
            </p:spPr>
            <p:txBody>
              <a:bodyPr wrap="square" rtlCol="0">
                <a:spAutoFit/>
              </a:bodyPr>
              <a:lstStyle/>
              <a:p>
                <a:r>
                  <a:rPr lang="en-US" altLang="zh-CN" sz="2000" b="1" dirty="0"/>
                  <a:t>Forward-Backward</a:t>
                </a:r>
                <a:r>
                  <a:rPr lang="en-US" altLang="zh-CN" sz="2000" dirty="0"/>
                  <a:t>:</a:t>
                </a:r>
              </a:p>
              <a:p>
                <a:r>
                  <a:rPr lang="en-US" altLang="zh-CN" sz="2000" b="1" dirty="0"/>
                  <a:t>    Input</a:t>
                </a:r>
                <a:r>
                  <a:rPr lang="en-US" altLang="zh-CN" sz="2000" dirty="0"/>
                  <a:t>:</a:t>
                </a:r>
                <a:r>
                  <a:rPr lang="zh-CN" altLang="en-US" sz="2000" dirty="0"/>
                  <a:t> </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𝑇</m:t>
                            </m:r>
                          </m:sub>
                        </m:sSub>
                      </m:e>
                    </m:d>
                    <m:r>
                      <a:rPr lang="en-US" altLang="zh-CN" sz="2000" b="0" i="0" smtClean="0">
                        <a:latin typeface="Cambria Math" panose="02040503050406030204" pitchFamily="18" charset="0"/>
                      </a:rPr>
                      <m:t>,</m:t>
                    </m:r>
                    <m:r>
                      <a:rPr lang="zh-CN" altLang="en-US" sz="2000" b="0" i="0" smtClean="0">
                        <a:latin typeface="Cambria Math" panose="02040503050406030204" pitchFamily="18" charset="0"/>
                      </a:rPr>
                      <m:t> </m:t>
                    </m:r>
                    <m:r>
                      <a:rPr lang="en-US" altLang="zh-CN" sz="2000" i="1" smtClean="0">
                        <a:latin typeface="Cambria Math" panose="02040503050406030204" pitchFamily="18" charset="0"/>
                      </a:rPr>
                      <m:t>𝑉</m:t>
                    </m:r>
                  </m:oMath>
                </a14:m>
                <a:r>
                  <a:rPr lang="zh-CN" altLang="en-US" sz="2000" dirty="0"/>
                  <a:t> </a:t>
                </a:r>
                <a:r>
                  <a:rPr lang="en-US" altLang="zh-CN" sz="2000" dirty="0"/>
                  <a:t>and</a:t>
                </a:r>
                <a:r>
                  <a:rPr lang="zh-CN" altLang="en-US" sz="2000" dirty="0"/>
                  <a:t> </a:t>
                </a:r>
                <a14:m>
                  <m:oMath xmlns:m="http://schemas.openxmlformats.org/officeDocument/2006/math">
                    <m:r>
                      <a:rPr lang="en-US" altLang="zh-CN" sz="2000" b="0" i="1" smtClean="0">
                        <a:latin typeface="Cambria Math" panose="02040503050406030204" pitchFamily="18" charset="0"/>
                      </a:rPr>
                      <m:t>𝑄</m:t>
                    </m:r>
                  </m:oMath>
                </a14:m>
                <a:endParaRPr lang="en-US" altLang="zh-CN" sz="2000" dirty="0"/>
              </a:p>
              <a:p>
                <a:r>
                  <a:rPr lang="en-US" altLang="zh-CN" sz="2000" dirty="0"/>
                  <a:t>    </a:t>
                </a:r>
                <a:r>
                  <a:rPr lang="en-US" altLang="zh-CN" sz="2000" b="1" dirty="0"/>
                  <a:t>Output</a:t>
                </a:r>
                <a:r>
                  <a:rPr lang="en-US" altLang="zh-CN" sz="2000" dirty="0"/>
                  <a:t>: </a:t>
                </a:r>
              </a:p>
              <a:p>
                <a:r>
                  <a:rPr lang="en-US" altLang="zh-CN" sz="2000" dirty="0"/>
                  <a:t>	Estimated HMM </a:t>
                </a:r>
                <a14:m>
                  <m:oMath xmlns:m="http://schemas.openxmlformats.org/officeDocument/2006/math">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e>
                    </m:d>
                  </m:oMath>
                </a14:m>
                <a:endParaRPr lang="en-US" altLang="zh-CN" sz="2000" dirty="0"/>
              </a:p>
              <a:p>
                <a:r>
                  <a:rPr lang="en-US" altLang="zh-CN" sz="2000" b="1" dirty="0"/>
                  <a:t>    iterate until convergence</a:t>
                </a:r>
              </a:p>
              <a:p>
                <a:pPr lvl="1"/>
                <a:r>
                  <a:rPr lang="en-US" altLang="zh-CN" sz="2000" b="0" dirty="0"/>
                  <a:t>    </a:t>
                </a:r>
                <a:r>
                  <a:rPr lang="en-US" altLang="zh-CN" sz="2000" b="1" dirty="0"/>
                  <a:t>E-step</a:t>
                </a:r>
              </a:p>
              <a:p>
                <a:pPr lvl="1"/>
                <a:r>
                  <a:rPr lang="en-US" altLang="zh-CN" sz="2000" b="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𝑇</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𝑞</m:t>
                                </m:r>
                              </m:e>
                              <m:sub>
                                <m:r>
                                  <a:rPr lang="en-US" altLang="zh-CN" sz="2000" b="0" i="1" smtClean="0">
                                    <a:latin typeface="Cambria Math" panose="02040503050406030204" pitchFamily="18" charset="0"/>
                                  </a:rPr>
                                  <m:t>𝐹</m:t>
                                </m:r>
                              </m:sub>
                            </m:sSub>
                          </m:e>
                        </m:d>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oMath>
                </a14:m>
                <a:r>
                  <a:rPr lang="en-US" altLang="zh-CN" sz="2000" dirty="0"/>
                  <a:t> and </a:t>
                </a:r>
                <a14:m>
                  <m:oMath xmlns:m="http://schemas.openxmlformats.org/officeDocument/2006/math">
                    <m:r>
                      <a:rPr lang="en-US" altLang="zh-CN" sz="2000" b="0" i="1" smtClean="0">
                        <a:latin typeface="Cambria Math" panose="02040503050406030204" pitchFamily="18" charset="0"/>
                      </a:rPr>
                      <m:t>𝑗</m:t>
                    </m:r>
                  </m:oMath>
                </a14:m>
                <a:endParaRPr lang="en-US" altLang="zh-CN" sz="2000" dirty="0"/>
              </a:p>
              <a:p>
                <a:pPr lvl="1"/>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e>
                    </m:d>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𝛼</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𝑜</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𝛽</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m:t>
                        </m:r>
                      </m:num>
                      <m:den>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𝛼</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𝛽</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𝑗</m:t>
                                </m:r>
                              </m:e>
                            </m:d>
                          </m:e>
                        </m:nary>
                      </m:den>
                    </m:f>
                  </m:oMath>
                </a14:m>
                <a:r>
                  <a:rPr lang="en-US" altLang="zh-CN" sz="2000" dirty="0"/>
                  <a:t> </a:t>
                </a:r>
                <a14:m>
                  <m:oMath xmlns:m="http://schemas.openxmlformats.org/officeDocument/2006/math">
                    <m:r>
                      <a:rPr lang="en-US" altLang="zh-CN" sz="2000" i="1">
                        <a:latin typeface="Cambria Math" panose="02040503050406030204" pitchFamily="18" charset="0"/>
                      </a:rPr>
                      <m:t>∀ </m:t>
                    </m:r>
                    <m:r>
                      <a:rPr lang="en-US" altLang="zh-CN" sz="2000" i="1">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en-US" altLang="zh-CN" sz="2000" dirty="0"/>
                  <a:t> and </a:t>
                </a:r>
                <a14:m>
                  <m:oMath xmlns:m="http://schemas.openxmlformats.org/officeDocument/2006/math">
                    <m:r>
                      <a:rPr lang="en-US" altLang="zh-CN" sz="2000" i="1">
                        <a:latin typeface="Cambria Math" panose="02040503050406030204" pitchFamily="18" charset="0"/>
                      </a:rPr>
                      <m:t>𝑗</m:t>
                    </m:r>
                  </m:oMath>
                </a14:m>
                <a:endParaRPr lang="en-US" altLang="zh-CN" sz="2000" dirty="0"/>
              </a:p>
              <a:p>
                <a:pPr lvl="1"/>
                <a:r>
                  <a:rPr lang="en-US" altLang="zh-CN" sz="2000" dirty="0"/>
                  <a:t>    </a:t>
                </a:r>
                <a:r>
                  <a:rPr lang="en-US" altLang="zh-CN" sz="2000" b="1" dirty="0"/>
                  <a:t>M-step</a:t>
                </a:r>
              </a:p>
              <a:p>
                <a:pPr lvl="1"/>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𝑎</m:t>
                            </m:r>
                          </m:e>
                        </m:acc>
                      </m:e>
                      <m:sub>
                        <m:r>
                          <a:rPr lang="en-US" altLang="zh-CN" sz="2000" i="1">
                            <a:latin typeface="Cambria Math" panose="02040503050406030204" pitchFamily="18" charset="0"/>
                          </a:rPr>
                          <m:t>𝑖𝑗</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𝑇</m:t>
                            </m:r>
                            <m:r>
                              <a:rPr lang="en-US" altLang="zh-CN" sz="2000" i="1">
                                <a:latin typeface="Cambria Math" panose="02040503050406030204" pitchFamily="18" charset="0"/>
                              </a:rPr>
                              <m:t>−1</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e>
                            </m:d>
                          </m:e>
                        </m:nary>
                      </m:num>
                      <m:den>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𝑡</m:t>
                            </m:r>
                            <m:r>
                              <a:rPr lang="en-US" altLang="zh-CN" sz="2000" i="1">
                                <a:latin typeface="Cambria Math" panose="02040503050406030204" pitchFamily="18" charset="0"/>
                              </a:rPr>
                              <m:t>=1</m:t>
                            </m:r>
                          </m:sub>
                          <m:sup>
                            <m:r>
                              <a:rPr lang="en-US" altLang="zh-CN" sz="2000" i="1">
                                <a:latin typeface="Cambria Math" panose="02040503050406030204" pitchFamily="18" charset="0"/>
                              </a:rPr>
                              <m:t>𝑇</m:t>
                            </m:r>
                            <m:r>
                              <a:rPr lang="en-US" altLang="zh-CN" sz="2000" i="1">
                                <a:latin typeface="Cambria Math" panose="02040503050406030204" pitchFamily="18" charset="0"/>
                              </a:rPr>
                              <m:t>−1</m:t>
                            </m:r>
                          </m:sup>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𝑘</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𝜉</m:t>
                                    </m:r>
                                  </m:e>
                                  <m:sub>
                                    <m:r>
                                      <a:rPr lang="en-US" altLang="zh-CN" sz="2000" i="1">
                                        <a:latin typeface="Cambria Math" panose="02040503050406030204" pitchFamily="18" charset="0"/>
                                      </a:rPr>
                                      <m:t>𝑡</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𝑖</m:t>
                                    </m:r>
                                    <m:r>
                                      <a:rPr lang="en-US" altLang="zh-CN" sz="2000" i="1">
                                        <a:latin typeface="Cambria Math" panose="02040503050406030204" pitchFamily="18" charset="0"/>
                                      </a:rPr>
                                      <m:t>, </m:t>
                                    </m:r>
                                    <m:r>
                                      <a:rPr lang="en-US" altLang="zh-CN" sz="2000" i="1">
                                        <a:latin typeface="Cambria Math" panose="02040503050406030204" pitchFamily="18" charset="0"/>
                                      </a:rPr>
                                      <m:t>𝑘</m:t>
                                    </m:r>
                                  </m:e>
                                </m:d>
                              </m:e>
                            </m:nary>
                          </m:e>
                        </m:nary>
                      </m:den>
                    </m:f>
                  </m:oMath>
                </a14:m>
                <a:endParaRPr lang="en-US" altLang="zh-CN" sz="2000" i="1" dirty="0">
                  <a:latin typeface="Cambria Math" panose="02040503050406030204" pitchFamily="18" charset="0"/>
                </a:endParaRPr>
              </a:p>
              <a:p>
                <a:pPr lvl="1"/>
                <a:r>
                  <a:rPr lang="en-US" altLang="zh-CN" sz="2000" b="0" dirty="0"/>
                  <a:t>       </a:t>
                </a:r>
                <a14:m>
                  <m:oMath xmlns:m="http://schemas.openxmlformats.org/officeDocument/2006/math">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𝑏</m:t>
                            </m:r>
                          </m:e>
                        </m:acc>
                      </m:e>
                      <m:sub>
                        <m:r>
                          <a:rPr lang="en-US" altLang="zh-CN" sz="2000" b="0" i="1" smtClean="0">
                            <a:latin typeface="Cambria Math" panose="02040503050406030204" pitchFamily="18" charset="0"/>
                          </a:rPr>
                          <m:t>𝑗</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𝑘</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=1,2,…,</m:t>
                            </m:r>
                            <m:r>
                              <a:rPr lang="en-US" altLang="zh-CN" sz="2000" b="0" i="1" smtClean="0">
                                <a:latin typeface="Cambria Math" panose="02040503050406030204" pitchFamily="18" charset="0"/>
                              </a:rPr>
                              <m:t>𝑇</m:t>
                            </m:r>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𝑜</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𝜈</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ub>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m:t>
                            </m:r>
                          </m:e>
                        </m:nary>
                      </m:num>
                      <m:den>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𝑇</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𝛾</m:t>
                                </m:r>
                              </m:e>
                              <m:sub>
                                <m:r>
                                  <a:rPr lang="en-US" altLang="zh-CN" sz="2000" b="0" i="1" smtClean="0">
                                    <a:latin typeface="Cambria Math" panose="02040503050406030204" pitchFamily="18" charset="0"/>
                                  </a:rPr>
                                  <m:t>𝑡</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𝑗</m:t>
                                </m:r>
                              </m:e>
                            </m:d>
                          </m:e>
                        </m:nary>
                      </m:den>
                    </m:f>
                  </m:oMath>
                </a14:m>
                <a:r>
                  <a:rPr lang="en-US" altLang="zh-CN" sz="2000" dirty="0"/>
                  <a:t> </a:t>
                </a:r>
              </a:p>
              <a:p>
                <a:r>
                  <a:rPr lang="en-US" altLang="zh-CN" sz="2000" b="1" dirty="0"/>
                  <a:t>    Return</a:t>
                </a:r>
                <a:r>
                  <a:rPr lang="en-US" altLang="zh-CN" sz="2000" dirty="0"/>
                  <a:t> </a:t>
                </a:r>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a14:m>
                <a:endParaRPr lang="zh-CN" altLang="en-US" sz="2000" dirty="0"/>
              </a:p>
            </p:txBody>
          </p:sp>
        </mc:Choice>
        <mc:Fallback>
          <p:sp>
            <p:nvSpPr>
              <p:cNvPr id="6" name="文本框 3">
                <a:extLst>
                  <a:ext uri="{FF2B5EF4-FFF2-40B4-BE49-F238E27FC236}">
                    <a16:creationId xmlns:a16="http://schemas.microsoft.com/office/drawing/2014/main" id="{E40514C2-8B40-DE41-8985-820270C0B92D}"/>
                  </a:ext>
                </a:extLst>
              </p:cNvPr>
              <p:cNvSpPr txBox="1">
                <a:spLocks noRot="1" noChangeAspect="1" noMove="1" noResize="1" noEditPoints="1" noAdjustHandles="1" noChangeArrowheads="1" noChangeShapeType="1" noTextEdit="1"/>
              </p:cNvSpPr>
              <p:nvPr/>
            </p:nvSpPr>
            <p:spPr>
              <a:xfrm>
                <a:off x="6091239" y="1298154"/>
                <a:ext cx="5686426" cy="4748288"/>
              </a:xfrm>
              <a:prstGeom prst="rect">
                <a:avLst/>
              </a:prstGeom>
              <a:blipFill>
                <a:blip r:embed="rId3"/>
                <a:stretch>
                  <a:fillRect l="-1114" t="-800" b="-4533"/>
                </a:stretch>
              </a:blipFill>
            </p:spPr>
            <p:txBody>
              <a:bodyPr/>
              <a:lstStyle/>
              <a:p>
                <a:r>
                  <a:rPr lang="en-CN">
                    <a:noFill/>
                  </a:rPr>
                  <a:t> </a:t>
                </a:r>
              </a:p>
            </p:txBody>
          </p:sp>
        </mc:Fallback>
      </mc:AlternateContent>
    </p:spTree>
    <p:extLst>
      <p:ext uri="{BB962C8B-B14F-4D97-AF65-F5344CB8AC3E}">
        <p14:creationId xmlns:p14="http://schemas.microsoft.com/office/powerpoint/2010/main" val="1300540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377A-6DC3-A144-9E5F-1044EDC9965A}"/>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7878079C-5EBF-AD45-A181-56B72DF01850}"/>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
        <p:nvSpPr>
          <p:cNvPr id="5" name="文本框 3">
            <a:extLst>
              <a:ext uri="{FF2B5EF4-FFF2-40B4-BE49-F238E27FC236}">
                <a16:creationId xmlns:a16="http://schemas.microsoft.com/office/drawing/2014/main" id="{D3FE579A-EE1E-F44F-BE51-74F1A01B3D5B}"/>
              </a:ext>
            </a:extLst>
          </p:cNvPr>
          <p:cNvSpPr txBox="1"/>
          <p:nvPr/>
        </p:nvSpPr>
        <p:spPr>
          <a:xfrm>
            <a:off x="658813" y="1107260"/>
            <a:ext cx="11033515" cy="1297086"/>
          </a:xfrm>
          <a:prstGeom prst="rect">
            <a:avLst/>
          </a:prstGeom>
          <a:noFill/>
        </p:spPr>
        <p:txBody>
          <a:bodyPr wrap="square" rtlCol="0">
            <a:spAutoFit/>
          </a:bodyPr>
          <a:lstStyle/>
          <a:p>
            <a:pPr>
              <a:lnSpc>
                <a:spcPct val="150000"/>
              </a:lnSpc>
            </a:pPr>
            <a:r>
              <a:rPr lang="en-US" altLang="zh-CN" sz="2800" dirty="0"/>
              <a:t>Build transition matrix:</a:t>
            </a:r>
            <a:r>
              <a:rPr lang="zh-CN" altLang="en-US" sz="2800" dirty="0"/>
              <a:t> </a:t>
            </a:r>
            <a:r>
              <a:rPr lang="en-US" altLang="zh-CN" sz="2800" dirty="0"/>
              <a:t>Tag </a:t>
            </a:r>
            <a:r>
              <a:rPr lang="en-US" altLang="zh-CN" sz="2800" i="1" dirty="0">
                <a:solidFill>
                  <a:schemeClr val="accent1"/>
                </a:solidFill>
              </a:rPr>
              <a:t>Janet will back the bill </a:t>
            </a:r>
            <a:r>
              <a:rPr lang="en-US" altLang="zh-CN" sz="2800" dirty="0"/>
              <a:t>as the following</a:t>
            </a:r>
          </a:p>
          <a:p>
            <a:pPr algn="ctr">
              <a:lnSpc>
                <a:spcPct val="150000"/>
              </a:lnSpc>
            </a:pPr>
            <a:r>
              <a:rPr lang="en-US" altLang="zh-CN" sz="2800" i="1" dirty="0">
                <a:solidFill>
                  <a:srgbClr val="00B050"/>
                </a:solidFill>
              </a:rPr>
              <a:t>Janet/NNP will/MD back/VB the/DT bill/NN.</a:t>
            </a:r>
          </a:p>
        </p:txBody>
      </p:sp>
      <p:pic>
        <p:nvPicPr>
          <p:cNvPr id="6" name="图片 6">
            <a:extLst>
              <a:ext uri="{FF2B5EF4-FFF2-40B4-BE49-F238E27FC236}">
                <a16:creationId xmlns:a16="http://schemas.microsoft.com/office/drawing/2014/main" id="{C7EEC69C-DBA6-F24A-93EE-818AC255C097}"/>
              </a:ext>
            </a:extLst>
          </p:cNvPr>
          <p:cNvPicPr>
            <a:picLocks noChangeAspect="1"/>
          </p:cNvPicPr>
          <p:nvPr/>
        </p:nvPicPr>
        <p:blipFill>
          <a:blip r:embed="rId3"/>
          <a:stretch>
            <a:fillRect/>
          </a:stretch>
        </p:blipFill>
        <p:spPr>
          <a:xfrm>
            <a:off x="921799" y="2404346"/>
            <a:ext cx="10507541" cy="3543795"/>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493624DA-6C0D-3045-BB0E-286E41FE8676}"/>
                  </a:ext>
                </a:extLst>
              </p:cNvPr>
              <p:cNvSpPr txBox="1"/>
              <p:nvPr/>
            </p:nvSpPr>
            <p:spPr>
              <a:xfrm>
                <a:off x="3884577" y="6152217"/>
                <a:ext cx="4952894" cy="523220"/>
              </a:xfrm>
              <a:prstGeom prst="rect">
                <a:avLst/>
              </a:prstGeom>
              <a:noFill/>
            </p:spPr>
            <p:txBody>
              <a:bodyPr wrap="none" rtlCol="0">
                <a:spAutoFit/>
              </a:bodyPr>
              <a:lstStyle/>
              <a:p>
                <a:r>
                  <a:rPr lang="en-US" altLang="zh-CN" sz="2800" dirty="0"/>
                  <a:t>Transition probability table </a:t>
                </a:r>
                <a14:m>
                  <m:oMath xmlns:m="http://schemas.openxmlformats.org/officeDocument/2006/math">
                    <m:r>
                      <a:rPr lang="en-US" altLang="zh-CN" sz="2800" b="0" i="1" smtClean="0">
                        <a:latin typeface="Cambria Math" panose="02040503050406030204" pitchFamily="18" charset="0"/>
                      </a:rPr>
                      <m:t>𝐴</m:t>
                    </m:r>
                  </m:oMath>
                </a14:m>
                <a:r>
                  <a:rPr lang="en-US" altLang="zh-CN" sz="2800" dirty="0"/>
                  <a:t> </a:t>
                </a:r>
                <a:endParaRPr lang="zh-CN" altLang="en-US" sz="2800" dirty="0"/>
              </a:p>
            </p:txBody>
          </p:sp>
        </mc:Choice>
        <mc:Fallback>
          <p:sp>
            <p:nvSpPr>
              <p:cNvPr id="8" name="文本框 7">
                <a:extLst>
                  <a:ext uri="{FF2B5EF4-FFF2-40B4-BE49-F238E27FC236}">
                    <a16:creationId xmlns:a16="http://schemas.microsoft.com/office/drawing/2014/main" id="{493624DA-6C0D-3045-BB0E-286E41FE8676}"/>
                  </a:ext>
                </a:extLst>
              </p:cNvPr>
              <p:cNvSpPr txBox="1">
                <a:spLocks noRot="1" noChangeAspect="1" noMove="1" noResize="1" noEditPoints="1" noAdjustHandles="1" noChangeArrowheads="1" noChangeShapeType="1" noTextEdit="1"/>
              </p:cNvSpPr>
              <p:nvPr/>
            </p:nvSpPr>
            <p:spPr>
              <a:xfrm>
                <a:off x="3884577" y="6152217"/>
                <a:ext cx="4952894" cy="523220"/>
              </a:xfrm>
              <a:prstGeom prst="rect">
                <a:avLst/>
              </a:prstGeom>
              <a:blipFill>
                <a:blip r:embed="rId4"/>
                <a:stretch>
                  <a:fillRect l="-2558" t="-14286" b="-30952"/>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9121F88D-1736-6340-A251-3E6E428A9686}"/>
              </a:ext>
            </a:extLst>
          </p:cNvPr>
          <p:cNvSpPr/>
          <p:nvPr/>
        </p:nvSpPr>
        <p:spPr>
          <a:xfrm>
            <a:off x="5230383" y="3674569"/>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09E1AE6-F450-6048-AD23-C5AC1C9C552E}"/>
              </a:ext>
            </a:extLst>
          </p:cNvPr>
          <p:cNvSpPr/>
          <p:nvPr/>
        </p:nvSpPr>
        <p:spPr>
          <a:xfrm>
            <a:off x="7331899" y="4392453"/>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F0EB0CA-8860-6F4E-8ACD-6DD5C596AA8D}"/>
              </a:ext>
            </a:extLst>
          </p:cNvPr>
          <p:cNvSpPr/>
          <p:nvPr/>
        </p:nvSpPr>
        <p:spPr>
          <a:xfrm>
            <a:off x="7331899" y="5511225"/>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6E3D468-B921-2F49-9523-4783B9058295}"/>
              </a:ext>
            </a:extLst>
          </p:cNvPr>
          <p:cNvSpPr/>
          <p:nvPr/>
        </p:nvSpPr>
        <p:spPr>
          <a:xfrm>
            <a:off x="8434794" y="3674569"/>
            <a:ext cx="970547" cy="3970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4FA5965-198D-1747-8997-BD5A2742BD3E}"/>
              </a:ext>
            </a:extLst>
          </p:cNvPr>
          <p:cNvSpPr/>
          <p:nvPr/>
        </p:nvSpPr>
        <p:spPr>
          <a:xfrm>
            <a:off x="2771931" y="2885573"/>
            <a:ext cx="970547" cy="39704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
        <p:nvSpPr>
          <p:cNvPr id="14" name="矩形 13">
            <a:extLst>
              <a:ext uri="{FF2B5EF4-FFF2-40B4-BE49-F238E27FC236}">
                <a16:creationId xmlns:a16="http://schemas.microsoft.com/office/drawing/2014/main" id="{B10F8781-FC2D-B446-A1F7-142209B5121C}"/>
              </a:ext>
            </a:extLst>
          </p:cNvPr>
          <p:cNvSpPr/>
          <p:nvPr/>
        </p:nvSpPr>
        <p:spPr>
          <a:xfrm>
            <a:off x="9541700" y="2920740"/>
            <a:ext cx="970547" cy="39704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B050"/>
              </a:solidFill>
            </a:endParaRPr>
          </a:p>
        </p:txBody>
      </p:sp>
    </p:spTree>
    <p:extLst>
      <p:ext uri="{BB962C8B-B14F-4D97-AF65-F5344CB8AC3E}">
        <p14:creationId xmlns:p14="http://schemas.microsoft.com/office/powerpoint/2010/main" val="3411014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BF5D-E70B-EC40-856B-5BB1847E52CE}"/>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6CEDC1-4B92-8D40-8592-78386B2CC6DE}"/>
                  </a:ext>
                </a:extLst>
              </p:cNvPr>
              <p:cNvSpPr>
                <a:spLocks noGrp="1"/>
              </p:cNvSpPr>
              <p:nvPr>
                <p:ph idx="1"/>
              </p:nvPr>
            </p:nvSpPr>
            <p:spPr>
              <a:xfrm>
                <a:off x="517525" y="1108434"/>
                <a:ext cx="11064875" cy="2114452"/>
              </a:xfrm>
            </p:spPr>
            <p:txBody>
              <a:bodyPr/>
              <a:lstStyle/>
              <a:p>
                <a:r>
                  <a:rPr lang="en-US" altLang="zh-CN" sz="2800" dirty="0"/>
                  <a:t>Tag the sentence </a:t>
                </a:r>
                <a:r>
                  <a:rPr lang="en-US" altLang="zh-CN" sz="2800" i="1" dirty="0"/>
                  <a:t>Janet will back the bill </a:t>
                </a:r>
                <a:r>
                  <a:rPr lang="en-US" altLang="zh-CN" sz="2800" dirty="0"/>
                  <a:t>as the following</a:t>
                </a:r>
              </a:p>
              <a:p>
                <a:pPr marL="0" indent="0" algn="ctr">
                  <a:buNone/>
                </a:pPr>
                <a:r>
                  <a:rPr lang="en-US" altLang="zh-CN" sz="2800" i="1" dirty="0">
                    <a:solidFill>
                      <a:srgbClr val="00B050"/>
                    </a:solidFill>
                  </a:rPr>
                  <a:t>Janet/NNP will/MD back/VB the/DT bill/NN.</a:t>
                </a:r>
              </a:p>
              <a:p>
                <a:r>
                  <a:rPr lang="en-US" altLang="zh-CN" sz="2800" dirty="0"/>
                  <a:t>Observation likelihoods table </a:t>
                </a:r>
                <a14:m>
                  <m:oMath xmlns:m="http://schemas.openxmlformats.org/officeDocument/2006/math">
                    <m:r>
                      <a:rPr lang="en-US" altLang="zh-CN" sz="2800" b="0" i="1" smtClean="0">
                        <a:latin typeface="Cambria Math" panose="02040503050406030204" pitchFamily="18" charset="0"/>
                      </a:rPr>
                      <m:t>𝐵</m:t>
                    </m:r>
                  </m:oMath>
                </a14:m>
                <a:r>
                  <a:rPr lang="en-US" altLang="zh-CN" sz="2800" dirty="0"/>
                  <a:t> </a:t>
                </a:r>
                <a:endParaRPr lang="zh-CN" altLang="en-US" sz="2800" dirty="0"/>
              </a:p>
            </p:txBody>
          </p:sp>
        </mc:Choice>
        <mc:Fallback>
          <p:sp>
            <p:nvSpPr>
              <p:cNvPr id="3" name="Content Placeholder 2">
                <a:extLst>
                  <a:ext uri="{FF2B5EF4-FFF2-40B4-BE49-F238E27FC236}">
                    <a16:creationId xmlns:a16="http://schemas.microsoft.com/office/drawing/2014/main" id="{9D6CEDC1-4B92-8D40-8592-78386B2CC6DE}"/>
                  </a:ext>
                </a:extLst>
              </p:cNvPr>
              <p:cNvSpPr>
                <a:spLocks noGrp="1" noRot="1" noChangeAspect="1" noMove="1" noResize="1" noEditPoints="1" noAdjustHandles="1" noChangeArrowheads="1" noChangeShapeType="1" noTextEdit="1"/>
              </p:cNvSpPr>
              <p:nvPr>
                <p:ph idx="1"/>
              </p:nvPr>
            </p:nvSpPr>
            <p:spPr>
              <a:xfrm>
                <a:off x="517525" y="1108434"/>
                <a:ext cx="11064875" cy="2114452"/>
              </a:xfrm>
              <a:blipFill>
                <a:blip r:embed="rId2"/>
                <a:stretch>
                  <a:fillRect l="-916" t="-2994" b="-6587"/>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9AF19D9-1423-7243-A112-4A349F072FFC}"/>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pic>
        <p:nvPicPr>
          <p:cNvPr id="5" name="图片 6">
            <a:extLst>
              <a:ext uri="{FF2B5EF4-FFF2-40B4-BE49-F238E27FC236}">
                <a16:creationId xmlns:a16="http://schemas.microsoft.com/office/drawing/2014/main" id="{F69D49FC-864F-1C42-A128-4E078140716C}"/>
              </a:ext>
            </a:extLst>
          </p:cNvPr>
          <p:cNvPicPr>
            <a:picLocks noChangeAspect="1"/>
          </p:cNvPicPr>
          <p:nvPr/>
        </p:nvPicPr>
        <p:blipFill>
          <a:blip r:embed="rId3"/>
          <a:stretch>
            <a:fillRect/>
          </a:stretch>
        </p:blipFill>
        <p:spPr>
          <a:xfrm>
            <a:off x="856521" y="3429000"/>
            <a:ext cx="10469436" cy="3096057"/>
          </a:xfrm>
          <a:prstGeom prst="rect">
            <a:avLst/>
          </a:prstGeom>
        </p:spPr>
      </p:pic>
    </p:spTree>
    <p:extLst>
      <p:ext uri="{BB962C8B-B14F-4D97-AF65-F5344CB8AC3E}">
        <p14:creationId xmlns:p14="http://schemas.microsoft.com/office/powerpoint/2010/main" val="89699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D7C53-DEE7-44A7-A92A-7DDC6582715C}"/>
              </a:ext>
            </a:extLst>
          </p:cNvPr>
          <p:cNvSpPr>
            <a:spLocks noGrp="1"/>
          </p:cNvSpPr>
          <p:nvPr>
            <p:ph type="title"/>
          </p:nvPr>
        </p:nvSpPr>
        <p:spPr/>
        <p:txBody>
          <a:bodyPr/>
          <a:lstStyle/>
          <a:p>
            <a:r>
              <a:rPr lang="en-US" altLang="zh-CN" dirty="0"/>
              <a:t>Sample "Tagged" English sentences</a:t>
            </a:r>
            <a:endParaRPr lang="zh-CN" altLang="en-US" dirty="0"/>
          </a:p>
        </p:txBody>
      </p:sp>
      <p:sp>
        <p:nvSpPr>
          <p:cNvPr id="3" name="内容占位符 2">
            <a:extLst>
              <a:ext uri="{FF2B5EF4-FFF2-40B4-BE49-F238E27FC236}">
                <a16:creationId xmlns:a16="http://schemas.microsoft.com/office/drawing/2014/main" id="{86FE9217-5354-4800-A4E0-E16E9ED28B93}"/>
              </a:ext>
            </a:extLst>
          </p:cNvPr>
          <p:cNvSpPr>
            <a:spLocks noGrp="1"/>
          </p:cNvSpPr>
          <p:nvPr>
            <p:ph idx="1"/>
          </p:nvPr>
        </p:nvSpPr>
        <p:spPr/>
        <p:txBody>
          <a:bodyPr/>
          <a:lstStyle/>
          <a:p>
            <a:r>
              <a:rPr lang="en-US" altLang="zh-CN" dirty="0"/>
              <a:t>Deciding on the correct POS can be difficult even for human</a:t>
            </a:r>
          </a:p>
          <a:p>
            <a:pPr lvl="1">
              <a:spcAft>
                <a:spcPts val="1200"/>
              </a:spcAft>
            </a:pPr>
            <a:r>
              <a:rPr lang="en-US" altLang="zh-CN" dirty="0" err="1"/>
              <a:t>Mrs</a:t>
            </a:r>
            <a:r>
              <a:rPr lang="en-US" altLang="zh-CN" dirty="0"/>
              <a:t>/NNP Shaefer/NNP never/RB got/VBD </a:t>
            </a:r>
            <a:r>
              <a:rPr lang="en-US" altLang="zh-CN" dirty="0">
                <a:solidFill>
                  <a:schemeClr val="accent6"/>
                </a:solidFill>
              </a:rPr>
              <a:t>around/RP</a:t>
            </a:r>
            <a:r>
              <a:rPr lang="en-US" altLang="zh-CN" dirty="0"/>
              <a:t> to/TO joining/VBG</a:t>
            </a:r>
          </a:p>
          <a:p>
            <a:pPr lvl="1">
              <a:spcAft>
                <a:spcPts val="1200"/>
              </a:spcAft>
            </a:pPr>
            <a:r>
              <a:rPr lang="en-US" altLang="zh-CN" dirty="0"/>
              <a:t>All/DT we/PRP </a:t>
            </a:r>
            <a:r>
              <a:rPr lang="en-US" altLang="zh-CN" dirty="0" err="1"/>
              <a:t>gotta</a:t>
            </a:r>
            <a:r>
              <a:rPr lang="en-US" altLang="zh-CN" dirty="0"/>
              <a:t>/VBN do/VB is/VBZ go/VB </a:t>
            </a:r>
            <a:r>
              <a:rPr lang="en-US" altLang="zh-CN" dirty="0">
                <a:solidFill>
                  <a:schemeClr val="accent6"/>
                </a:solidFill>
              </a:rPr>
              <a:t>around/IN</a:t>
            </a:r>
            <a:r>
              <a:rPr lang="en-US" altLang="zh-CN" dirty="0"/>
              <a:t> the/DT corner/NN</a:t>
            </a:r>
          </a:p>
          <a:p>
            <a:pPr lvl="1">
              <a:spcAft>
                <a:spcPts val="1200"/>
              </a:spcAft>
            </a:pPr>
            <a:r>
              <a:rPr lang="en-US" altLang="zh-CN" dirty="0"/>
              <a:t>Chateau/NNP Petrus/NNP costs/VBZ </a:t>
            </a:r>
            <a:r>
              <a:rPr lang="en-US" altLang="zh-CN" dirty="0">
                <a:solidFill>
                  <a:schemeClr val="accent6"/>
                </a:solidFill>
              </a:rPr>
              <a:t>around/RB</a:t>
            </a:r>
            <a:r>
              <a:rPr lang="en-US" altLang="zh-CN" dirty="0"/>
              <a:t> 250/CD</a:t>
            </a:r>
          </a:p>
          <a:p>
            <a:pPr lvl="1">
              <a:spcAft>
                <a:spcPts val="1200"/>
              </a:spcAft>
            </a:pPr>
            <a:r>
              <a:rPr lang="en-US" altLang="zh-CN" dirty="0"/>
              <a:t>There/PRO </a:t>
            </a:r>
            <a:r>
              <a:rPr lang="en-US" altLang="zh-CN" dirty="0">
                <a:solidFill>
                  <a:schemeClr val="accent5"/>
                </a:solidFill>
              </a:rPr>
              <a:t>were/VERB</a:t>
            </a:r>
            <a:r>
              <a:rPr lang="en-US" altLang="zh-CN" dirty="0"/>
              <a:t> 70/NUM children/NOUN there/ADV ./PUNC</a:t>
            </a:r>
          </a:p>
          <a:p>
            <a:pPr lvl="1">
              <a:spcAft>
                <a:spcPts val="1200"/>
              </a:spcAft>
            </a:pPr>
            <a:r>
              <a:rPr lang="en-US" altLang="zh-CN" dirty="0"/>
              <a:t>Preliminary/ADJ findings/NOUN </a:t>
            </a:r>
            <a:r>
              <a:rPr lang="en-US" altLang="zh-CN" dirty="0">
                <a:solidFill>
                  <a:schemeClr val="accent5"/>
                </a:solidFill>
              </a:rPr>
              <a:t>were/AUX</a:t>
            </a:r>
            <a:r>
              <a:rPr lang="en-US" altLang="zh-CN" dirty="0"/>
              <a:t> reported/VERB in/ADP today/NOUN ’s/PART New/PROPN England/PROPN Journal/PROPN of/ADP Medicine/PROPN</a:t>
            </a:r>
          </a:p>
          <a:p>
            <a:endParaRPr lang="zh-CN" altLang="en-US" dirty="0"/>
          </a:p>
        </p:txBody>
      </p:sp>
      <p:sp>
        <p:nvSpPr>
          <p:cNvPr id="4" name="灯片编号占位符 3">
            <a:extLst>
              <a:ext uri="{FF2B5EF4-FFF2-40B4-BE49-F238E27FC236}">
                <a16:creationId xmlns:a16="http://schemas.microsoft.com/office/drawing/2014/main" id="{16AC2C68-AE45-48CA-BD15-BE4B8C50A7E3}"/>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Tree>
    <p:extLst>
      <p:ext uri="{BB962C8B-B14F-4D97-AF65-F5344CB8AC3E}">
        <p14:creationId xmlns:p14="http://schemas.microsoft.com/office/powerpoint/2010/main" val="38861874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22D9-4517-7546-9232-F68CB02FFC4D}"/>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3" name="Content Placeholder 2">
            <a:extLst>
              <a:ext uri="{FF2B5EF4-FFF2-40B4-BE49-F238E27FC236}">
                <a16:creationId xmlns:a16="http://schemas.microsoft.com/office/drawing/2014/main" id="{9922B185-1A47-FA4E-951D-0BFEBAEDFBF2}"/>
              </a:ext>
            </a:extLst>
          </p:cNvPr>
          <p:cNvSpPr>
            <a:spLocks noGrp="1"/>
          </p:cNvSpPr>
          <p:nvPr>
            <p:ph idx="1"/>
          </p:nvPr>
        </p:nvSpPr>
        <p:spPr>
          <a:xfrm>
            <a:off x="517525" y="1108433"/>
            <a:ext cx="11064875" cy="610389"/>
          </a:xfrm>
        </p:spPr>
        <p:txBody>
          <a:bodyPr/>
          <a:lstStyle/>
          <a:p>
            <a:r>
              <a:rPr lang="en-US" altLang="zh-CN" dirty="0"/>
              <a:t>Decoding: </a:t>
            </a:r>
            <a:r>
              <a:rPr lang="en-US" altLang="zh-CN" sz="2800" dirty="0"/>
              <a:t>A sketch of the lattice for </a:t>
            </a:r>
            <a:r>
              <a:rPr lang="en-US" altLang="zh-CN" sz="2800" i="1" dirty="0">
                <a:solidFill>
                  <a:schemeClr val="accent1"/>
                </a:solidFill>
              </a:rPr>
              <a:t>Janet will back the bill</a:t>
            </a:r>
            <a:r>
              <a:rPr lang="en-US" altLang="zh-CN" sz="2800" dirty="0"/>
              <a:t>.</a:t>
            </a:r>
            <a:endParaRPr lang="zh-CN" altLang="en-US" sz="2800" dirty="0"/>
          </a:p>
        </p:txBody>
      </p:sp>
      <p:sp>
        <p:nvSpPr>
          <p:cNvPr id="4" name="Slide Number Placeholder 3">
            <a:extLst>
              <a:ext uri="{FF2B5EF4-FFF2-40B4-BE49-F238E27FC236}">
                <a16:creationId xmlns:a16="http://schemas.microsoft.com/office/drawing/2014/main" id="{57D4C1C1-1726-A14B-975B-0223652A5E4B}"/>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pic>
        <p:nvPicPr>
          <p:cNvPr id="5" name="图片 4">
            <a:extLst>
              <a:ext uri="{FF2B5EF4-FFF2-40B4-BE49-F238E27FC236}">
                <a16:creationId xmlns:a16="http://schemas.microsoft.com/office/drawing/2014/main" id="{76D1818C-93A2-9849-BEBC-7187751A586E}"/>
              </a:ext>
            </a:extLst>
          </p:cNvPr>
          <p:cNvPicPr>
            <a:picLocks noChangeAspect="1"/>
          </p:cNvPicPr>
          <p:nvPr/>
        </p:nvPicPr>
        <p:blipFill>
          <a:blip r:embed="rId2"/>
          <a:stretch>
            <a:fillRect/>
          </a:stretch>
        </p:blipFill>
        <p:spPr>
          <a:xfrm>
            <a:off x="1776508" y="1748255"/>
            <a:ext cx="8565959" cy="4927184"/>
          </a:xfrm>
          <a:prstGeom prst="rect">
            <a:avLst/>
          </a:prstGeom>
        </p:spPr>
      </p:pic>
    </p:spTree>
    <p:extLst>
      <p:ext uri="{BB962C8B-B14F-4D97-AF65-F5344CB8AC3E}">
        <p14:creationId xmlns:p14="http://schemas.microsoft.com/office/powerpoint/2010/main" val="2715581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1BFF-3B8E-244B-8F14-F893D5E442E2}"/>
              </a:ext>
            </a:extLst>
          </p:cNvPr>
          <p:cNvSpPr>
            <a:spLocks noGrp="1"/>
          </p:cNvSpPr>
          <p:nvPr>
            <p:ph type="title"/>
          </p:nvPr>
        </p:nvSpPr>
        <p:spPr/>
        <p:txBody>
          <a:bodyPr/>
          <a:lstStyle/>
          <a:p>
            <a:r>
              <a:rPr lang="en-US" altLang="zh-CN" dirty="0"/>
              <a:t>POS tagging</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1CA712C7-04EA-CC49-90EF-9A8A62E0E699}"/>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pic>
        <p:nvPicPr>
          <p:cNvPr id="6" name="图片 4">
            <a:extLst>
              <a:ext uri="{FF2B5EF4-FFF2-40B4-BE49-F238E27FC236}">
                <a16:creationId xmlns:a16="http://schemas.microsoft.com/office/drawing/2014/main" id="{EA2081AB-0A4B-8140-B42E-0A672A66924D}"/>
              </a:ext>
            </a:extLst>
          </p:cNvPr>
          <p:cNvPicPr>
            <a:picLocks noChangeAspect="1"/>
          </p:cNvPicPr>
          <p:nvPr/>
        </p:nvPicPr>
        <p:blipFill>
          <a:blip r:embed="rId2"/>
          <a:stretch>
            <a:fillRect/>
          </a:stretch>
        </p:blipFill>
        <p:spPr>
          <a:xfrm>
            <a:off x="3297682" y="1826686"/>
            <a:ext cx="6171103" cy="4789980"/>
          </a:xfrm>
          <a:prstGeom prst="rect">
            <a:avLst/>
          </a:prstGeom>
        </p:spPr>
      </p:pic>
      <p:sp>
        <p:nvSpPr>
          <p:cNvPr id="7" name="Content Placeholder 2">
            <a:extLst>
              <a:ext uri="{FF2B5EF4-FFF2-40B4-BE49-F238E27FC236}">
                <a16:creationId xmlns:a16="http://schemas.microsoft.com/office/drawing/2014/main" id="{8B3EB26C-C81A-FD49-B1CC-D3AFFF7A6D57}"/>
              </a:ext>
            </a:extLst>
          </p:cNvPr>
          <p:cNvSpPr>
            <a:spLocks noGrp="1"/>
          </p:cNvSpPr>
          <p:nvPr>
            <p:ph idx="1"/>
          </p:nvPr>
        </p:nvSpPr>
        <p:spPr>
          <a:xfrm>
            <a:off x="517525" y="1108433"/>
            <a:ext cx="11064875" cy="610389"/>
          </a:xfrm>
        </p:spPr>
        <p:txBody>
          <a:bodyPr/>
          <a:lstStyle/>
          <a:p>
            <a:r>
              <a:rPr lang="en-US" altLang="zh-CN" dirty="0"/>
              <a:t>Decoding: </a:t>
            </a:r>
            <a:r>
              <a:rPr lang="en-US" altLang="zh-CN" sz="2800" dirty="0"/>
              <a:t>Backtracking</a:t>
            </a:r>
            <a:r>
              <a:rPr lang="zh-CN" altLang="en-US" sz="2800" dirty="0"/>
              <a:t> </a:t>
            </a:r>
            <a:r>
              <a:rPr lang="en-US" altLang="zh-CN" sz="2800" i="1" dirty="0">
                <a:solidFill>
                  <a:schemeClr val="accent1"/>
                </a:solidFill>
              </a:rPr>
              <a:t>Janet will back the bill</a:t>
            </a:r>
            <a:r>
              <a:rPr lang="en-US" altLang="zh-CN" sz="2800" dirty="0"/>
              <a:t>.</a:t>
            </a:r>
            <a:endParaRPr lang="zh-CN" altLang="en-US" sz="2800" dirty="0"/>
          </a:p>
        </p:txBody>
      </p:sp>
    </p:spTree>
    <p:extLst>
      <p:ext uri="{BB962C8B-B14F-4D97-AF65-F5344CB8AC3E}">
        <p14:creationId xmlns:p14="http://schemas.microsoft.com/office/powerpoint/2010/main" val="3482481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0BCF-727E-8D4F-95B5-D420C5978E0B}"/>
              </a:ext>
            </a:extLst>
          </p:cNvPr>
          <p:cNvSpPr>
            <a:spLocks noGrp="1"/>
          </p:cNvSpPr>
          <p:nvPr>
            <p:ph type="title"/>
          </p:nvPr>
        </p:nvSpPr>
        <p:spPr/>
        <p:txBody>
          <a:bodyPr/>
          <a:lstStyle/>
          <a:p>
            <a:r>
              <a:rPr lang="en-US" altLang="zh-CN" dirty="0"/>
              <a:t>HMMs in Python - </a:t>
            </a:r>
            <a:r>
              <a:rPr lang="en-US" altLang="zh-CN" dirty="0" err="1"/>
              <a:t>hmmlearn</a:t>
            </a:r>
            <a:endParaRPr lang="en-CN" dirty="0"/>
          </a:p>
        </p:txBody>
      </p:sp>
      <p:sp>
        <p:nvSpPr>
          <p:cNvPr id="4" name="Slide Number Placeholder 3">
            <a:extLst>
              <a:ext uri="{FF2B5EF4-FFF2-40B4-BE49-F238E27FC236}">
                <a16:creationId xmlns:a16="http://schemas.microsoft.com/office/drawing/2014/main" id="{9FDB6BD8-0453-844C-83F0-A87349271C1D}"/>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pic>
        <p:nvPicPr>
          <p:cNvPr id="5" name="图片 4">
            <a:extLst>
              <a:ext uri="{FF2B5EF4-FFF2-40B4-BE49-F238E27FC236}">
                <a16:creationId xmlns:a16="http://schemas.microsoft.com/office/drawing/2014/main" id="{2014A283-EDCD-A043-82C0-06FCBDAC354D}"/>
              </a:ext>
            </a:extLst>
          </p:cNvPr>
          <p:cNvPicPr>
            <a:picLocks noChangeAspect="1"/>
          </p:cNvPicPr>
          <p:nvPr/>
        </p:nvPicPr>
        <p:blipFill>
          <a:blip r:embed="rId2"/>
          <a:stretch>
            <a:fillRect/>
          </a:stretch>
        </p:blipFill>
        <p:spPr>
          <a:xfrm>
            <a:off x="903373" y="1780932"/>
            <a:ext cx="10964779" cy="4076037"/>
          </a:xfrm>
          <a:prstGeom prst="rect">
            <a:avLst/>
          </a:prstGeom>
        </p:spPr>
      </p:pic>
      <p:sp>
        <p:nvSpPr>
          <p:cNvPr id="6" name="文本框 5">
            <a:extLst>
              <a:ext uri="{FF2B5EF4-FFF2-40B4-BE49-F238E27FC236}">
                <a16:creationId xmlns:a16="http://schemas.microsoft.com/office/drawing/2014/main" id="{ACCB4044-47CC-6949-98CF-0C18089E429B}"/>
              </a:ext>
            </a:extLst>
          </p:cNvPr>
          <p:cNvSpPr txBox="1"/>
          <p:nvPr/>
        </p:nvSpPr>
        <p:spPr>
          <a:xfrm>
            <a:off x="903373" y="923955"/>
            <a:ext cx="6727676" cy="523220"/>
          </a:xfrm>
          <a:prstGeom prst="rect">
            <a:avLst/>
          </a:prstGeom>
          <a:noFill/>
        </p:spPr>
        <p:txBody>
          <a:bodyPr wrap="none" rtlCol="0">
            <a:spAutoFit/>
          </a:bodyPr>
          <a:lstStyle/>
          <a:p>
            <a:r>
              <a:rPr lang="en-US" altLang="zh-CN" sz="2800" dirty="0">
                <a:hlinkClick r:id="rId3"/>
              </a:rPr>
              <a:t>https://github.com/hmmlearn/hmmlearn</a:t>
            </a:r>
            <a:r>
              <a:rPr lang="en-US" altLang="zh-CN" sz="2800" dirty="0"/>
              <a:t> </a:t>
            </a:r>
            <a:endParaRPr lang="zh-CN" altLang="en-US" sz="2800" dirty="0"/>
          </a:p>
        </p:txBody>
      </p:sp>
      <p:sp>
        <p:nvSpPr>
          <p:cNvPr id="7" name="文本框 7">
            <a:extLst>
              <a:ext uri="{FF2B5EF4-FFF2-40B4-BE49-F238E27FC236}">
                <a16:creationId xmlns:a16="http://schemas.microsoft.com/office/drawing/2014/main" id="{A5FF9842-A7B9-1B43-A3A7-140257E345B4}"/>
              </a:ext>
            </a:extLst>
          </p:cNvPr>
          <p:cNvSpPr txBox="1"/>
          <p:nvPr/>
        </p:nvSpPr>
        <p:spPr>
          <a:xfrm>
            <a:off x="903373" y="6190726"/>
            <a:ext cx="10347577" cy="400110"/>
          </a:xfrm>
          <a:prstGeom prst="rect">
            <a:avLst/>
          </a:prstGeom>
          <a:noFill/>
        </p:spPr>
        <p:txBody>
          <a:bodyPr wrap="square">
            <a:spAutoFit/>
          </a:bodyPr>
          <a:lstStyle/>
          <a:p>
            <a:r>
              <a:rPr lang="en-US" altLang="zh-CN" sz="2000" dirty="0"/>
              <a:t>Implementation: </a:t>
            </a:r>
            <a:r>
              <a:rPr lang="zh-CN" altLang="en-US" sz="2000" dirty="0">
                <a:hlinkClick r:id="rId4"/>
              </a:rPr>
              <a:t>https://github.com/hmmlearn/hmmlearn/blob/main/src/_hmmc.cpp</a:t>
            </a:r>
            <a:r>
              <a:rPr lang="zh-CN" altLang="en-US" sz="2000" dirty="0"/>
              <a:t> </a:t>
            </a:r>
          </a:p>
        </p:txBody>
      </p:sp>
    </p:spTree>
    <p:extLst>
      <p:ext uri="{BB962C8B-B14F-4D97-AF65-F5344CB8AC3E}">
        <p14:creationId xmlns:p14="http://schemas.microsoft.com/office/powerpoint/2010/main" val="2676295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F4E1-061D-2E45-A8D1-1CB60A2BABBA}"/>
              </a:ext>
            </a:extLst>
          </p:cNvPr>
          <p:cNvSpPr>
            <a:spLocks noGrp="1"/>
          </p:cNvSpPr>
          <p:nvPr>
            <p:ph type="title"/>
          </p:nvPr>
        </p:nvSpPr>
        <p:spPr/>
        <p:txBody>
          <a:bodyPr/>
          <a:lstStyle/>
          <a:p>
            <a:r>
              <a:rPr lang="en-US" altLang="zh-CN" dirty="0"/>
              <a:t>Outline</a:t>
            </a:r>
            <a:endParaRPr lang="en-CN" dirty="0"/>
          </a:p>
        </p:txBody>
      </p:sp>
      <p:sp>
        <p:nvSpPr>
          <p:cNvPr id="3" name="Content Placeholder 2">
            <a:extLst>
              <a:ext uri="{FF2B5EF4-FFF2-40B4-BE49-F238E27FC236}">
                <a16:creationId xmlns:a16="http://schemas.microsoft.com/office/drawing/2014/main" id="{27F3DDE5-CE31-8745-BAE3-25BB49C1F3BF}"/>
              </a:ext>
            </a:extLst>
          </p:cNvPr>
          <p:cNvSpPr>
            <a:spLocks noGrp="1"/>
          </p:cNvSpPr>
          <p:nvPr>
            <p:ph idx="1"/>
          </p:nvPr>
        </p:nvSpPr>
        <p:spPr/>
        <p:txBody>
          <a:bodyPr/>
          <a:lstStyle/>
          <a:p>
            <a:r>
              <a:rPr lang="en-US" altLang="zh-CN" sz="2800" b="1" dirty="0"/>
              <a:t>Conditional Random Fields (CRFs)</a:t>
            </a:r>
            <a:endParaRPr lang="zh-CN" altLang="en-US" sz="2800" b="1" dirty="0"/>
          </a:p>
        </p:txBody>
      </p:sp>
      <p:sp>
        <p:nvSpPr>
          <p:cNvPr id="4" name="Slide Number Placeholder 3">
            <a:extLst>
              <a:ext uri="{FF2B5EF4-FFF2-40B4-BE49-F238E27FC236}">
                <a16:creationId xmlns:a16="http://schemas.microsoft.com/office/drawing/2014/main" id="{E031D169-AF29-2940-87F0-0565853E290C}"/>
              </a:ext>
            </a:extLst>
          </p:cNvPr>
          <p:cNvSpPr>
            <a:spLocks noGrp="1"/>
          </p:cNvSpPr>
          <p:nvPr>
            <p:ph type="sldNum" sz="quarter" idx="12"/>
          </p:nvPr>
        </p:nvSpPr>
        <p:spPr/>
        <p:txBody>
          <a:bodyPr/>
          <a:lstStyle/>
          <a:p>
            <a:fld id="{DC8BB421-126E-41CB-B73A-69D52E98CAE3}" type="slidenum">
              <a:rPr lang="zh-CN" altLang="en-US" smtClean="0"/>
              <a:t>93</a:t>
            </a:fld>
            <a:endParaRPr lang="zh-CN" altLang="en-US" dirty="0"/>
          </a:p>
        </p:txBody>
      </p:sp>
    </p:spTree>
    <p:extLst>
      <p:ext uri="{BB962C8B-B14F-4D97-AF65-F5344CB8AC3E}">
        <p14:creationId xmlns:p14="http://schemas.microsoft.com/office/powerpoint/2010/main" val="2574105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4D06-FCB9-6540-9A46-62C6D5DE13E2}"/>
              </a:ext>
            </a:extLst>
          </p:cNvPr>
          <p:cNvSpPr>
            <a:spLocks noGrp="1"/>
          </p:cNvSpPr>
          <p:nvPr>
            <p:ph type="title"/>
          </p:nvPr>
        </p:nvSpPr>
        <p:spPr/>
        <p:txBody>
          <a:bodyPr/>
          <a:lstStyle/>
          <a:p>
            <a:r>
              <a:rPr lang="en-US" altLang="zh-CN" dirty="0"/>
              <a:t>HMMs as generative models</a:t>
            </a:r>
            <a:endParaRPr lang="en-CN" dirty="0"/>
          </a:p>
        </p:txBody>
      </p:sp>
      <p:sp>
        <p:nvSpPr>
          <p:cNvPr id="4" name="Slide Number Placeholder 3">
            <a:extLst>
              <a:ext uri="{FF2B5EF4-FFF2-40B4-BE49-F238E27FC236}">
                <a16:creationId xmlns:a16="http://schemas.microsoft.com/office/drawing/2014/main" id="{3F1890D7-D73C-D74F-841C-96A33A514CEC}"/>
              </a:ext>
            </a:extLst>
          </p:cNvPr>
          <p:cNvSpPr>
            <a:spLocks noGrp="1"/>
          </p:cNvSpPr>
          <p:nvPr>
            <p:ph type="sldNum" sz="quarter" idx="12"/>
          </p:nvPr>
        </p:nvSpPr>
        <p:spPr/>
        <p:txBody>
          <a:bodyPr/>
          <a:lstStyle/>
          <a:p>
            <a:fld id="{DC8BB421-126E-41CB-B73A-69D52E98CAE3}" type="slidenum">
              <a:rPr lang="zh-CN" altLang="en-US" smtClean="0"/>
              <a:t>94</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8930B05F-7046-FD40-8F1B-33331FE073F5}"/>
                  </a:ext>
                </a:extLst>
              </p:cNvPr>
              <p:cNvSpPr txBox="1">
                <a:spLocks/>
              </p:cNvSpPr>
              <p:nvPr/>
            </p:nvSpPr>
            <p:spPr>
              <a:xfrm>
                <a:off x="508827" y="1079477"/>
                <a:ext cx="11746971" cy="57785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600"/>
                  </a:spcAft>
                </a:pPr>
                <a:r>
                  <a:rPr lang="en-US" altLang="zh-CN" dirty="0"/>
                  <a:t>A </a:t>
                </a:r>
                <a:r>
                  <a:rPr lang="en-US" altLang="zh-CN" dirty="0">
                    <a:solidFill>
                      <a:srgbClr val="FF0000"/>
                    </a:solidFill>
                  </a:rPr>
                  <a:t>generative model</a:t>
                </a:r>
                <a:r>
                  <a:rPr lang="en-US" altLang="zh-CN" dirty="0"/>
                  <a:t> is a statistical model of the joint probability distribution </a:t>
                </a:r>
                <a14:m>
                  <m:oMath xmlns:m="http://schemas.openxmlformats.org/officeDocument/2006/math">
                    <m:r>
                      <a:rPr lang="en-US" altLang="zh-CN" i="1" dirty="0" smtClean="0">
                        <a:latin typeface="Cambria Math" panose="02040503050406030204" pitchFamily="18" charset="0"/>
                      </a:rPr>
                      <m:t>𝑃</m:t>
                    </m:r>
                    <m:r>
                      <a:rPr lang="en-US" altLang="zh-CN" i="1" dirty="0">
                        <a:latin typeface="Cambria Math" panose="02040503050406030204" pitchFamily="18" charset="0"/>
                      </a:rPr>
                      <m:t>(</m:t>
                    </m:r>
                    <m:r>
                      <m:rPr>
                        <m:sty m:val="p"/>
                      </m:rPr>
                      <a:rPr lang="en-US" altLang="zh-CN" i="1" dirty="0">
                        <a:latin typeface="Cambria Math" panose="02040503050406030204" pitchFamily="18" charset="0"/>
                      </a:rPr>
                      <m:t>O</m:t>
                    </m:r>
                    <m:r>
                      <a:rPr lang="en-US" altLang="zh-CN" i="1" dirty="0">
                        <a:latin typeface="Cambria Math" panose="02040503050406030204" pitchFamily="18" charset="0"/>
                      </a:rPr>
                      <m:t>,</m:t>
                    </m:r>
                    <m:r>
                      <a:rPr lang="en-US" altLang="zh-CN" b="0" i="1" dirty="0" smtClean="0">
                        <a:latin typeface="Cambria Math" panose="02040503050406030204" pitchFamily="18" charset="0"/>
                      </a:rPr>
                      <m:t>𝑄</m:t>
                    </m:r>
                    <m:r>
                      <a:rPr lang="en-US" altLang="zh-CN" i="1" dirty="0">
                        <a:latin typeface="Cambria Math" panose="02040503050406030204" pitchFamily="18" charset="0"/>
                      </a:rPr>
                      <m:t>)</m:t>
                    </m:r>
                  </m:oMath>
                </a14:m>
                <a:r>
                  <a:rPr lang="en-US" altLang="zh-CN" dirty="0"/>
                  <a:t> on given observable variable </a:t>
                </a:r>
                <a14:m>
                  <m:oMath xmlns:m="http://schemas.openxmlformats.org/officeDocument/2006/math">
                    <m:r>
                      <a:rPr lang="en-US" altLang="zh-CN" b="0" i="1" smtClean="0">
                        <a:latin typeface="Cambria Math" panose="02040503050406030204" pitchFamily="18" charset="0"/>
                      </a:rPr>
                      <m:t>𝑂</m:t>
                    </m:r>
                  </m:oMath>
                </a14:m>
                <a:r>
                  <a:rPr lang="en-US" altLang="zh-CN" dirty="0"/>
                  <a:t> and target </a:t>
                </a:r>
                <a14:m>
                  <m:oMath xmlns:m="http://schemas.openxmlformats.org/officeDocument/2006/math">
                    <m:r>
                      <m:rPr>
                        <m:sty m:val="p"/>
                      </m:rPr>
                      <a:rPr lang="en-US" altLang="zh-CN" b="0" i="0" dirty="0" smtClean="0">
                        <a:latin typeface="Cambria Math" panose="02040503050406030204" pitchFamily="18" charset="0"/>
                      </a:rPr>
                      <m:t>Q</m:t>
                    </m:r>
                  </m:oMath>
                </a14:m>
                <a:endParaRPr lang="en-US" altLang="zh-CN" dirty="0"/>
              </a:p>
              <a:p>
                <a:pPr>
                  <a:lnSpc>
                    <a:spcPct val="100000"/>
                  </a:lnSpc>
                  <a:spcAft>
                    <a:spcPts val="600"/>
                  </a:spcAft>
                </a:pPr>
                <a:r>
                  <a:rPr lang="en-US" altLang="zh-CN" dirty="0"/>
                  <a:t>A </a:t>
                </a:r>
                <a:r>
                  <a:rPr lang="en-US" altLang="zh-CN" dirty="0">
                    <a:solidFill>
                      <a:srgbClr val="FF0000"/>
                    </a:solidFill>
                  </a:rPr>
                  <a:t>discriminative model</a:t>
                </a:r>
                <a:r>
                  <a:rPr lang="en-US" altLang="zh-CN" dirty="0"/>
                  <a:t> is a model of the conditional probability </a:t>
                </a:r>
                <a14:m>
                  <m:oMath xmlns:m="http://schemas.openxmlformats.org/officeDocument/2006/math">
                    <m:r>
                      <a:rPr lang="en-US" altLang="zh-CN" i="1" dirty="0" smtClean="0">
                        <a:latin typeface="Cambria Math" panose="02040503050406030204" pitchFamily="18" charset="0"/>
                      </a:rPr>
                      <m:t>𝑃</m:t>
                    </m:r>
                    <m:r>
                      <a:rPr lang="en-US" altLang="zh-CN" i="1" dirty="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i="1" dirty="0">
                        <a:latin typeface="Cambria Math" panose="02040503050406030204" pitchFamily="18" charset="0"/>
                      </a:rPr>
                      <m:t> </m:t>
                    </m:r>
                    <m:r>
                      <a:rPr lang="en-US" altLang="zh-CN" b="0" i="1" dirty="0" smtClean="0">
                        <a:latin typeface="Cambria Math" panose="02040503050406030204" pitchFamily="18" charset="0"/>
                      </a:rPr>
                      <m:t>𝑂</m:t>
                    </m:r>
                    <m:r>
                      <a:rPr lang="en-US" altLang="zh-CN"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oMath>
                </a14:m>
                <a:r>
                  <a:rPr lang="en-US" altLang="zh-CN" dirty="0"/>
                  <a:t> of the target </a:t>
                </a:r>
                <a14:m>
                  <m:oMath xmlns:m="http://schemas.openxmlformats.org/officeDocument/2006/math">
                    <m:r>
                      <a:rPr lang="en-US" altLang="zh-CN" b="0" i="1" dirty="0" smtClean="0">
                        <a:latin typeface="Cambria Math" panose="02040503050406030204" pitchFamily="18" charset="0"/>
                      </a:rPr>
                      <m:t>𝑄</m:t>
                    </m:r>
                  </m:oMath>
                </a14:m>
                <a:r>
                  <a:rPr lang="en-US" altLang="zh-CN" dirty="0"/>
                  <a:t>, given an observation </a:t>
                </a:r>
                <a14:m>
                  <m:oMath xmlns:m="http://schemas.openxmlformats.org/officeDocument/2006/math">
                    <m:r>
                      <a:rPr lang="en-US" altLang="zh-CN" b="1" i="1" dirty="0" smtClean="0">
                        <a:latin typeface="Cambria Math" panose="02040503050406030204" pitchFamily="18" charset="0"/>
                      </a:rPr>
                      <m:t>𝒙</m:t>
                    </m:r>
                  </m:oMath>
                </a14:m>
                <a:endParaRPr lang="en-US" altLang="zh-CN" dirty="0"/>
              </a:p>
              <a:p>
                <a:pPr>
                  <a:lnSpc>
                    <a:spcPct val="100000"/>
                  </a:lnSpc>
                  <a:spcAft>
                    <a:spcPts val="600"/>
                  </a:spcAft>
                </a:pPr>
                <a:r>
                  <a:rPr lang="en-US" altLang="zh-CN" dirty="0"/>
                  <a:t>In an HMM, to compute the best tag sequence, we have</a:t>
                </a:r>
              </a:p>
              <a:p>
                <a:pPr marL="0" indent="0">
                  <a:lnSpc>
                    <a:spcPct val="100000"/>
                  </a:lnSpc>
                  <a:spcAft>
                    <a:spcPts val="600"/>
                  </a:spcAft>
                  <a:buFont typeface="Arial" panose="020B0604020202020204" pitchFamily="34" charset="0"/>
                  <a:buNone/>
                </a:pPr>
                <a:r>
                  <a:rPr lang="en-US" altLang="zh-CN" dirty="0"/>
                  <a:t>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dirty="0" smtClean="0">
                            <a:latin typeface="Cambria Math" panose="02040503050406030204" pitchFamily="18" charset="0"/>
                          </a:rPr>
                          <m:t>arg</m:t>
                        </m:r>
                      </m:fName>
                      <m:e>
                        <m:func>
                          <m:funcPr>
                            <m:ctrlPr>
                              <a:rPr lang="en-US" altLang="zh-CN" i="1" dirty="0" smtClean="0">
                                <a:latin typeface="Cambria Math" panose="02040503050406030204" pitchFamily="18" charset="0"/>
                              </a:rPr>
                            </m:ctrlPr>
                          </m:funcPr>
                          <m:fName>
                            <m:limLow>
                              <m:limLowPr>
                                <m:ctrlPr>
                                  <a:rPr lang="en-US" altLang="zh-CN" i="1" dirty="0" smtClean="0">
                                    <a:latin typeface="Cambria Math" panose="02040503050406030204" pitchFamily="18" charset="0"/>
                                  </a:rPr>
                                </m:ctrlPr>
                              </m:limLowPr>
                              <m:e>
                                <m:r>
                                  <m:rPr>
                                    <m:sty m:val="p"/>
                                  </m:rPr>
                                  <a:rPr lang="en-US" altLang="zh-CN" dirty="0" smtClean="0">
                                    <a:latin typeface="Cambria Math" panose="02040503050406030204" pitchFamily="18" charset="0"/>
                                  </a:rPr>
                                  <m:t>max</m:t>
                                </m:r>
                              </m:e>
                              <m:lim>
                                <m:r>
                                  <a:rPr lang="en-US" altLang="zh-CN" b="0" i="1" dirty="0" smtClean="0">
                                    <a:latin typeface="Cambria Math" panose="02040503050406030204" pitchFamily="18" charset="0"/>
                                  </a:rPr>
                                  <m:t>𝑄</m:t>
                                </m:r>
                              </m:lim>
                            </m:limLow>
                          </m:fName>
                          <m:e>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𝑂</m:t>
                            </m:r>
                            <m:r>
                              <a:rPr lang="en-US" altLang="zh-CN" i="1" dirty="0" smtClean="0">
                                <a:latin typeface="Cambria Math" panose="02040503050406030204" pitchFamily="18" charset="0"/>
                              </a:rPr>
                              <m:t>)</m:t>
                            </m:r>
                          </m:e>
                        </m:func>
                      </m:e>
                    </m:func>
                  </m:oMath>
                </a14:m>
                <a:r>
                  <a:rPr lang="en-US" altLang="zh-CN" i="1" dirty="0">
                    <a:latin typeface="Cambria Math" panose="02040503050406030204" pitchFamily="18" charset="0"/>
                  </a:rPr>
                  <a:t> </a:t>
                </a:r>
              </a:p>
              <a:p>
                <a:pPr marL="0" indent="0">
                  <a:lnSpc>
                    <a:spcPct val="100000"/>
                  </a:lnSpc>
                  <a:spcAft>
                    <a:spcPts val="600"/>
                  </a:spcAft>
                  <a:buNone/>
                </a:pPr>
                <a:r>
                  <a:rPr lang="en-US" altLang="zh-CN" dirty="0"/>
                  <a:t>			</a:t>
                </a:r>
                <a14:m>
                  <m:oMath xmlns:m="http://schemas.openxmlformats.org/officeDocument/2006/math">
                    <m:r>
                      <a:rPr lang="en-US" altLang="zh-CN"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b="0" i="1" dirty="0" smtClean="0">
                                    <a:latin typeface="Cambria Math" panose="02040503050406030204" pitchFamily="18" charset="0"/>
                                  </a:rPr>
                                  <m:t>𝑄</m:t>
                                </m:r>
                              </m:lim>
                            </m:limLow>
                          </m:fName>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𝑂</m:t>
                                </m:r>
                              </m:e>
                              <m:e>
                                <m:r>
                                  <a:rPr lang="en-US" altLang="zh-CN" b="0" i="1" dirty="0" smtClean="0">
                                    <a:latin typeface="Cambria Math" panose="02040503050406030204" pitchFamily="18" charset="0"/>
                                  </a:rPr>
                                  <m:t>𝑄</m:t>
                                </m:r>
                              </m:e>
                            </m:d>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𝑄</m:t>
                            </m:r>
                            <m:r>
                              <a:rPr lang="en-US" altLang="zh-CN" i="1" dirty="0" smtClean="0">
                                <a:latin typeface="Cambria Math" panose="02040503050406030204" pitchFamily="18" charset="0"/>
                              </a:rPr>
                              <m:t>)</m:t>
                            </m:r>
                          </m:e>
                        </m:func>
                      </m:e>
                    </m:func>
                  </m:oMath>
                </a14:m>
                <a:endParaRPr lang="en-US" altLang="zh-CN" i="1" dirty="0">
                  <a:latin typeface="Cambria Math" panose="02040503050406030204" pitchFamily="18" charset="0"/>
                </a:endParaRPr>
              </a:p>
              <a:p>
                <a:pPr marL="0" indent="0">
                  <a:lnSpc>
                    <a:spcPct val="100000"/>
                  </a:lnSpc>
                  <a:spcAft>
                    <a:spcPts val="600"/>
                  </a:spcAft>
                  <a:buFont typeface="Arial" panose="020B0604020202020204" pitchFamily="34" charset="0"/>
                  <a:buNone/>
                </a:pPr>
                <a:r>
                  <a:rPr lang="en-US" altLang="zh-CN" dirty="0"/>
                  <a:t>			</a:t>
                </a:r>
                <a14:m>
                  <m:oMath xmlns:m="http://schemas.openxmlformats.org/officeDocument/2006/math">
                    <m:r>
                      <a:rPr lang="en-US" altLang="zh-CN" i="1" dirty="0" smtClean="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smtClean="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b="0" i="1" dirty="0" smtClean="0">
                                    <a:latin typeface="Cambria Math" panose="02040503050406030204" pitchFamily="18" charset="0"/>
                                  </a:rPr>
                                  <m:t>𝑄</m:t>
                                </m:r>
                              </m:lim>
                            </m:limLow>
                          </m:fName>
                          <m:e>
                            <m:nary>
                              <m:naryPr>
                                <m:chr m:val="∏"/>
                                <m:ctrlPr>
                                  <a:rPr lang="en-US" altLang="zh-CN" i="1" dirty="0" smtClean="0">
                                    <a:latin typeface="Cambria Math" panose="02040503050406030204" pitchFamily="18" charset="0"/>
                                  </a:rPr>
                                </m:ctrlPr>
                              </m:naryPr>
                              <m:sub>
                                <m:r>
                                  <m:rPr>
                                    <m:brk m:alnAt="23"/>
                                  </m:rP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sub>
                              <m:sup>
                                <m:r>
                                  <a:rPr lang="en-US" altLang="zh-CN" i="1" dirty="0" smtClean="0">
                                    <a:latin typeface="Cambria Math" panose="02040503050406030204" pitchFamily="18" charset="0"/>
                                  </a:rPr>
                                  <m:t>𝑛</m:t>
                                </m:r>
                              </m:sup>
                              <m:e>
                                <m:r>
                                  <a:rPr lang="en-US" altLang="zh-CN" i="1" dirty="0" smtClean="0">
                                    <a:latin typeface="Cambria Math" panose="02040503050406030204" pitchFamily="18" charset="0"/>
                                  </a:rPr>
                                  <m:t>𝑝</m:t>
                                </m:r>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e>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i="1" dirty="0" smtClean="0">
                                            <a:latin typeface="Cambria Math" panose="02040503050406030204" pitchFamily="18" charset="0"/>
                                          </a:rPr>
                                          <m:t>𝑖</m:t>
                                        </m:r>
                                      </m:sub>
                                    </m:sSub>
                                  </m:e>
                                </m:d>
                                <m:r>
                                  <a:rPr lang="en-US" altLang="zh-CN" i="1" dirty="0" smtClean="0">
                                    <a:latin typeface="Cambria Math" panose="02040503050406030204" pitchFamily="18" charset="0"/>
                                  </a:rPr>
                                  <m:t>⋅</m:t>
                                </m:r>
                              </m:e>
                            </m:nary>
                            <m:nary>
                              <m:naryPr>
                                <m:chr m:val="∏"/>
                                <m:ctrlPr>
                                  <a:rPr lang="en-US" altLang="zh-CN" i="1" dirty="0">
                                    <a:latin typeface="Cambria Math" panose="02040503050406030204" pitchFamily="18" charset="0"/>
                                  </a:rPr>
                                </m:ctrlPr>
                              </m:naryPr>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𝑘</m:t>
                                        </m:r>
                                      </m:sub>
                                    </m:sSub>
                                  </m:e>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𝑘</m:t>
                                        </m:r>
                                        <m:r>
                                          <a:rPr lang="en-US" altLang="zh-CN" i="1" dirty="0" smtClean="0">
                                            <a:latin typeface="Cambria Math" panose="02040503050406030204" pitchFamily="18" charset="0"/>
                                          </a:rPr>
                                          <m:t>−1</m:t>
                                        </m:r>
                                      </m:sub>
                                    </m:sSub>
                                  </m:e>
                                </m:d>
                              </m:e>
                            </m:nary>
                          </m:e>
                        </m:func>
                      </m:e>
                    </m:func>
                  </m:oMath>
                </a14:m>
                <a:endParaRPr lang="en-US" altLang="zh-CN" dirty="0"/>
              </a:p>
              <a:p>
                <a:pPr>
                  <a:lnSpc>
                    <a:spcPct val="100000"/>
                  </a:lnSpc>
                  <a:spcAft>
                    <a:spcPts val="600"/>
                  </a:spcAft>
                </a:pPr>
                <a:endParaRPr lang="en-US" altLang="zh-CN" dirty="0"/>
              </a:p>
              <a:p>
                <a:pPr>
                  <a:lnSpc>
                    <a:spcPct val="100000"/>
                  </a:lnSpc>
                  <a:spcAft>
                    <a:spcPts val="600"/>
                  </a:spcAft>
                </a:pPr>
                <a:endParaRPr lang="en-US" altLang="zh-CN" dirty="0"/>
              </a:p>
              <a:p>
                <a:pPr>
                  <a:lnSpc>
                    <a:spcPct val="100000"/>
                  </a:lnSpc>
                  <a:spcAft>
                    <a:spcPts val="600"/>
                  </a:spcAft>
                </a:pPr>
                <a:endParaRPr lang="zh-CN" altLang="en-US" dirty="0"/>
              </a:p>
            </p:txBody>
          </p:sp>
        </mc:Choice>
        <mc:Fallback>
          <p:sp>
            <p:nvSpPr>
              <p:cNvPr id="5" name="内容占位符 2">
                <a:extLst>
                  <a:ext uri="{FF2B5EF4-FFF2-40B4-BE49-F238E27FC236}">
                    <a16:creationId xmlns:a16="http://schemas.microsoft.com/office/drawing/2014/main" id="{8930B05F-7046-FD40-8F1B-33331FE073F5}"/>
                  </a:ext>
                </a:extLst>
              </p:cNvPr>
              <p:cNvSpPr txBox="1">
                <a:spLocks noRot="1" noChangeAspect="1" noMove="1" noResize="1" noEditPoints="1" noAdjustHandles="1" noChangeArrowheads="1" noChangeShapeType="1" noTextEdit="1"/>
              </p:cNvSpPr>
              <p:nvPr/>
            </p:nvSpPr>
            <p:spPr>
              <a:xfrm>
                <a:off x="508827" y="1079477"/>
                <a:ext cx="11746971" cy="5778523"/>
              </a:xfrm>
              <a:prstGeom prst="rect">
                <a:avLst/>
              </a:prstGeom>
              <a:blipFill>
                <a:blip r:embed="rId3"/>
                <a:stretch>
                  <a:fillRect l="-864" t="-1096" b="-2851"/>
                </a:stretch>
              </a:blipFill>
            </p:spPr>
            <p:txBody>
              <a:bodyPr/>
              <a:lstStyle/>
              <a:p>
                <a:r>
                  <a:rPr lang="en-CN">
                    <a:noFill/>
                  </a:rPr>
                  <a:t> </a:t>
                </a:r>
              </a:p>
            </p:txBody>
          </p:sp>
        </mc:Fallback>
      </mc:AlternateContent>
      <p:sp>
        <p:nvSpPr>
          <p:cNvPr id="6" name="文本框 4">
            <a:extLst>
              <a:ext uri="{FF2B5EF4-FFF2-40B4-BE49-F238E27FC236}">
                <a16:creationId xmlns:a16="http://schemas.microsoft.com/office/drawing/2014/main" id="{E8F6D4A2-0342-F54A-9B98-F3F601F047F0}"/>
              </a:ext>
            </a:extLst>
          </p:cNvPr>
          <p:cNvSpPr txBox="1"/>
          <p:nvPr/>
        </p:nvSpPr>
        <p:spPr>
          <a:xfrm>
            <a:off x="7190876" y="4684361"/>
            <a:ext cx="1710369" cy="461665"/>
          </a:xfrm>
          <a:prstGeom prst="rect">
            <a:avLst/>
          </a:prstGeom>
          <a:noFill/>
        </p:spPr>
        <p:txBody>
          <a:bodyPr wrap="square">
            <a:spAutoFit/>
          </a:bodyPr>
          <a:lstStyle/>
          <a:p>
            <a:r>
              <a:rPr lang="en-US" altLang="zh-CN" sz="2400" i="1" dirty="0">
                <a:solidFill>
                  <a:schemeClr val="accent1"/>
                </a:solidFill>
                <a:latin typeface="Arial" panose="020B0604020202020204" pitchFamily="34" charset="0"/>
                <a:cs typeface="Arial" panose="020B0604020202020204" pitchFamily="34" charset="0"/>
              </a:rPr>
              <a:t>Bayes’ rule</a:t>
            </a:r>
            <a:endParaRPr lang="zh-CN" altLang="en-US" sz="2400" i="1" dirty="0">
              <a:solidFill>
                <a:schemeClr val="accent1"/>
              </a:solidFill>
              <a:latin typeface="Arial" panose="020B0604020202020204" pitchFamily="34" charset="0"/>
              <a:cs typeface="Arial" panose="020B0604020202020204" pitchFamily="34" charset="0"/>
            </a:endParaRPr>
          </a:p>
        </p:txBody>
      </p:sp>
      <p:sp>
        <p:nvSpPr>
          <p:cNvPr id="7" name="文本框 5">
            <a:extLst>
              <a:ext uri="{FF2B5EF4-FFF2-40B4-BE49-F238E27FC236}">
                <a16:creationId xmlns:a16="http://schemas.microsoft.com/office/drawing/2014/main" id="{19E4BAE0-A3E2-BB49-BAAF-03E565206B10}"/>
              </a:ext>
            </a:extLst>
          </p:cNvPr>
          <p:cNvSpPr txBox="1"/>
          <p:nvPr/>
        </p:nvSpPr>
        <p:spPr>
          <a:xfrm>
            <a:off x="5362533" y="6031210"/>
            <a:ext cx="2683527" cy="461665"/>
          </a:xfrm>
          <a:prstGeom prst="rect">
            <a:avLst/>
          </a:prstGeom>
          <a:noFill/>
        </p:spPr>
        <p:txBody>
          <a:bodyPr wrap="square">
            <a:spAutoFit/>
          </a:bodyPr>
          <a:lstStyle/>
          <a:p>
            <a:r>
              <a:rPr lang="en-US" altLang="zh-CN" sz="2400" i="1" dirty="0">
                <a:solidFill>
                  <a:schemeClr val="accent1"/>
                </a:solidFill>
                <a:latin typeface="Arial" panose="020B0604020202020204" pitchFamily="34" charset="0"/>
                <a:cs typeface="Arial" panose="020B0604020202020204" pitchFamily="34" charset="0"/>
              </a:rPr>
              <a:t>Two Assumptions</a:t>
            </a:r>
            <a:endParaRPr lang="zh-CN" altLang="en-US" sz="2400" i="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577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2448-F70E-F048-BBE4-841CC8D2361F}"/>
              </a:ext>
            </a:extLst>
          </p:cNvPr>
          <p:cNvSpPr>
            <a:spLocks noGrp="1"/>
          </p:cNvSpPr>
          <p:nvPr>
            <p:ph type="title"/>
          </p:nvPr>
        </p:nvSpPr>
        <p:spPr/>
        <p:txBody>
          <a:bodyPr/>
          <a:lstStyle/>
          <a:p>
            <a:r>
              <a:rPr lang="en-US" altLang="zh-CN" dirty="0"/>
              <a:t>Generative Model HMMs: Limitations</a:t>
            </a:r>
            <a:endParaRPr lang="en-CN" dirty="0"/>
          </a:p>
        </p:txBody>
      </p:sp>
      <p:sp>
        <p:nvSpPr>
          <p:cNvPr id="4" name="Slide Number Placeholder 3">
            <a:extLst>
              <a:ext uri="{FF2B5EF4-FFF2-40B4-BE49-F238E27FC236}">
                <a16:creationId xmlns:a16="http://schemas.microsoft.com/office/drawing/2014/main" id="{B983C258-BA2C-1442-A85E-7E356DD6BD75}"/>
              </a:ext>
            </a:extLst>
          </p:cNvPr>
          <p:cNvSpPr>
            <a:spLocks noGrp="1"/>
          </p:cNvSpPr>
          <p:nvPr>
            <p:ph type="sldNum" sz="quarter" idx="12"/>
          </p:nvPr>
        </p:nvSpPr>
        <p:spPr/>
        <p:txBody>
          <a:bodyPr/>
          <a:lstStyle/>
          <a:p>
            <a:fld id="{DC8BB421-126E-41CB-B73A-69D52E98CAE3}" type="slidenum">
              <a:rPr lang="zh-CN" altLang="en-US" smtClean="0"/>
              <a:t>95</a:t>
            </a:fld>
            <a:endParaRPr lang="zh-CN" altLang="en-US" dirty="0"/>
          </a:p>
        </p:txBody>
      </p:sp>
      <mc:AlternateContent xmlns:mc="http://schemas.openxmlformats.org/markup-compatibility/2006">
        <mc:Choice xmlns:a14="http://schemas.microsoft.com/office/drawing/2010/main" Requires="a14">
          <p:sp>
            <p:nvSpPr>
              <p:cNvPr id="5" name="内容占位符 2">
                <a:extLst>
                  <a:ext uri="{FF2B5EF4-FFF2-40B4-BE49-F238E27FC236}">
                    <a16:creationId xmlns:a16="http://schemas.microsoft.com/office/drawing/2014/main" id="{6DBC454D-F03F-3A47-8234-81B534E8C06B}"/>
                  </a:ext>
                </a:extLst>
              </p:cNvPr>
              <p:cNvSpPr txBox="1">
                <a:spLocks/>
              </p:cNvSpPr>
              <p:nvPr/>
            </p:nvSpPr>
            <p:spPr>
              <a:xfrm>
                <a:off x="505714" y="1102281"/>
                <a:ext cx="11014735" cy="14948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altLang="zh-CN" dirty="0"/>
                  <a:t>Modeling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en-US" altLang="zh-CN" dirty="0"/>
                  <a:t> is difficult because it may consist of many interdependent features. For example, it may be helpful to identify features like </a:t>
                </a:r>
                <a:r>
                  <a:rPr lang="en-US" altLang="zh-CN" dirty="0">
                    <a:solidFill>
                      <a:srgbClr val="FF0000"/>
                    </a:solidFill>
                  </a:rPr>
                  <a:t>capitalization</a:t>
                </a:r>
                <a:r>
                  <a:rPr lang="en-US" altLang="zh-CN" dirty="0"/>
                  <a:t>, </a:t>
                </a:r>
                <a:r>
                  <a:rPr lang="en-US" altLang="zh-CN" dirty="0">
                    <a:solidFill>
                      <a:srgbClr val="FF0000"/>
                    </a:solidFill>
                  </a:rPr>
                  <a:t>neighboring</a:t>
                </a:r>
                <a:r>
                  <a:rPr lang="en-US" altLang="zh-CN" dirty="0"/>
                  <a:t> </a:t>
                </a:r>
                <a:r>
                  <a:rPr lang="en-US" altLang="zh-CN" dirty="0">
                    <a:solidFill>
                      <a:srgbClr val="FF0000"/>
                    </a:solidFill>
                  </a:rPr>
                  <a:t>words</a:t>
                </a:r>
                <a:r>
                  <a:rPr lang="en-US" altLang="zh-CN" dirty="0"/>
                  <a:t>, </a:t>
                </a:r>
                <a:r>
                  <a:rPr lang="en-US" altLang="zh-CN" dirty="0">
                    <a:solidFill>
                      <a:srgbClr val="FF0000"/>
                    </a:solidFill>
                  </a:rPr>
                  <a:t>suffix</a:t>
                </a:r>
                <a:r>
                  <a:rPr lang="en-US" altLang="zh-CN" dirty="0"/>
                  <a:t>, etc. </a:t>
                </a:r>
              </a:p>
            </p:txBody>
          </p:sp>
        </mc:Choice>
        <mc:Fallback>
          <p:sp>
            <p:nvSpPr>
              <p:cNvPr id="5" name="内容占位符 2">
                <a:extLst>
                  <a:ext uri="{FF2B5EF4-FFF2-40B4-BE49-F238E27FC236}">
                    <a16:creationId xmlns:a16="http://schemas.microsoft.com/office/drawing/2014/main" id="{6DBC454D-F03F-3A47-8234-81B534E8C06B}"/>
                  </a:ext>
                </a:extLst>
              </p:cNvPr>
              <p:cNvSpPr txBox="1">
                <a:spLocks noRot="1" noChangeAspect="1" noMove="1" noResize="1" noEditPoints="1" noAdjustHandles="1" noChangeArrowheads="1" noChangeShapeType="1" noTextEdit="1"/>
              </p:cNvSpPr>
              <p:nvPr/>
            </p:nvSpPr>
            <p:spPr>
              <a:xfrm>
                <a:off x="505714" y="1102281"/>
                <a:ext cx="11014735" cy="1494826"/>
              </a:xfrm>
              <a:prstGeom prst="rect">
                <a:avLst/>
              </a:prstGeom>
              <a:blipFill>
                <a:blip r:embed="rId3"/>
                <a:stretch>
                  <a:fillRect l="-921" t="-7563" r="-690"/>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D2A20F10-C22A-FC4A-9709-9E2A0F8A3B84}"/>
              </a:ext>
            </a:extLst>
          </p:cNvPr>
          <p:cNvSpPr txBox="1"/>
          <p:nvPr/>
        </p:nvSpPr>
        <p:spPr>
          <a:xfrm>
            <a:off x="658813" y="2902260"/>
            <a:ext cx="8915400" cy="523220"/>
          </a:xfrm>
          <a:prstGeom prst="rect">
            <a:avLst/>
          </a:prstGeom>
          <a:noFill/>
        </p:spPr>
        <p:txBody>
          <a:bodyPr wrap="square">
            <a:spAutoFit/>
          </a:bodyPr>
          <a:lstStyle/>
          <a:p>
            <a:pPr>
              <a:spcAft>
                <a:spcPts val="1800"/>
              </a:spcAft>
            </a:pPr>
            <a:r>
              <a:rPr lang="en-US" altLang="zh-CN" sz="2800" dirty="0"/>
              <a:t>Discriminative models like CRF try to address this issue.</a:t>
            </a:r>
          </a:p>
        </p:txBody>
      </p:sp>
      <mc:AlternateContent xmlns:mc="http://schemas.openxmlformats.org/markup-compatibility/2006">
        <mc:Choice xmlns:a14="http://schemas.microsoft.com/office/drawing/2010/main" Requires="a14">
          <p:sp>
            <p:nvSpPr>
              <p:cNvPr id="7" name="内容占位符 2">
                <a:extLst>
                  <a:ext uri="{FF2B5EF4-FFF2-40B4-BE49-F238E27FC236}">
                    <a16:creationId xmlns:a16="http://schemas.microsoft.com/office/drawing/2014/main" id="{D28E892C-DDCD-6C45-9DB0-B059DB0FD6A2}"/>
                  </a:ext>
                </a:extLst>
              </p:cNvPr>
              <p:cNvSpPr txBox="1">
                <a:spLocks/>
              </p:cNvSpPr>
              <p:nvPr/>
            </p:nvSpPr>
            <p:spPr>
              <a:xfrm>
                <a:off x="505714" y="3750503"/>
                <a:ext cx="10518569" cy="2230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altLang="zh-CN" dirty="0"/>
                  <a:t>In a CRF, to compute the posterior </a:t>
                </a:r>
                <a14:m>
                  <m:oMath xmlns:m="http://schemas.openxmlformats.org/officeDocument/2006/math">
                    <m:r>
                      <a:rPr lang="en-US" altLang="zh-CN" i="1" smtClean="0">
                        <a:latin typeface="Cambria Math" panose="02040503050406030204" pitchFamily="18" charset="0"/>
                      </a:rPr>
                      <m:t>𝑝</m:t>
                    </m:r>
                    <m:r>
                      <a:rPr lang="en-US" altLang="zh-CN" i="1" smtClean="0">
                        <a:latin typeface="Cambria Math" panose="02040503050406030204" pitchFamily="18" charset="0"/>
                      </a:rPr>
                      <m:t>(</m:t>
                    </m:r>
                    <m:r>
                      <a:rPr lang="en-US" altLang="zh-CN" i="1" smtClean="0">
                        <a:latin typeface="Cambria Math" panose="02040503050406030204" pitchFamily="18" charset="0"/>
                      </a:rPr>
                      <m:t>𝑌</m:t>
                    </m:r>
                    <m:r>
                      <a:rPr lang="en-US" altLang="zh-CN" i="1" smtClean="0">
                        <a:latin typeface="Cambria Math" panose="02040503050406030204" pitchFamily="18" charset="0"/>
                      </a:rPr>
                      <m:t>|</m:t>
                    </m:r>
                    <m:r>
                      <a:rPr lang="en-US" altLang="zh-CN" i="1" smtClean="0">
                        <a:latin typeface="Cambria Math" panose="02040503050406030204" pitchFamily="18" charset="0"/>
                      </a:rPr>
                      <m:t>𝑋</m:t>
                    </m:r>
                    <m:r>
                      <a:rPr lang="en-US" altLang="zh-CN" i="1" smtClean="0">
                        <a:latin typeface="Cambria Math" panose="02040503050406030204" pitchFamily="18" charset="0"/>
                      </a:rPr>
                      <m:t>)</m:t>
                    </m:r>
                  </m:oMath>
                </a14:m>
                <a:r>
                  <a:rPr lang="en-US" altLang="zh-CN" dirty="0"/>
                  <a:t> directly, training the CRF to </a:t>
                </a:r>
                <a:r>
                  <a:rPr lang="en-US" altLang="zh-CN" b="1" dirty="0">
                    <a:solidFill>
                      <a:srgbClr val="FF0000"/>
                    </a:solidFill>
                  </a:rPr>
                  <a:t>discriminate</a:t>
                </a:r>
                <a:r>
                  <a:rPr lang="en-US" altLang="zh-CN" dirty="0"/>
                  <a:t> among the possible tag sequences</a:t>
                </a:r>
              </a:p>
              <a:p>
                <a:pPr>
                  <a:spcAft>
                    <a:spcPts val="2400"/>
                  </a:spcAft>
                </a:pPr>
                <a:endParaRPr lang="en-US" altLang="zh-CN" dirty="0"/>
              </a:p>
              <a:p>
                <a:pPr>
                  <a:spcAft>
                    <a:spcPts val="2400"/>
                  </a:spcAft>
                </a:pPr>
                <a:endParaRPr lang="zh-CN" altLang="en-US" dirty="0"/>
              </a:p>
            </p:txBody>
          </p:sp>
        </mc:Choice>
        <mc:Fallback>
          <p:sp>
            <p:nvSpPr>
              <p:cNvPr id="7" name="内容占位符 2">
                <a:extLst>
                  <a:ext uri="{FF2B5EF4-FFF2-40B4-BE49-F238E27FC236}">
                    <a16:creationId xmlns:a16="http://schemas.microsoft.com/office/drawing/2014/main" id="{D28E892C-DDCD-6C45-9DB0-B059DB0FD6A2}"/>
                  </a:ext>
                </a:extLst>
              </p:cNvPr>
              <p:cNvSpPr txBox="1">
                <a:spLocks noRot="1" noChangeAspect="1" noMove="1" noResize="1" noEditPoints="1" noAdjustHandles="1" noChangeArrowheads="1" noChangeShapeType="1" noTextEdit="1"/>
              </p:cNvSpPr>
              <p:nvPr/>
            </p:nvSpPr>
            <p:spPr>
              <a:xfrm>
                <a:off x="505714" y="3750503"/>
                <a:ext cx="10518569" cy="2230551"/>
              </a:xfrm>
              <a:prstGeom prst="rect">
                <a:avLst/>
              </a:prstGeom>
              <a:blipFill>
                <a:blip r:embed="rId4"/>
                <a:stretch>
                  <a:fillRect l="-965" t="-511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151310F7-10D7-C143-81E1-44BE74E32BCC}"/>
                  </a:ext>
                </a:extLst>
              </p:cNvPr>
              <p:cNvSpPr txBox="1"/>
              <p:nvPr/>
            </p:nvSpPr>
            <p:spPr>
              <a:xfrm>
                <a:off x="3400227" y="4849629"/>
                <a:ext cx="6208294" cy="9151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3600" b="0" i="1" smtClean="0">
                              <a:latin typeface="Cambria Math" panose="02040503050406030204" pitchFamily="18" charset="0"/>
                            </a:rPr>
                          </m:ctrlPr>
                        </m:accPr>
                        <m:e>
                          <m:r>
                            <a:rPr lang="en-US" altLang="zh-CN" sz="3600" b="0" i="1" smtClean="0">
                              <a:latin typeface="Cambria Math" panose="02040503050406030204" pitchFamily="18" charset="0"/>
                            </a:rPr>
                            <m:t>𝑌</m:t>
                          </m:r>
                        </m:e>
                      </m:acc>
                      <m:r>
                        <a:rPr lang="en-US" altLang="zh-CN" sz="3600" b="0" i="1" dirty="0" smtClean="0">
                          <a:latin typeface="Cambria Math" panose="02040503050406030204" pitchFamily="18" charset="0"/>
                        </a:rPr>
                        <m:t>=</m:t>
                      </m:r>
                      <m:func>
                        <m:funcPr>
                          <m:ctrlPr>
                            <a:rPr lang="en-US" altLang="zh-CN" sz="3600" b="0" i="1" dirty="0" smtClean="0">
                              <a:latin typeface="Cambria Math" panose="02040503050406030204" pitchFamily="18" charset="0"/>
                            </a:rPr>
                          </m:ctrlPr>
                        </m:funcPr>
                        <m:fName>
                          <m:r>
                            <m:rPr>
                              <m:sty m:val="p"/>
                            </m:rPr>
                            <a:rPr lang="en-US" altLang="zh-CN" sz="3600" b="0" i="0" dirty="0" smtClean="0">
                              <a:latin typeface="Cambria Math" panose="02040503050406030204" pitchFamily="18" charset="0"/>
                            </a:rPr>
                            <m:t>arg</m:t>
                          </m:r>
                        </m:fName>
                        <m:e>
                          <m:func>
                            <m:funcPr>
                              <m:ctrlPr>
                                <a:rPr lang="en-US" altLang="zh-CN" sz="3600" b="0" i="1" dirty="0" smtClean="0">
                                  <a:latin typeface="Cambria Math" panose="02040503050406030204" pitchFamily="18" charset="0"/>
                                </a:rPr>
                              </m:ctrlPr>
                            </m:funcPr>
                            <m:fName>
                              <m:limLow>
                                <m:limLowPr>
                                  <m:ctrlPr>
                                    <a:rPr lang="en-US" altLang="zh-CN" sz="3600" b="0" i="1" dirty="0" smtClean="0">
                                      <a:latin typeface="Cambria Math" panose="02040503050406030204" pitchFamily="18" charset="0"/>
                                    </a:rPr>
                                  </m:ctrlPr>
                                </m:limLowPr>
                                <m:e>
                                  <m:r>
                                    <m:rPr>
                                      <m:sty m:val="p"/>
                                    </m:rPr>
                                    <a:rPr lang="en-US" altLang="zh-CN" sz="3600" b="0" i="0" dirty="0" smtClean="0">
                                      <a:latin typeface="Cambria Math" panose="02040503050406030204" pitchFamily="18" charset="0"/>
                                    </a:rPr>
                                    <m:t>max</m:t>
                                  </m:r>
                                </m:e>
                                <m:lim>
                                  <m:r>
                                    <a:rPr lang="en-US" altLang="zh-CN" sz="3600" b="0" i="1" dirty="0" smtClean="0">
                                      <a:solidFill>
                                        <a:srgbClr val="FF0000"/>
                                      </a:solidFill>
                                      <a:latin typeface="Cambria Math" panose="02040503050406030204" pitchFamily="18" charset="0"/>
                                    </a:rPr>
                                    <m:t>𝑌</m:t>
                                  </m:r>
                                  <m:r>
                                    <a:rPr lang="en-US" altLang="zh-CN" sz="3600" b="0" i="1" dirty="0" smtClean="0">
                                      <a:solidFill>
                                        <a:srgbClr val="FF0000"/>
                                      </a:solidFill>
                                      <a:latin typeface="Cambria Math" panose="02040503050406030204" pitchFamily="18" charset="0"/>
                                    </a:rPr>
                                    <m:t>∈</m:t>
                                  </m:r>
                                  <m:r>
                                    <a:rPr lang="zh-CN" altLang="en-US" sz="3600" b="0" i="1" dirty="0" smtClean="0">
                                      <a:solidFill>
                                        <a:srgbClr val="FF0000"/>
                                      </a:solidFill>
                                      <a:latin typeface="Cambria Math" panose="02040503050406030204" pitchFamily="18" charset="0"/>
                                    </a:rPr>
                                    <m:t>𝓎</m:t>
                                  </m:r>
                                </m:lim>
                              </m:limLow>
                            </m:fName>
                            <m:e>
                              <m:r>
                                <a:rPr lang="en-US" altLang="zh-CN" sz="3600" b="0" i="1" dirty="0" smtClean="0">
                                  <a:latin typeface="Cambria Math" panose="02040503050406030204" pitchFamily="18" charset="0"/>
                                </a:rPr>
                                <m:t>𝑝</m:t>
                              </m:r>
                              <m:r>
                                <a:rPr lang="en-US" altLang="zh-CN" sz="3600" b="0" i="1" dirty="0" smtClean="0">
                                  <a:latin typeface="Cambria Math" panose="02040503050406030204" pitchFamily="18" charset="0"/>
                                </a:rPr>
                                <m:t>(</m:t>
                              </m:r>
                              <m:r>
                                <a:rPr lang="en-US" altLang="zh-CN" sz="3600" b="0" i="1" dirty="0" smtClean="0">
                                  <a:latin typeface="Cambria Math" panose="02040503050406030204" pitchFamily="18" charset="0"/>
                                </a:rPr>
                                <m:t>𝑌</m:t>
                              </m:r>
                              <m:r>
                                <a:rPr lang="en-US" altLang="zh-CN" sz="3600" b="0" i="1" dirty="0" smtClean="0">
                                  <a:latin typeface="Cambria Math" panose="02040503050406030204" pitchFamily="18" charset="0"/>
                                </a:rPr>
                                <m:t>|</m:t>
                              </m:r>
                              <m:r>
                                <a:rPr lang="en-US" altLang="zh-CN" sz="3600" b="0" i="1" dirty="0" smtClean="0">
                                  <a:latin typeface="Cambria Math" panose="02040503050406030204" pitchFamily="18" charset="0"/>
                                </a:rPr>
                                <m:t>𝑋</m:t>
                              </m:r>
                              <m:r>
                                <a:rPr lang="en-US" altLang="zh-CN" sz="3600" b="0" i="1" dirty="0" smtClean="0">
                                  <a:latin typeface="Cambria Math" panose="02040503050406030204" pitchFamily="18" charset="0"/>
                                </a:rPr>
                                <m:t>)</m:t>
                              </m:r>
                            </m:e>
                          </m:func>
                        </m:e>
                      </m:func>
                    </m:oMath>
                  </m:oMathPara>
                </a14:m>
                <a:endParaRPr lang="zh-CN" altLang="en-US" sz="3600" dirty="0"/>
              </a:p>
            </p:txBody>
          </p:sp>
        </mc:Choice>
        <mc:Fallback>
          <p:sp>
            <p:nvSpPr>
              <p:cNvPr id="8" name="文本框 7">
                <a:extLst>
                  <a:ext uri="{FF2B5EF4-FFF2-40B4-BE49-F238E27FC236}">
                    <a16:creationId xmlns:a16="http://schemas.microsoft.com/office/drawing/2014/main" id="{151310F7-10D7-C143-81E1-44BE74E32BCC}"/>
                  </a:ext>
                </a:extLst>
              </p:cNvPr>
              <p:cNvSpPr txBox="1">
                <a:spLocks noRot="1" noChangeAspect="1" noMove="1" noResize="1" noEditPoints="1" noAdjustHandles="1" noChangeArrowheads="1" noChangeShapeType="1" noTextEdit="1"/>
              </p:cNvSpPr>
              <p:nvPr/>
            </p:nvSpPr>
            <p:spPr>
              <a:xfrm>
                <a:off x="3400227" y="4849629"/>
                <a:ext cx="6208294" cy="915187"/>
              </a:xfrm>
              <a:prstGeom prst="rect">
                <a:avLst/>
              </a:prstGeom>
              <a:blipFill>
                <a:blip r:embed="rId5"/>
                <a:stretch>
                  <a:fillRect t="-5479" b="-6849"/>
                </a:stretch>
              </a:blipFill>
            </p:spPr>
            <p:txBody>
              <a:bodyPr/>
              <a:lstStyle/>
              <a:p>
                <a:r>
                  <a:rPr lang="en-CN">
                    <a:noFill/>
                  </a:rPr>
                  <a:t> </a:t>
                </a:r>
              </a:p>
            </p:txBody>
          </p:sp>
        </mc:Fallback>
      </mc:AlternateContent>
    </p:spTree>
    <p:extLst>
      <p:ext uri="{BB962C8B-B14F-4D97-AF65-F5344CB8AC3E}">
        <p14:creationId xmlns:p14="http://schemas.microsoft.com/office/powerpoint/2010/main" val="26918385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A5A3-C074-2A44-A304-5C9B4839E48C}"/>
              </a:ext>
            </a:extLst>
          </p:cNvPr>
          <p:cNvSpPr>
            <a:spLocks noGrp="1"/>
          </p:cNvSpPr>
          <p:nvPr>
            <p:ph type="title"/>
          </p:nvPr>
        </p:nvSpPr>
        <p:spPr/>
        <p:txBody>
          <a:bodyPr/>
          <a:lstStyle/>
          <a:p>
            <a:r>
              <a:rPr lang="en-US" altLang="zh-CN" dirty="0"/>
              <a:t>Generative </a:t>
            </a:r>
            <a:r>
              <a:rPr lang="en-US" altLang="zh-CN" dirty="0" err="1"/>
              <a:t>v.s</a:t>
            </a:r>
            <a:r>
              <a:rPr lang="en-US" altLang="zh-CN" dirty="0"/>
              <a:t>. Discriminative models </a:t>
            </a:r>
            <a:endParaRPr lang="en-CN" dirty="0"/>
          </a:p>
        </p:txBody>
      </p:sp>
      <p:sp>
        <p:nvSpPr>
          <p:cNvPr id="4" name="Slide Number Placeholder 3">
            <a:extLst>
              <a:ext uri="{FF2B5EF4-FFF2-40B4-BE49-F238E27FC236}">
                <a16:creationId xmlns:a16="http://schemas.microsoft.com/office/drawing/2014/main" id="{F04BA6D9-92A1-334E-88C8-B944FE934075}"/>
              </a:ext>
            </a:extLst>
          </p:cNvPr>
          <p:cNvSpPr>
            <a:spLocks noGrp="1"/>
          </p:cNvSpPr>
          <p:nvPr>
            <p:ph type="sldNum" sz="quarter" idx="12"/>
          </p:nvPr>
        </p:nvSpPr>
        <p:spPr/>
        <p:txBody>
          <a:bodyPr/>
          <a:lstStyle/>
          <a:p>
            <a:fld id="{DC8BB421-126E-41CB-B73A-69D52E98CAE3}" type="slidenum">
              <a:rPr lang="zh-CN" altLang="en-US" smtClean="0"/>
              <a:t>96</a:t>
            </a:fld>
            <a:endParaRPr lang="zh-CN" altLang="en-US" dirty="0"/>
          </a:p>
        </p:txBody>
      </p:sp>
      <p:sp>
        <p:nvSpPr>
          <p:cNvPr id="5" name="文本框 12">
            <a:extLst>
              <a:ext uri="{FF2B5EF4-FFF2-40B4-BE49-F238E27FC236}">
                <a16:creationId xmlns:a16="http://schemas.microsoft.com/office/drawing/2014/main" id="{F5D27903-A4CF-7A43-912A-B0423D02E060}"/>
              </a:ext>
            </a:extLst>
          </p:cNvPr>
          <p:cNvSpPr txBox="1"/>
          <p:nvPr/>
        </p:nvSpPr>
        <p:spPr>
          <a:xfrm>
            <a:off x="6096001" y="1744612"/>
            <a:ext cx="5684874" cy="4755824"/>
          </a:xfrm>
          <a:prstGeom prst="rect">
            <a:avLst/>
          </a:prstGeom>
          <a:solidFill>
            <a:schemeClr val="accent3">
              <a:lumMod val="20000"/>
              <a:lumOff val="80000"/>
            </a:schemeClr>
          </a:solidFill>
        </p:spPr>
        <p:txBody>
          <a:bodyPr wrap="square">
            <a:noAutofit/>
          </a:bodyPr>
          <a:lstStyle/>
          <a:p>
            <a:r>
              <a:rPr lang="en-US" altLang="zh-CN" sz="2800" b="0" i="0" dirty="0">
                <a:solidFill>
                  <a:srgbClr val="282829"/>
                </a:solidFill>
                <a:effectLst/>
                <a:latin typeface="-apple-system"/>
              </a:rPr>
              <a:t>Can you paint the Mona Lisa yourself? </a:t>
            </a:r>
            <a:endParaRPr lang="zh-CN" altLang="en-US" sz="2800" dirty="0"/>
          </a:p>
        </p:txBody>
      </p:sp>
      <p:sp>
        <p:nvSpPr>
          <p:cNvPr id="6" name="文本框 4">
            <a:extLst>
              <a:ext uri="{FF2B5EF4-FFF2-40B4-BE49-F238E27FC236}">
                <a16:creationId xmlns:a16="http://schemas.microsoft.com/office/drawing/2014/main" id="{34E497D3-7EE1-AF4F-8FA9-148696E3B8A1}"/>
              </a:ext>
            </a:extLst>
          </p:cNvPr>
          <p:cNvSpPr txBox="1"/>
          <p:nvPr/>
        </p:nvSpPr>
        <p:spPr>
          <a:xfrm>
            <a:off x="9317569" y="6481855"/>
            <a:ext cx="2155825" cy="369332"/>
          </a:xfrm>
          <a:prstGeom prst="rect">
            <a:avLst/>
          </a:prstGeom>
          <a:noFill/>
        </p:spPr>
        <p:txBody>
          <a:bodyPr wrap="square">
            <a:spAutoFit/>
          </a:bodyPr>
          <a:lstStyle/>
          <a:p>
            <a:r>
              <a:rPr lang="en-US" altLang="zh-CN" dirty="0"/>
              <a:t>--- Ian Goodfellow</a:t>
            </a:r>
          </a:p>
        </p:txBody>
      </p:sp>
      <p:sp>
        <p:nvSpPr>
          <p:cNvPr id="7" name="文本框 6">
            <a:extLst>
              <a:ext uri="{FF2B5EF4-FFF2-40B4-BE49-F238E27FC236}">
                <a16:creationId xmlns:a16="http://schemas.microsoft.com/office/drawing/2014/main" id="{6052C02C-9AE3-AE4F-BF19-F6D3E40DE3AD}"/>
              </a:ext>
            </a:extLst>
          </p:cNvPr>
          <p:cNvSpPr txBox="1"/>
          <p:nvPr/>
        </p:nvSpPr>
        <p:spPr>
          <a:xfrm>
            <a:off x="658813" y="1732582"/>
            <a:ext cx="5400675" cy="4767854"/>
          </a:xfrm>
          <a:prstGeom prst="rect">
            <a:avLst/>
          </a:prstGeom>
          <a:solidFill>
            <a:schemeClr val="accent5">
              <a:lumMod val="20000"/>
              <a:lumOff val="80000"/>
            </a:schemeClr>
          </a:solidFill>
        </p:spPr>
        <p:txBody>
          <a:bodyPr wrap="square">
            <a:noAutofit/>
          </a:bodyPr>
          <a:lstStyle/>
          <a:p>
            <a:r>
              <a:rPr lang="en-US" altLang="zh-CN" sz="2800" b="0" i="0" dirty="0">
                <a:solidFill>
                  <a:srgbClr val="282829"/>
                </a:solidFill>
                <a:effectLst/>
                <a:latin typeface="-apple-system"/>
              </a:rPr>
              <a:t>Can you look at the following painting and recognize it as being the Mona Lisa?</a:t>
            </a:r>
            <a:endParaRPr lang="zh-CN" altLang="en-US" sz="2800" dirty="0"/>
          </a:p>
        </p:txBody>
      </p:sp>
      <p:sp>
        <p:nvSpPr>
          <p:cNvPr id="8" name="文本框 10">
            <a:extLst>
              <a:ext uri="{FF2B5EF4-FFF2-40B4-BE49-F238E27FC236}">
                <a16:creationId xmlns:a16="http://schemas.microsoft.com/office/drawing/2014/main" id="{09F96EC8-DF8C-2140-AF1E-62184D2B422A}"/>
              </a:ext>
            </a:extLst>
          </p:cNvPr>
          <p:cNvSpPr txBox="1"/>
          <p:nvPr/>
        </p:nvSpPr>
        <p:spPr>
          <a:xfrm>
            <a:off x="658813" y="1016204"/>
            <a:ext cx="10739289" cy="523220"/>
          </a:xfrm>
          <a:prstGeom prst="rect">
            <a:avLst/>
          </a:prstGeom>
          <a:noFill/>
        </p:spPr>
        <p:txBody>
          <a:bodyPr wrap="square">
            <a:spAutoFit/>
          </a:bodyPr>
          <a:lstStyle/>
          <a:p>
            <a:r>
              <a:rPr lang="en-US" altLang="zh-CN" sz="2800" dirty="0"/>
              <a:t>Generative models harder to create than discriminative</a:t>
            </a:r>
            <a:r>
              <a:rPr lang="zh-CN" altLang="en-US" sz="2800" dirty="0"/>
              <a:t> </a:t>
            </a:r>
            <a:r>
              <a:rPr lang="en-US" altLang="zh-CN" sz="2800" dirty="0"/>
              <a:t>ones. Why?</a:t>
            </a:r>
            <a:endParaRPr lang="zh-CN" altLang="en-US" sz="2800" dirty="0"/>
          </a:p>
        </p:txBody>
      </p:sp>
      <p:pic>
        <p:nvPicPr>
          <p:cNvPr id="9" name="Picture 2" descr="Mona Lisa - Wikipedia">
            <a:extLst>
              <a:ext uri="{FF2B5EF4-FFF2-40B4-BE49-F238E27FC236}">
                <a16:creationId xmlns:a16="http://schemas.microsoft.com/office/drawing/2014/main" id="{24A2C5A5-C866-6D4C-B051-55CFCCE7D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 y="3117476"/>
            <a:ext cx="2174240" cy="323998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14">
            <a:extLst>
              <a:ext uri="{FF2B5EF4-FFF2-40B4-BE49-F238E27FC236}">
                <a16:creationId xmlns:a16="http://schemas.microsoft.com/office/drawing/2014/main" id="{3EA2F858-4C1B-294B-947C-A446F951AE2F}"/>
              </a:ext>
            </a:extLst>
          </p:cNvPr>
          <p:cNvSpPr txBox="1"/>
          <p:nvPr/>
        </p:nvSpPr>
        <p:spPr>
          <a:xfrm>
            <a:off x="3026350" y="3944848"/>
            <a:ext cx="2968631" cy="1200329"/>
          </a:xfrm>
          <a:prstGeom prst="rect">
            <a:avLst/>
          </a:prstGeom>
          <a:noFill/>
        </p:spPr>
        <p:txBody>
          <a:bodyPr wrap="square">
            <a:spAutoFit/>
          </a:bodyPr>
          <a:lstStyle/>
          <a:p>
            <a:r>
              <a:rPr lang="en-US" altLang="zh-CN" sz="2400" b="0" i="0" dirty="0">
                <a:solidFill>
                  <a:srgbClr val="282829"/>
                </a:solidFill>
                <a:effectLst/>
                <a:latin typeface="-apple-system"/>
              </a:rPr>
              <a:t>You probably can.</a:t>
            </a:r>
            <a:r>
              <a:rPr lang="zh-CN" altLang="en-US" sz="2400" dirty="0"/>
              <a:t> </a:t>
            </a:r>
            <a:r>
              <a:rPr lang="en-US" altLang="zh-CN" sz="2400" b="0" i="0" dirty="0">
                <a:solidFill>
                  <a:srgbClr val="282829"/>
                </a:solidFill>
                <a:effectLst/>
                <a:latin typeface="-apple-system"/>
              </a:rPr>
              <a:t>That</a:t>
            </a:r>
            <a:r>
              <a:rPr lang="zh-CN" altLang="en-US" sz="2400" b="0" i="0" dirty="0">
                <a:solidFill>
                  <a:srgbClr val="282829"/>
                </a:solidFill>
                <a:effectLst/>
                <a:latin typeface="-apple-system"/>
              </a:rPr>
              <a:t> </a:t>
            </a:r>
            <a:r>
              <a:rPr lang="en-US" altLang="zh-CN" sz="2400" b="0" i="0" dirty="0">
                <a:solidFill>
                  <a:srgbClr val="282829"/>
                </a:solidFill>
                <a:effectLst/>
                <a:latin typeface="-apple-system"/>
              </a:rPr>
              <a:t>is</a:t>
            </a:r>
            <a:r>
              <a:rPr lang="zh-CN" altLang="en-US" sz="2400" b="0" i="0" dirty="0">
                <a:solidFill>
                  <a:srgbClr val="282829"/>
                </a:solidFill>
                <a:effectLst/>
                <a:latin typeface="-apple-system"/>
              </a:rPr>
              <a:t> </a:t>
            </a:r>
            <a:r>
              <a:rPr lang="en-US" altLang="zh-CN" sz="2400" b="0" i="0" dirty="0">
                <a:solidFill>
                  <a:srgbClr val="282829"/>
                </a:solidFill>
                <a:effectLst/>
                <a:latin typeface="-apple-system"/>
              </a:rPr>
              <a:t>discriminative modeling.</a:t>
            </a:r>
            <a:endParaRPr lang="zh-CN" altLang="en-US" sz="2400" dirty="0"/>
          </a:p>
        </p:txBody>
      </p:sp>
      <p:sp>
        <p:nvSpPr>
          <p:cNvPr id="11" name="文本框 16">
            <a:extLst>
              <a:ext uri="{FF2B5EF4-FFF2-40B4-BE49-F238E27FC236}">
                <a16:creationId xmlns:a16="http://schemas.microsoft.com/office/drawing/2014/main" id="{B6B5F3B9-A949-3747-984F-62403CBD844D}"/>
              </a:ext>
            </a:extLst>
          </p:cNvPr>
          <p:cNvSpPr txBox="1"/>
          <p:nvPr/>
        </p:nvSpPr>
        <p:spPr>
          <a:xfrm>
            <a:off x="8784937" y="3744234"/>
            <a:ext cx="2953406" cy="1384995"/>
          </a:xfrm>
          <a:prstGeom prst="rect">
            <a:avLst/>
          </a:prstGeom>
          <a:noFill/>
        </p:spPr>
        <p:txBody>
          <a:bodyPr wrap="square">
            <a:spAutoFit/>
          </a:bodyPr>
          <a:lstStyle/>
          <a:p>
            <a:r>
              <a:rPr lang="en-US" altLang="zh-CN" sz="2800" b="0" i="0" dirty="0">
                <a:solidFill>
                  <a:srgbClr val="282829"/>
                </a:solidFill>
                <a:effectLst/>
                <a:latin typeface="-apple-system"/>
              </a:rPr>
              <a:t>You probably can't. That's generative modeling.</a:t>
            </a:r>
            <a:endParaRPr lang="zh-CN" altLang="en-US" sz="2800" dirty="0"/>
          </a:p>
        </p:txBody>
      </p:sp>
      <p:pic>
        <p:nvPicPr>
          <p:cNvPr id="12" name="Picture 4" descr="Exploring The Quick, Draw! Dataset With R: The Mona Lisa | Fronkonstin">
            <a:extLst>
              <a:ext uri="{FF2B5EF4-FFF2-40B4-BE49-F238E27FC236}">
                <a16:creationId xmlns:a16="http://schemas.microsoft.com/office/drawing/2014/main" id="{4240FB6F-FD37-704A-BEE0-A789219A4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2091" y="3117475"/>
            <a:ext cx="2342093" cy="323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191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2755-A45F-A448-B141-D8611658B5FA}"/>
              </a:ext>
            </a:extLst>
          </p:cNvPr>
          <p:cNvSpPr>
            <a:spLocks noGrp="1"/>
          </p:cNvSpPr>
          <p:nvPr>
            <p:ph type="title"/>
          </p:nvPr>
        </p:nvSpPr>
        <p:spPr/>
        <p:txBody>
          <a:bodyPr/>
          <a:lstStyle/>
          <a:p>
            <a:r>
              <a:rPr lang="en-US" altLang="zh-CN" dirty="0"/>
              <a:t>Problem formulation</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9318E9-1539-054B-9BF3-95D9DD5C7ACA}"/>
                  </a:ext>
                </a:extLst>
              </p:cNvPr>
              <p:cNvSpPr>
                <a:spLocks noGrp="1"/>
              </p:cNvSpPr>
              <p:nvPr>
                <p:ph idx="1"/>
              </p:nvPr>
            </p:nvSpPr>
            <p:spPr>
              <a:xfrm>
                <a:off x="517525" y="1473558"/>
                <a:ext cx="11064875" cy="4912252"/>
              </a:xfrm>
            </p:spPr>
            <p:txBody>
              <a:bodyPr/>
              <a:lstStyle/>
              <a:p>
                <a:pPr>
                  <a:spcAft>
                    <a:spcPts val="2400"/>
                  </a:spcAft>
                </a:pPr>
                <a:r>
                  <a:rPr lang="en-US" altLang="zh-CN" sz="2800" dirty="0"/>
                  <a:t>We have input sequence data </a:t>
                </a:r>
                <a14:m>
                  <m:oMath xmlns:m="http://schemas.openxmlformats.org/officeDocument/2006/math">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𝑛</m:t>
                        </m:r>
                      </m:sub>
                    </m:sSub>
                  </m:oMath>
                </a14:m>
                <a:r>
                  <a:rPr lang="zh-CN" altLang="en-US" sz="2800" dirty="0"/>
                  <a:t> </a:t>
                </a:r>
                <a:endParaRPr lang="en-US" altLang="zh-CN" sz="2800" dirty="0"/>
              </a:p>
              <a:p>
                <a:pPr>
                  <a:spcAft>
                    <a:spcPts val="2400"/>
                  </a:spcAft>
                </a:pPr>
                <a:r>
                  <a:rPr lang="en-US" altLang="zh-CN" sz="2800" dirty="0"/>
                  <a:t>We want to predict tags of </a:t>
                </a:r>
                <a14:m>
                  <m:oMath xmlns:m="http://schemas.openxmlformats.org/officeDocument/2006/math">
                    <m:r>
                      <a:rPr lang="en-US" altLang="zh-CN" sz="2800" b="0" i="1" smtClean="0">
                        <a:latin typeface="Cambria Math" panose="02040503050406030204" pitchFamily="18" charset="0"/>
                      </a:rPr>
                      <m:t>𝑋</m:t>
                    </m:r>
                  </m:oMath>
                </a14:m>
                <a:r>
                  <a:rPr lang="zh-CN" altLang="en-US" sz="2800" dirty="0"/>
                  <a:t> </a:t>
                </a:r>
                <a:r>
                  <a:rPr lang="en-US" altLang="zh-CN" sz="2800" dirty="0"/>
                  <a:t>as</a:t>
                </a:r>
                <a:r>
                  <a:rPr lang="zh-CN" altLang="en-US" sz="2800" dirty="0"/>
                  <a:t> </a:t>
                </a:r>
                <a14:m>
                  <m:oMath xmlns:m="http://schemas.openxmlformats.org/officeDocument/2006/math">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sub>
                    </m:sSub>
                  </m:oMath>
                </a14:m>
                <a:r>
                  <a:rPr lang="en-US" altLang="zh-CN" sz="2800" dirty="0"/>
                  <a:t>.</a:t>
                </a:r>
              </a:p>
              <a:p>
                <a:pPr>
                  <a:spcAft>
                    <a:spcPts val="2400"/>
                  </a:spcAft>
                </a:pPr>
                <a:r>
                  <a:rPr lang="en-US" altLang="zh-CN" sz="2800" dirty="0"/>
                  <a:t>Given an observation sequence </a:t>
                </a:r>
                <a14:m>
                  <m:oMath xmlns:m="http://schemas.openxmlformats.org/officeDocument/2006/math">
                    <m:r>
                      <a:rPr lang="en-US" altLang="zh-CN" sz="2800" b="0" i="1" smtClean="0">
                        <a:latin typeface="Cambria Math" panose="02040503050406030204" pitchFamily="18" charset="0"/>
                      </a:rPr>
                      <m:t>𝑋</m:t>
                    </m:r>
                  </m:oMath>
                </a14:m>
                <a:r>
                  <a:rPr lang="en-US" altLang="zh-CN" sz="2800" dirty="0"/>
                  <a:t>, we want to</a:t>
                </a:r>
                <a:r>
                  <a:rPr lang="zh-CN" altLang="en-US" sz="2800" dirty="0"/>
                  <a:t> </a:t>
                </a:r>
                <a:r>
                  <a:rPr lang="en-US" altLang="zh-CN" sz="2800" dirty="0"/>
                  <a:t>choose a label sequence </a:t>
                </a:r>
                <a14:m>
                  <m:oMath xmlns:m="http://schemas.openxmlformats.org/officeDocument/2006/math">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𝑌</m:t>
                        </m:r>
                      </m:e>
                      <m:sup>
                        <m:r>
                          <a:rPr lang="en-US" altLang="zh-CN" sz="2800" b="0" i="1" smtClean="0">
                            <a:latin typeface="Cambria Math" panose="02040503050406030204" pitchFamily="18" charset="0"/>
                          </a:rPr>
                          <m:t>∗</m:t>
                        </m:r>
                      </m:sup>
                    </m:sSup>
                  </m:oMath>
                </a14:m>
                <a:r>
                  <a:rPr lang="en-US" altLang="zh-CN" sz="2800" dirty="0"/>
                  <a:t> such that the conditional probability </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oMath>
                </a14:m>
                <a:r>
                  <a:rPr lang="en-US" altLang="zh-CN" sz="2800" dirty="0"/>
                  <a:t> is maximized, that is</a:t>
                </a:r>
              </a:p>
              <a:p>
                <a:pPr>
                  <a:spcAft>
                    <a:spcPts val="2400"/>
                  </a:spcAft>
                </a:pPr>
                <a:endParaRPr lang="en-US" altLang="zh-CN" dirty="0"/>
              </a:p>
              <a:p>
                <a:pPr>
                  <a:spcAft>
                    <a:spcPts val="2400"/>
                  </a:spcAft>
                </a:pPr>
                <a:r>
                  <a:rPr lang="en-US" altLang="zh-CN" b="1" dirty="0"/>
                  <a:t>How</a:t>
                </a:r>
                <a:r>
                  <a:rPr lang="zh-CN" altLang="en-US" b="1" dirty="0"/>
                  <a:t> </a:t>
                </a:r>
                <a:r>
                  <a:rPr lang="en-US" altLang="zh-CN" b="1" dirty="0"/>
                  <a:t>do</a:t>
                </a:r>
                <a:r>
                  <a:rPr lang="zh-CN" altLang="en-US" b="1" dirty="0"/>
                  <a:t> </a:t>
                </a:r>
                <a:r>
                  <a:rPr lang="en-US" altLang="zh-CN" b="1" dirty="0"/>
                  <a:t>we</a:t>
                </a:r>
                <a:r>
                  <a:rPr lang="zh-CN" altLang="en-US" b="1" dirty="0"/>
                  <a:t> </a:t>
                </a:r>
                <a:r>
                  <a:rPr lang="en-US" altLang="zh-CN" b="1" dirty="0"/>
                  <a:t>calculate</a:t>
                </a:r>
                <a:r>
                  <a:rPr lang="zh-CN" altLang="en-US" b="1" dirty="0"/>
                  <a:t> </a:t>
                </a:r>
                <a:r>
                  <a:rPr lang="en-US" altLang="zh-CN" b="1" dirty="0"/>
                  <a:t>the</a:t>
                </a:r>
                <a:r>
                  <a:rPr lang="zh-CN" altLang="en-US" b="1" dirty="0"/>
                  <a:t> </a:t>
                </a:r>
                <a:r>
                  <a:rPr lang="en-US" altLang="zh-CN" b="1" dirty="0"/>
                  <a:t>above</a:t>
                </a:r>
                <a:r>
                  <a:rPr lang="zh-CN" altLang="en-US" b="1" dirty="0"/>
                  <a:t> </a:t>
                </a:r>
                <a:r>
                  <a:rPr lang="en-US" altLang="zh-CN" b="1" dirty="0"/>
                  <a:t>posterior?</a:t>
                </a:r>
                <a:endParaRPr lang="en-US" altLang="zh-CN" sz="2800" b="1" dirty="0"/>
              </a:p>
            </p:txBody>
          </p:sp>
        </mc:Choice>
        <mc:Fallback>
          <p:sp>
            <p:nvSpPr>
              <p:cNvPr id="3" name="Content Placeholder 2">
                <a:extLst>
                  <a:ext uri="{FF2B5EF4-FFF2-40B4-BE49-F238E27FC236}">
                    <a16:creationId xmlns:a16="http://schemas.microsoft.com/office/drawing/2014/main" id="{239318E9-1539-054B-9BF3-95D9DD5C7ACA}"/>
                  </a:ext>
                </a:extLst>
              </p:cNvPr>
              <p:cNvSpPr>
                <a:spLocks noGrp="1" noRot="1" noChangeAspect="1" noMove="1" noResize="1" noEditPoints="1" noAdjustHandles="1" noChangeArrowheads="1" noChangeShapeType="1" noTextEdit="1"/>
              </p:cNvSpPr>
              <p:nvPr>
                <p:ph idx="1"/>
              </p:nvPr>
            </p:nvSpPr>
            <p:spPr>
              <a:xfrm>
                <a:off x="517525" y="1473558"/>
                <a:ext cx="11064875" cy="4912252"/>
              </a:xfrm>
              <a:blipFill>
                <a:blip r:embed="rId2"/>
                <a:stretch>
                  <a:fillRect l="-916" t="-1804" b="-103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CEBB6F2-90B6-B540-AC65-601D6F84BB7D}"/>
              </a:ext>
            </a:extLst>
          </p:cNvPr>
          <p:cNvSpPr>
            <a:spLocks noGrp="1"/>
          </p:cNvSpPr>
          <p:nvPr>
            <p:ph type="sldNum" sz="quarter" idx="12"/>
          </p:nvPr>
        </p:nvSpPr>
        <p:spPr/>
        <p:txBody>
          <a:bodyPr/>
          <a:lstStyle/>
          <a:p>
            <a:fld id="{DC8BB421-126E-41CB-B73A-69D52E98CAE3}" type="slidenum">
              <a:rPr lang="zh-CN" altLang="en-US" smtClean="0"/>
              <a:t>97</a:t>
            </a:fld>
            <a:endParaRPr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DA5DDBAD-F3BE-0C4D-9C50-5F243A154AD6}"/>
                  </a:ext>
                </a:extLst>
              </p:cNvPr>
              <p:cNvSpPr txBox="1"/>
              <p:nvPr/>
            </p:nvSpPr>
            <p:spPr>
              <a:xfrm>
                <a:off x="4193588" y="4685997"/>
                <a:ext cx="3804824" cy="71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smtClean="0">
                              <a:latin typeface="Cambria Math" panose="02040503050406030204" pitchFamily="18" charset="0"/>
                            </a:rPr>
                          </m:ctrlPr>
                        </m:sSupPr>
                        <m:e>
                          <m:r>
                            <a:rPr lang="en-US" altLang="zh-CN" sz="3200" b="0" i="1" smtClean="0">
                              <a:latin typeface="Cambria Math" panose="02040503050406030204" pitchFamily="18" charset="0"/>
                            </a:rPr>
                            <m:t>𝑌</m:t>
                          </m:r>
                        </m:e>
                        <m:sup>
                          <m:r>
                            <a:rPr lang="en-US" altLang="zh-CN" sz="3200" b="0" i="1" smtClean="0">
                              <a:latin typeface="Cambria Math" panose="02040503050406030204" pitchFamily="18" charset="0"/>
                            </a:rPr>
                            <m:t>∗</m:t>
                          </m:r>
                        </m:sup>
                      </m:sSup>
                      <m:r>
                        <a:rPr lang="en-US" altLang="zh-CN" sz="3200" b="0" i="1" smtClean="0">
                          <a:latin typeface="Cambria Math" panose="02040503050406030204" pitchFamily="18" charset="0"/>
                        </a:rPr>
                        <m:t>=</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arg</m:t>
                          </m:r>
                        </m:fName>
                        <m:e>
                          <m:func>
                            <m:funcPr>
                              <m:ctrlPr>
                                <a:rPr lang="en-US" altLang="zh-CN" sz="3200" b="0" i="1" smtClean="0">
                                  <a:latin typeface="Cambria Math" panose="02040503050406030204" pitchFamily="18" charset="0"/>
                                </a:rPr>
                              </m:ctrlPr>
                            </m:funcPr>
                            <m:fName>
                              <m:limLow>
                                <m:limLowPr>
                                  <m:ctrlPr>
                                    <a:rPr lang="en-US" altLang="zh-CN" sz="3200" b="0" i="1" smtClean="0">
                                      <a:latin typeface="Cambria Math" panose="02040503050406030204" pitchFamily="18" charset="0"/>
                                    </a:rPr>
                                  </m:ctrlPr>
                                </m:limLowPr>
                                <m:e>
                                  <m:r>
                                    <m:rPr>
                                      <m:sty m:val="p"/>
                                    </m:rPr>
                                    <a:rPr lang="en-US" altLang="zh-CN" sz="3200" b="0" i="0" smtClean="0">
                                      <a:latin typeface="Cambria Math" panose="02040503050406030204" pitchFamily="18" charset="0"/>
                                    </a:rPr>
                                    <m:t>max</m:t>
                                  </m:r>
                                </m:e>
                                <m:lim>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zh-CN" altLang="en-US" sz="3200" i="1" dirty="0" smtClean="0">
                                      <a:solidFill>
                                        <a:schemeClr val="tx1"/>
                                      </a:solidFill>
                                      <a:latin typeface="Cambria Math" panose="02040503050406030204" pitchFamily="18" charset="0"/>
                                    </a:rPr>
                                    <m:t>𝓎</m:t>
                                  </m:r>
                                </m:lim>
                              </m:limLow>
                            </m:fName>
                            <m:e>
                              <m:r>
                                <a:rPr lang="en-US" altLang="zh-CN" sz="3200" b="0" i="1" smtClean="0">
                                  <a:latin typeface="Cambria Math" panose="02040503050406030204" pitchFamily="18" charset="0"/>
                                </a:rPr>
                                <m:t>𝑃</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𝑌</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𝑋</m:t>
                              </m:r>
                              <m:r>
                                <a:rPr lang="en-US" altLang="zh-CN" sz="3200" b="0" i="1" smtClean="0">
                                  <a:latin typeface="Cambria Math" panose="02040503050406030204" pitchFamily="18" charset="0"/>
                                </a:rPr>
                                <m:t>)</m:t>
                              </m:r>
                            </m:e>
                          </m:func>
                        </m:e>
                      </m:func>
                    </m:oMath>
                  </m:oMathPara>
                </a14:m>
                <a:endParaRPr lang="zh-CN" altLang="en-US" sz="3200" dirty="0"/>
              </a:p>
            </p:txBody>
          </p:sp>
        </mc:Choice>
        <mc:Fallback>
          <p:sp>
            <p:nvSpPr>
              <p:cNvPr id="6" name="文本框 5">
                <a:extLst>
                  <a:ext uri="{FF2B5EF4-FFF2-40B4-BE49-F238E27FC236}">
                    <a16:creationId xmlns:a16="http://schemas.microsoft.com/office/drawing/2014/main" id="{DA5DDBAD-F3BE-0C4D-9C50-5F243A154AD6}"/>
                  </a:ext>
                </a:extLst>
              </p:cNvPr>
              <p:cNvSpPr txBox="1">
                <a:spLocks noRot="1" noChangeAspect="1" noMove="1" noResize="1" noEditPoints="1" noAdjustHandles="1" noChangeArrowheads="1" noChangeShapeType="1" noTextEdit="1"/>
              </p:cNvSpPr>
              <p:nvPr/>
            </p:nvSpPr>
            <p:spPr>
              <a:xfrm>
                <a:off x="4193588" y="4685997"/>
                <a:ext cx="3804824" cy="714876"/>
              </a:xfrm>
              <a:prstGeom prst="rect">
                <a:avLst/>
              </a:prstGeom>
              <a:blipFill>
                <a:blip r:embed="rId3"/>
                <a:stretch>
                  <a:fillRect l="-1667" r="-3000" b="-12281"/>
                </a:stretch>
              </a:blipFill>
            </p:spPr>
            <p:txBody>
              <a:bodyPr/>
              <a:lstStyle/>
              <a:p>
                <a:r>
                  <a:rPr lang="en-CN">
                    <a:noFill/>
                  </a:rPr>
                  <a:t> </a:t>
                </a:r>
              </a:p>
            </p:txBody>
          </p:sp>
        </mc:Fallback>
      </mc:AlternateContent>
    </p:spTree>
    <p:extLst>
      <p:ext uri="{BB962C8B-B14F-4D97-AF65-F5344CB8AC3E}">
        <p14:creationId xmlns:p14="http://schemas.microsoft.com/office/powerpoint/2010/main" val="266549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E4C6-A9A3-754A-A4E3-4A665BE9C547}"/>
              </a:ext>
            </a:extLst>
          </p:cNvPr>
          <p:cNvSpPr>
            <a:spLocks noGrp="1"/>
          </p:cNvSpPr>
          <p:nvPr>
            <p:ph type="title"/>
          </p:nvPr>
        </p:nvSpPr>
        <p:spPr/>
        <p:txBody>
          <a:bodyPr/>
          <a:lstStyle/>
          <a:p>
            <a:r>
              <a:rPr lang="en-US" altLang="zh-CN" dirty="0"/>
              <a:t>CRF as</a:t>
            </a:r>
            <a:r>
              <a:rPr lang="zh-CN" altLang="en-US" dirty="0"/>
              <a:t> </a:t>
            </a:r>
            <a:r>
              <a:rPr lang="en-US" altLang="zh-CN" dirty="0"/>
              <a:t>softmax regression</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5AF8612-61A0-9546-9470-D1BAC18152CE}"/>
                  </a:ext>
                </a:extLst>
              </p:cNvPr>
              <p:cNvSpPr>
                <a:spLocks noGrp="1"/>
              </p:cNvSpPr>
              <p:nvPr>
                <p:ph idx="1"/>
              </p:nvPr>
            </p:nvSpPr>
            <p:spPr>
              <a:xfrm>
                <a:off x="517525" y="1108433"/>
                <a:ext cx="11064875" cy="5508233"/>
              </a:xfrm>
            </p:spPr>
            <p:txBody>
              <a:bodyPr lIns="90000">
                <a:noAutofit/>
              </a:bodyPr>
              <a:lstStyle/>
              <a:p>
                <a:pPr>
                  <a:spcAft>
                    <a:spcPts val="1800"/>
                  </a:spcAft>
                </a:pPr>
                <a:r>
                  <a:rPr lang="en-US" altLang="zh-CN" dirty="0"/>
                  <a:t>A token </a:t>
                </a:r>
                <a14:m>
                  <m:oMath xmlns:m="http://schemas.openxmlformats.org/officeDocument/2006/math">
                    <m:r>
                      <a:rPr lang="en-US" altLang="zh-CN" b="0" i="1" smtClean="0">
                        <a:latin typeface="Cambria Math" panose="02040503050406030204" pitchFamily="18" charset="0"/>
                      </a:rPr>
                      <m:t>𝑥</m:t>
                    </m:r>
                  </m:oMath>
                </a14:m>
                <a:r>
                  <a:rPr lang="en-US" altLang="zh-CN" dirty="0"/>
                  <a:t> and a label </a:t>
                </a:r>
                <a14:m>
                  <m:oMath xmlns:m="http://schemas.openxmlformats.org/officeDocument/2006/math">
                    <m:r>
                      <a:rPr lang="en-US" altLang="zh-CN" b="0" i="1" smtClean="0">
                        <a:latin typeface="Cambria Math" panose="02040503050406030204" pitchFamily="18" charset="0"/>
                      </a:rPr>
                      <m:t>𝑦</m:t>
                    </m:r>
                  </m:oMath>
                </a14:m>
                <a:r>
                  <a:rPr lang="en-US" altLang="zh-CN" dirty="0"/>
                  <a:t> can be inputs of feature function </a:t>
                </a:r>
                <a14:m>
                  <m:oMath xmlns:m="http://schemas.openxmlformats.org/officeDocument/2006/math">
                    <m:r>
                      <a:rPr lang="en-US" altLang="zh-CN" b="0" i="1" smtClean="0">
                        <a:latin typeface="Cambria Math" panose="02040503050406030204" pitchFamily="18" charset="0"/>
                      </a:rPr>
                      <m:t>𝑓</m:t>
                    </m:r>
                  </m:oMath>
                </a14:m>
                <a:r>
                  <a:rPr lang="en-US" altLang="zh-CN" dirty="0"/>
                  <a:t>.</a:t>
                </a:r>
                <a:r>
                  <a:rPr lang="zh-CN" altLang="en-US" dirty="0"/>
                  <a:t> </a:t>
                </a:r>
                <a:r>
                  <a:rPr lang="en-US" altLang="zh-CN" dirty="0"/>
                  <a:t>For </a:t>
                </a:r>
                <a14:m>
                  <m:oMath xmlns:m="http://schemas.openxmlformats.org/officeDocument/2006/math">
                    <m:r>
                      <a:rPr lang="en-US" altLang="zh-CN" b="0" i="1" smtClean="0">
                        <a:latin typeface="Cambria Math" panose="02040503050406030204" pitchFamily="18" charset="0"/>
                      </a:rPr>
                      <m:t>𝐾</m:t>
                    </m:r>
                  </m:oMath>
                </a14:m>
                <a:r>
                  <a:rPr lang="zh-CN" altLang="en-US" dirty="0"/>
                  <a:t> </a:t>
                </a:r>
                <a:r>
                  <a:rPr lang="en-US" altLang="zh-CN" dirty="0"/>
                  <a:t>features</a:t>
                </a:r>
                <a:r>
                  <a:rPr lang="zh-CN" altLang="en-US" dirty="0"/>
                  <a:t> </a:t>
                </a:r>
                <a:r>
                  <a:rPr lang="en-US" altLang="zh-CN" dirty="0"/>
                  <a:t>with a weight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𝑘</m:t>
                        </m:r>
                      </m:sub>
                    </m:sSub>
                  </m:oMath>
                </a14:m>
                <a:r>
                  <a:rPr lang="zh-CN" altLang="en-US" dirty="0"/>
                  <a:t> </a:t>
                </a:r>
                <a:r>
                  <a:rPr lang="en-US" altLang="zh-CN" dirty="0"/>
                  <a:t>for each feature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oMath>
                </a14:m>
                <a:r>
                  <a:rPr lang="en-US" altLang="zh-CN" dirty="0"/>
                  <a:t>:</a:t>
                </a:r>
              </a:p>
              <a:p>
                <a:pPr marL="0" indent="0" algn="ctr">
                  <a:spcAft>
                    <a:spcPts val="1200"/>
                  </a:spcAft>
                  <a:buNone/>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𝑌</m:t>
                          </m:r>
                        </m:e>
                        <m:e>
                          <m:r>
                            <a:rPr lang="en-US" altLang="zh-CN" sz="2400" i="1">
                              <a:latin typeface="Cambria Math" panose="02040503050406030204" pitchFamily="18" charset="0"/>
                            </a:rPr>
                            <m:t>𝑋</m:t>
                          </m:r>
                        </m:e>
                      </m:d>
                      <m:r>
                        <a:rPr lang="en-US" altLang="zh-CN" sz="2400" i="1">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solidFill>
                                <a:srgbClr val="00B050"/>
                              </a:solidFill>
                              <a:latin typeface="Cambria Math" panose="02040503050406030204" pitchFamily="18" charset="0"/>
                            </a:rPr>
                            <m:t>𝑍</m:t>
                          </m:r>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e>
                          </m:d>
                        </m:den>
                      </m:f>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𝑘</m:t>
                                  </m:r>
                                  <m:r>
                                    <a:rPr lang="en-US" altLang="zh-CN" sz="2400" i="1">
                                      <a:latin typeface="Cambria Math" panose="02040503050406030204" pitchFamily="18" charset="0"/>
                                    </a:rPr>
                                    <m:t>=1</m:t>
                                  </m:r>
                                </m:sub>
                                <m:sup>
                                  <m:r>
                                    <a:rPr lang="en-US" altLang="zh-CN" sz="2400" i="1">
                                      <a:latin typeface="Cambria Math" panose="02040503050406030204" pitchFamily="18" charset="0"/>
                                    </a:rPr>
                                    <m:t>𝐾</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𝑘</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𝐹</m:t>
                                  </m:r>
                                </m:e>
                                <m:sub>
                                  <m:r>
                                    <a:rPr lang="en-US" altLang="zh-CN" sz="2400" i="1">
                                      <a:latin typeface="Cambria Math" panose="02040503050406030204" pitchFamily="18" charset="0"/>
                                    </a:rPr>
                                    <m:t>𝑘</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𝑋</m:t>
                                  </m:r>
                                  <m:r>
                                    <a:rPr lang="en-US" altLang="zh-CN" sz="2400" i="1">
                                      <a:latin typeface="Cambria Math" panose="02040503050406030204" pitchFamily="18" charset="0"/>
                                    </a:rPr>
                                    <m:t>,</m:t>
                                  </m:r>
                                  <m:r>
                                    <a:rPr lang="en-US" altLang="zh-CN" sz="2400" b="0" i="1" smtClean="0">
                                      <a:latin typeface="Cambria Math" panose="02040503050406030204" pitchFamily="18" charset="0"/>
                                    </a:rPr>
                                    <m:t>𝑌</m:t>
                                  </m:r>
                                  <m:r>
                                    <a:rPr lang="en-US" altLang="zh-CN" sz="2400" i="1" smtClean="0">
                                      <a:latin typeface="Cambria Math" panose="02040503050406030204" pitchFamily="18" charset="0"/>
                                    </a:rPr>
                                    <m:t> </m:t>
                                  </m:r>
                                </m:e>
                              </m:d>
                            </m:e>
                          </m:d>
                        </m:e>
                      </m:func>
                    </m:oMath>
                  </m:oMathPara>
                </a14:m>
                <a:endParaRPr lang="en-US" altLang="zh-CN" sz="2400" i="1" dirty="0">
                  <a:latin typeface="Cambria Math" panose="02040503050406030204" pitchFamily="18" charset="0"/>
                </a:endParaRPr>
              </a:p>
              <a:p>
                <a:pPr marL="0" indent="0" algn="ctr">
                  <a:spcAft>
                    <a:spcPts val="1200"/>
                  </a:spcAft>
                  <a:buNone/>
                </a:pPr>
                <a14:m>
                  <m:oMath xmlns:m="http://schemas.openxmlformats.org/officeDocument/2006/math">
                    <m:r>
                      <a:rPr lang="en-US" altLang="zh-CN" sz="2400" b="0" i="1" smtClean="0">
                        <a:solidFill>
                          <a:srgbClr val="00B050"/>
                        </a:solidFill>
                        <a:latin typeface="Cambria Math" panose="02040503050406030204" pitchFamily="18" charset="0"/>
                      </a:rPr>
                      <m:t>𝑍</m:t>
                    </m:r>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e>
                    </m:d>
                    <m:r>
                      <a:rPr lang="en-US" altLang="zh-CN" sz="2400" b="0" i="1" smtClean="0">
                        <a:solidFill>
                          <a:srgbClr val="00B050"/>
                        </a:solidFill>
                        <a:latin typeface="Cambria Math" panose="02040503050406030204" pitchFamily="18" charset="0"/>
                      </a:rPr>
                      <m:t>=</m:t>
                    </m:r>
                    <m:nary>
                      <m:naryPr>
                        <m:chr m:val="∑"/>
                        <m:supHide m:val="on"/>
                        <m:ctrlPr>
                          <a:rPr lang="en-US" altLang="zh-CN" sz="2400" b="0" i="1" smtClean="0">
                            <a:solidFill>
                              <a:srgbClr val="00B050"/>
                            </a:solidFill>
                            <a:latin typeface="Cambria Math" panose="02040503050406030204" pitchFamily="18" charset="0"/>
                          </a:rPr>
                        </m:ctrlPr>
                      </m:naryPr>
                      <m:sub>
                        <m:sSup>
                          <m:sSupPr>
                            <m:ctrlPr>
                              <a:rPr lang="en-US" altLang="zh-CN" sz="2400" b="0" i="1" smtClean="0">
                                <a:solidFill>
                                  <a:srgbClr val="00B050"/>
                                </a:solidFill>
                                <a:latin typeface="Cambria Math" panose="02040503050406030204" pitchFamily="18" charset="0"/>
                              </a:rPr>
                            </m:ctrlPr>
                          </m:sSupPr>
                          <m:e>
                            <m:r>
                              <m:rPr>
                                <m:brk m:alnAt="7"/>
                              </m:rPr>
                              <a:rPr lang="en-US" altLang="zh-CN" sz="2400" b="0" i="1" smtClean="0">
                                <a:solidFill>
                                  <a:srgbClr val="00B050"/>
                                </a:solidFill>
                                <a:latin typeface="Cambria Math" panose="02040503050406030204" pitchFamily="18" charset="0"/>
                              </a:rPr>
                              <m:t>𝑌</m:t>
                            </m:r>
                          </m:e>
                          <m:sup>
                            <m:r>
                              <a:rPr lang="en-US" altLang="zh-CN" sz="2400" b="0" i="1" smtClean="0">
                                <a:solidFill>
                                  <a:srgbClr val="00B050"/>
                                </a:solidFill>
                                <a:latin typeface="Cambria Math" panose="02040503050406030204" pitchFamily="18" charset="0"/>
                              </a:rPr>
                              <m:t>′</m:t>
                            </m:r>
                          </m:sup>
                        </m:sSup>
                        <m:r>
                          <a:rPr lang="en-US" altLang="zh-CN" sz="2400" b="0" i="1" smtClean="0">
                            <a:solidFill>
                              <a:srgbClr val="00B050"/>
                            </a:solidFill>
                            <a:latin typeface="Cambria Math" panose="02040503050406030204" pitchFamily="18" charset="0"/>
                          </a:rPr>
                          <m:t>∈</m:t>
                        </m:r>
                        <m:r>
                          <a:rPr lang="zh-CN" altLang="en-US" sz="2400" i="1" dirty="0" smtClean="0">
                            <a:solidFill>
                              <a:srgbClr val="00B050"/>
                            </a:solidFill>
                            <a:latin typeface="Cambria Math" panose="02040503050406030204" pitchFamily="18" charset="0"/>
                          </a:rPr>
                          <m:t>𝓎</m:t>
                        </m:r>
                      </m:sub>
                      <m:sup/>
                      <m:e>
                        <m:func>
                          <m:funcPr>
                            <m:ctrlPr>
                              <a:rPr lang="en-US" altLang="zh-CN" sz="2400" b="0" i="1" smtClean="0">
                                <a:solidFill>
                                  <a:srgbClr val="00B050"/>
                                </a:solidFill>
                                <a:latin typeface="Cambria Math" panose="02040503050406030204" pitchFamily="18" charset="0"/>
                              </a:rPr>
                            </m:ctrlPr>
                          </m:funcPr>
                          <m:fName>
                            <m:r>
                              <m:rPr>
                                <m:sty m:val="p"/>
                              </m:rPr>
                              <a:rPr lang="en-US" altLang="zh-CN" sz="2400" b="0" i="0" smtClean="0">
                                <a:solidFill>
                                  <a:srgbClr val="00B050"/>
                                </a:solidFill>
                                <a:latin typeface="Cambria Math" panose="02040503050406030204" pitchFamily="18" charset="0"/>
                              </a:rPr>
                              <m:t>exp</m:t>
                            </m:r>
                          </m:fName>
                          <m:e>
                            <m:d>
                              <m:dPr>
                                <m:ctrlPr>
                                  <a:rPr lang="en-US" altLang="zh-CN" sz="2400" b="0" i="1" smtClean="0">
                                    <a:solidFill>
                                      <a:srgbClr val="00B050"/>
                                    </a:solidFill>
                                    <a:latin typeface="Cambria Math" panose="02040503050406030204" pitchFamily="18" charset="0"/>
                                  </a:rPr>
                                </m:ctrlPr>
                              </m:dPr>
                              <m:e>
                                <m:nary>
                                  <m:naryPr>
                                    <m:chr m:val="∑"/>
                                    <m:ctrlPr>
                                      <a:rPr lang="en-US" altLang="zh-CN" sz="2400" i="1" smtClean="0">
                                        <a:solidFill>
                                          <a:srgbClr val="00B050"/>
                                        </a:solidFill>
                                        <a:latin typeface="Cambria Math" panose="02040503050406030204" pitchFamily="18" charset="0"/>
                                      </a:rPr>
                                    </m:ctrlPr>
                                  </m:naryPr>
                                  <m:sub>
                                    <m:r>
                                      <m:rPr>
                                        <m:brk m:alnAt="23"/>
                                      </m:rPr>
                                      <a:rPr lang="en-US" altLang="zh-CN" sz="2400" i="1">
                                        <a:solidFill>
                                          <a:srgbClr val="00B050"/>
                                        </a:solidFill>
                                        <a:latin typeface="Cambria Math" panose="02040503050406030204" pitchFamily="18" charset="0"/>
                                      </a:rPr>
                                      <m:t>𝑘</m:t>
                                    </m:r>
                                    <m:r>
                                      <a:rPr lang="en-US" altLang="zh-CN" sz="2400" i="1">
                                        <a:solidFill>
                                          <a:srgbClr val="00B050"/>
                                        </a:solidFill>
                                        <a:latin typeface="Cambria Math" panose="02040503050406030204" pitchFamily="18" charset="0"/>
                                      </a:rPr>
                                      <m:t>=1</m:t>
                                    </m:r>
                                  </m:sub>
                                  <m:sup>
                                    <m:r>
                                      <a:rPr lang="en-US" altLang="zh-CN" sz="2400" i="1">
                                        <a:solidFill>
                                          <a:srgbClr val="00B050"/>
                                        </a:solidFill>
                                        <a:latin typeface="Cambria Math" panose="02040503050406030204" pitchFamily="18" charset="0"/>
                                      </a:rPr>
                                      <m:t>𝐾</m:t>
                                    </m:r>
                                  </m:sup>
                                  <m:e>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𝑤</m:t>
                                        </m:r>
                                      </m:e>
                                      <m:sub>
                                        <m:r>
                                          <a:rPr lang="en-US" altLang="zh-CN" sz="2400" i="1">
                                            <a:solidFill>
                                              <a:srgbClr val="00B050"/>
                                            </a:solidFill>
                                            <a:latin typeface="Cambria Math" panose="02040503050406030204" pitchFamily="18" charset="0"/>
                                          </a:rPr>
                                          <m:t>𝑘</m:t>
                                        </m:r>
                                      </m:sub>
                                    </m:sSub>
                                  </m:e>
                                </m:nary>
                                <m:sSub>
                                  <m:sSubPr>
                                    <m:ctrlPr>
                                      <a:rPr lang="en-US" altLang="zh-CN" sz="2400" b="0" i="1" smtClean="0">
                                        <a:solidFill>
                                          <a:srgbClr val="00B050"/>
                                        </a:solidFill>
                                        <a:latin typeface="Cambria Math" panose="02040503050406030204" pitchFamily="18" charset="0"/>
                                      </a:rPr>
                                    </m:ctrlPr>
                                  </m:sSubPr>
                                  <m:e>
                                    <m:r>
                                      <a:rPr lang="en-US" altLang="zh-CN" sz="2400" b="0" i="1" smtClean="0">
                                        <a:solidFill>
                                          <a:srgbClr val="00B050"/>
                                        </a:solidFill>
                                        <a:latin typeface="Cambria Math" panose="02040503050406030204" pitchFamily="18" charset="0"/>
                                      </a:rPr>
                                      <m:t>𝐹</m:t>
                                    </m:r>
                                  </m:e>
                                  <m:sub>
                                    <m:r>
                                      <a:rPr lang="en-US" altLang="zh-CN" sz="2400" b="0" i="1" smtClean="0">
                                        <a:solidFill>
                                          <a:srgbClr val="00B050"/>
                                        </a:solidFill>
                                        <a:latin typeface="Cambria Math" panose="02040503050406030204" pitchFamily="18" charset="0"/>
                                      </a:rPr>
                                      <m:t>𝑘</m:t>
                                    </m:r>
                                  </m:sub>
                                </m:sSub>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𝑋</m:t>
                                    </m:r>
                                    <m:r>
                                      <a:rPr lang="en-US" altLang="zh-CN" sz="2400" b="0" i="1" smtClean="0">
                                        <a:solidFill>
                                          <a:srgbClr val="00B050"/>
                                        </a:solidFill>
                                        <a:latin typeface="Cambria Math" panose="02040503050406030204" pitchFamily="18" charset="0"/>
                                      </a:rPr>
                                      <m:t>,</m:t>
                                    </m:r>
                                    <m:sSup>
                                      <m:sSupPr>
                                        <m:ctrlPr>
                                          <a:rPr lang="en-US" altLang="zh-CN" sz="2400" b="0" i="1" smtClean="0">
                                            <a:solidFill>
                                              <a:srgbClr val="00B050"/>
                                            </a:solidFill>
                                            <a:latin typeface="Cambria Math" panose="02040503050406030204" pitchFamily="18" charset="0"/>
                                          </a:rPr>
                                        </m:ctrlPr>
                                      </m:sSupPr>
                                      <m:e>
                                        <m:r>
                                          <a:rPr lang="en-US" altLang="zh-CN" sz="2400" b="0" i="1" smtClean="0">
                                            <a:solidFill>
                                              <a:srgbClr val="00B050"/>
                                            </a:solidFill>
                                            <a:latin typeface="Cambria Math" panose="02040503050406030204" pitchFamily="18" charset="0"/>
                                          </a:rPr>
                                          <m:t>𝑌</m:t>
                                        </m:r>
                                      </m:e>
                                      <m:sup>
                                        <m:r>
                                          <a:rPr lang="en-US" altLang="zh-CN" sz="2400" b="0" i="1" smtClean="0">
                                            <a:solidFill>
                                              <a:srgbClr val="00B050"/>
                                            </a:solidFill>
                                            <a:latin typeface="Cambria Math" panose="02040503050406030204" pitchFamily="18" charset="0"/>
                                          </a:rPr>
                                          <m:t>′</m:t>
                                        </m:r>
                                      </m:sup>
                                    </m:sSup>
                                  </m:e>
                                </m:d>
                              </m:e>
                            </m:d>
                          </m:e>
                        </m:func>
                      </m:e>
                    </m:nary>
                  </m:oMath>
                </a14:m>
                <a:r>
                  <a:rPr lang="en-US" altLang="zh-CN" sz="2400" dirty="0"/>
                  <a:t> </a:t>
                </a:r>
              </a:p>
              <a:p>
                <a:pPr>
                  <a:spcBef>
                    <a:spcPts val="2200"/>
                  </a:spcBef>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oMath>
                </a14:m>
                <a:r>
                  <a:rPr lang="en-US" altLang="zh-CN" dirty="0"/>
                  <a:t> are global features</a:t>
                </a:r>
                <a:r>
                  <a:rPr lang="zh-CN" altLang="en-US" dirty="0"/>
                  <a:t> </a:t>
                </a:r>
                <a:r>
                  <a:rPr lang="en-US" altLang="zh-CN" dirty="0"/>
                  <a:t>calculated</a:t>
                </a:r>
                <a:r>
                  <a:rPr lang="zh-CN" altLang="en-US" dirty="0"/>
                  <a:t> </a:t>
                </a:r>
                <a:r>
                  <a:rPr lang="en-US" altLang="zh-CN" dirty="0"/>
                  <a:t>by local features:</a:t>
                </a:r>
              </a:p>
              <a:p>
                <a:pPr marL="0" indent="0">
                  <a:spcAft>
                    <a:spcPts val="18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d>
                        </m:e>
                      </m:nary>
                    </m:oMath>
                  </m:oMathPara>
                </a14:m>
                <a:endParaRPr lang="en-US" altLang="zh-CN" dirty="0"/>
              </a:p>
              <a:p>
                <a:endParaRPr lang="en-CN" dirty="0"/>
              </a:p>
            </p:txBody>
          </p:sp>
        </mc:Choice>
        <mc:Fallback>
          <p:sp>
            <p:nvSpPr>
              <p:cNvPr id="3" name="Content Placeholder 2">
                <a:extLst>
                  <a:ext uri="{FF2B5EF4-FFF2-40B4-BE49-F238E27FC236}">
                    <a16:creationId xmlns:a16="http://schemas.microsoft.com/office/drawing/2014/main" id="{85AF8612-61A0-9546-9470-D1BAC18152CE}"/>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2"/>
                <a:stretch>
                  <a:fillRect l="-916" t="-1382" b="-3663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45617BC-EB8A-2648-8DF9-BED9A35DCE08}"/>
              </a:ext>
            </a:extLst>
          </p:cNvPr>
          <p:cNvSpPr>
            <a:spLocks noGrp="1"/>
          </p:cNvSpPr>
          <p:nvPr>
            <p:ph type="sldNum" sz="quarter" idx="12"/>
          </p:nvPr>
        </p:nvSpPr>
        <p:spPr/>
        <p:txBody>
          <a:bodyPr/>
          <a:lstStyle/>
          <a:p>
            <a:fld id="{DC8BB421-126E-41CB-B73A-69D52E98CAE3}" type="slidenum">
              <a:rPr lang="zh-CN" altLang="en-US" smtClean="0"/>
              <a:t>98</a:t>
            </a:fld>
            <a:endParaRPr lang="zh-CN" altLang="en-US" dirty="0"/>
          </a:p>
        </p:txBody>
      </p:sp>
      <p:sp>
        <p:nvSpPr>
          <p:cNvPr id="6" name="TextBox 5">
            <a:extLst>
              <a:ext uri="{FF2B5EF4-FFF2-40B4-BE49-F238E27FC236}">
                <a16:creationId xmlns:a16="http://schemas.microsoft.com/office/drawing/2014/main" id="{2661D3DC-0F94-8B43-BE1C-EC1B73C17C01}"/>
              </a:ext>
            </a:extLst>
          </p:cNvPr>
          <p:cNvSpPr txBox="1"/>
          <p:nvPr/>
        </p:nvSpPr>
        <p:spPr>
          <a:xfrm>
            <a:off x="8129664" y="5667961"/>
            <a:ext cx="3262860" cy="523220"/>
          </a:xfrm>
          <a:prstGeom prst="rect">
            <a:avLst/>
          </a:prstGeom>
          <a:noFill/>
        </p:spPr>
        <p:txBody>
          <a:bodyPr wrap="square">
            <a:spAutoFit/>
          </a:bodyPr>
          <a:lstStyle/>
          <a:p>
            <a:r>
              <a:rPr lang="en-US" altLang="zh-CN" sz="2800" dirty="0">
                <a:solidFill>
                  <a:schemeClr val="accent1"/>
                </a:solidFill>
              </a:rPr>
              <a:t>Linear</a:t>
            </a:r>
            <a:r>
              <a:rPr lang="zh-CN" altLang="en-US" sz="2800" dirty="0">
                <a:solidFill>
                  <a:schemeClr val="accent1"/>
                </a:solidFill>
              </a:rPr>
              <a:t> </a:t>
            </a:r>
            <a:r>
              <a:rPr lang="en-US" altLang="zh-CN" sz="2800" dirty="0">
                <a:solidFill>
                  <a:schemeClr val="accent1"/>
                </a:solidFill>
              </a:rPr>
              <a:t>Chain</a:t>
            </a:r>
            <a:r>
              <a:rPr lang="zh-CN" altLang="en-US" sz="2800" dirty="0">
                <a:solidFill>
                  <a:schemeClr val="accent1"/>
                </a:solidFill>
              </a:rPr>
              <a:t> </a:t>
            </a:r>
            <a:r>
              <a:rPr lang="en-US" altLang="zh-CN" sz="2800" dirty="0">
                <a:solidFill>
                  <a:schemeClr val="accent1"/>
                </a:solidFill>
              </a:rPr>
              <a:t>CRFs</a:t>
            </a:r>
            <a:endParaRPr lang="en-CN" sz="2800" dirty="0">
              <a:solidFill>
                <a:schemeClr val="accent1"/>
              </a:solidFill>
            </a:endParaRPr>
          </a:p>
        </p:txBody>
      </p:sp>
    </p:spTree>
    <p:extLst>
      <p:ext uri="{BB962C8B-B14F-4D97-AF65-F5344CB8AC3E}">
        <p14:creationId xmlns:p14="http://schemas.microsoft.com/office/powerpoint/2010/main" val="3862799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707C-F996-374A-9EB6-6D88399572AB}"/>
              </a:ext>
            </a:extLst>
          </p:cNvPr>
          <p:cNvSpPr>
            <a:spLocks noGrp="1"/>
          </p:cNvSpPr>
          <p:nvPr>
            <p:ph type="title"/>
          </p:nvPr>
        </p:nvSpPr>
        <p:spPr/>
        <p:txBody>
          <a:bodyPr/>
          <a:lstStyle/>
          <a:p>
            <a:r>
              <a:rPr lang="en-US" altLang="zh-CN" dirty="0"/>
              <a:t>View</a:t>
            </a:r>
            <a:r>
              <a:rPr lang="zh-CN" altLang="en-US" dirty="0"/>
              <a:t> </a:t>
            </a:r>
            <a:r>
              <a:rPr lang="en-US" altLang="zh-CN" dirty="0"/>
              <a:t>Linear</a:t>
            </a:r>
            <a:r>
              <a:rPr lang="zh-CN" altLang="en-US" dirty="0"/>
              <a:t> </a:t>
            </a:r>
            <a:r>
              <a:rPr lang="en-US" altLang="zh-CN" dirty="0"/>
              <a:t>Chain</a:t>
            </a:r>
            <a:r>
              <a:rPr lang="zh-CN" altLang="en-US" dirty="0"/>
              <a:t> </a:t>
            </a:r>
            <a:r>
              <a:rPr lang="en-US" altLang="zh-CN" dirty="0"/>
              <a:t>CRFs as a graph</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109B28-857F-8B43-B9B7-9FF1A3507DA6}"/>
                  </a:ext>
                </a:extLst>
              </p:cNvPr>
              <p:cNvSpPr>
                <a:spLocks noGrp="1"/>
              </p:cNvSpPr>
              <p:nvPr>
                <p:ph idx="1"/>
              </p:nvPr>
            </p:nvSpPr>
            <p:spPr/>
            <p:txBody>
              <a:bodyPr/>
              <a:lstStyle/>
              <a:p>
                <a:pPr>
                  <a:spcAft>
                    <a:spcPts val="1800"/>
                  </a:spcAft>
                </a:pPr>
                <a:r>
                  <a:rPr lang="en-US" altLang="zh-CN" sz="2800" dirty="0"/>
                  <a:t>Let </a:t>
                </a:r>
                <a14:m>
                  <m:oMath xmlns:m="http://schemas.openxmlformats.org/officeDocument/2006/math">
                    <m:r>
                      <a:rPr lang="en-US" altLang="zh-CN" sz="2800" i="1" dirty="0" smtClean="0">
                        <a:latin typeface="Cambria Math" panose="02040503050406030204" pitchFamily="18" charset="0"/>
                      </a:rPr>
                      <m:t>𝐺</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𝐸</m:t>
                    </m:r>
                    <m:r>
                      <a:rPr lang="en-US" altLang="zh-CN" sz="2800" i="1" dirty="0" smtClean="0">
                        <a:latin typeface="Cambria Math" panose="02040503050406030204" pitchFamily="18" charset="0"/>
                      </a:rPr>
                      <m:t>)</m:t>
                    </m:r>
                  </m:oMath>
                </a14:m>
                <a:r>
                  <a:rPr lang="en-US" altLang="zh-CN" sz="2800" dirty="0"/>
                  <a:t> be a graph such that</a:t>
                </a:r>
                <a14:m>
                  <m:oMath xmlns:m="http://schemas.openxmlformats.org/officeDocument/2006/math">
                    <m:r>
                      <a:rPr lang="en-US" altLang="zh-CN" sz="2800" i="1" dirty="0">
                        <a:latin typeface="Cambria Math" panose="02040503050406030204" pitchFamily="18" charset="0"/>
                      </a:rPr>
                      <m:t> </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𝑌</m:t>
                        </m:r>
                      </m:e>
                      <m:sub>
                        <m:r>
                          <a:rPr lang="en-US" altLang="zh-CN" sz="2800" b="0" i="1" dirty="0" smtClean="0">
                            <a:latin typeface="Cambria Math" panose="02040503050406030204" pitchFamily="18" charset="0"/>
                          </a:rPr>
                          <m:t>𝑖</m:t>
                        </m:r>
                      </m:sub>
                    </m:sSub>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𝑉</m:t>
                    </m:r>
                  </m:oMath>
                </a14:m>
                <a:r>
                  <a:rPr lang="en-US" altLang="zh-CN" sz="2800" dirty="0"/>
                  <a:t> so that </a:t>
                </a:r>
                <a14:m>
                  <m:oMath xmlns:m="http://schemas.openxmlformats.org/officeDocument/2006/math">
                    <m:r>
                      <a:rPr lang="en-US" altLang="zh-CN" sz="2800" i="1" dirty="0" smtClean="0">
                        <a:latin typeface="Cambria Math" panose="02040503050406030204" pitchFamily="18" charset="0"/>
                      </a:rPr>
                      <m:t>𝑌</m:t>
                    </m:r>
                  </m:oMath>
                </a14:m>
                <a:r>
                  <a:rPr lang="en-US" altLang="zh-CN" sz="2800" dirty="0"/>
                  <a:t> is indexed by vertices of </a:t>
                </a:r>
                <a14:m>
                  <m:oMath xmlns:m="http://schemas.openxmlformats.org/officeDocument/2006/math">
                    <m:r>
                      <a:rPr lang="en-US" altLang="zh-CN" sz="2800" i="1" dirty="0" smtClean="0">
                        <a:latin typeface="Cambria Math" panose="02040503050406030204" pitchFamily="18" charset="0"/>
                      </a:rPr>
                      <m:t>𝐺</m:t>
                    </m:r>
                  </m:oMath>
                </a14:m>
                <a:r>
                  <a:rPr lang="en-US" altLang="zh-CN" sz="2800" dirty="0"/>
                  <a:t>. Then </a:t>
                </a:r>
                <a14:m>
                  <m:oMath xmlns:m="http://schemas.openxmlformats.org/officeDocument/2006/math">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𝑋</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𝑌</m:t>
                    </m:r>
                    <m:r>
                      <a:rPr lang="en-US" altLang="zh-CN" sz="2800" i="1" dirty="0" smtClean="0">
                        <a:latin typeface="Cambria Math" panose="02040503050406030204" pitchFamily="18" charset="0"/>
                      </a:rPr>
                      <m:t>)</m:t>
                    </m:r>
                  </m:oMath>
                </a14:m>
                <a:r>
                  <a:rPr lang="en-US" altLang="zh-CN" sz="2800" dirty="0"/>
                  <a:t> is a CRF in case, when conditioned on </a:t>
                </a:r>
                <a14:m>
                  <m:oMath xmlns:m="http://schemas.openxmlformats.org/officeDocument/2006/math">
                    <m:r>
                      <a:rPr lang="en-US" altLang="zh-CN" sz="2800" i="1" dirty="0" smtClean="0">
                        <a:latin typeface="Cambria Math" panose="02040503050406030204" pitchFamily="18" charset="0"/>
                      </a:rPr>
                      <m:t>𝑋</m:t>
                    </m:r>
                  </m:oMath>
                </a14:m>
                <a:r>
                  <a:rPr lang="en-US" altLang="zh-CN" sz="2800" dirty="0"/>
                  <a:t>, the random variables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oMath>
                </a14:m>
                <a:r>
                  <a:rPr lang="en-US" altLang="zh-CN" sz="2800" dirty="0"/>
                  <a:t> obey the Markov property with respect to the graph:</a:t>
                </a:r>
              </a:p>
              <a:p>
                <a:pPr algn="ctr">
                  <a:spcAft>
                    <a:spcPts val="1800"/>
                  </a:spcAft>
                </a:pPr>
                <a14:m>
                  <m:oMath xmlns:m="http://schemas.openxmlformats.org/officeDocument/2006/math">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𝑗</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𝑖</m:t>
                            </m:r>
                          </m:sub>
                        </m:sSub>
                      </m:e>
                      <m:e>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𝑌</m:t>
                            </m:r>
                          </m:e>
                          <m:sub>
                            <m:r>
                              <a:rPr lang="en-US" altLang="zh-CN" sz="2800" b="0" i="1" smtClean="0">
                                <a:latin typeface="Cambria Math" panose="02040503050406030204" pitchFamily="18" charset="0"/>
                              </a:rPr>
                              <m:t>𝑗</m:t>
                            </m:r>
                          </m:sub>
                        </m:sSub>
                        <m:r>
                          <a:rPr lang="en-US" altLang="zh-CN" sz="2800" b="0" i="1" smtClean="0">
                            <a:latin typeface="Cambria Math" panose="02040503050406030204" pitchFamily="18" charset="0"/>
                          </a:rPr>
                          <m:t>,</m:t>
                        </m:r>
                        <m:r>
                          <a:rPr lang="en-US" altLang="zh-CN" sz="2800" b="0" i="1" smtClean="0">
                            <a:solidFill>
                              <a:schemeClr val="accent1"/>
                            </a:solidFill>
                            <a:latin typeface="Cambria Math" panose="02040503050406030204" pitchFamily="18" charset="0"/>
                          </a:rPr>
                          <m:t>𝑖</m:t>
                        </m:r>
                        <m:r>
                          <a:rPr lang="en-US" altLang="zh-CN" sz="2800" b="0" i="1" smtClean="0">
                            <a:solidFill>
                              <a:schemeClr val="accent1"/>
                            </a:solidFill>
                            <a:latin typeface="Cambria Math" panose="02040503050406030204" pitchFamily="18" charset="0"/>
                          </a:rPr>
                          <m:t>∼</m:t>
                        </m:r>
                        <m:r>
                          <a:rPr lang="en-US" altLang="zh-CN" sz="2800" b="0" i="1" smtClean="0">
                            <a:solidFill>
                              <a:schemeClr val="accent1"/>
                            </a:solidFill>
                            <a:latin typeface="Cambria Math" panose="02040503050406030204" pitchFamily="18" charset="0"/>
                          </a:rPr>
                          <m:t>𝑗</m:t>
                        </m:r>
                      </m:e>
                    </m:d>
                  </m:oMath>
                </a14:m>
                <a:r>
                  <a:rPr lang="en-US" altLang="zh-CN" sz="2800" dirty="0"/>
                  <a:t>,</a:t>
                </a:r>
              </a:p>
              <a:p>
                <a:pPr marL="0" indent="0">
                  <a:spcAft>
                    <a:spcPts val="1800"/>
                  </a:spcAft>
                  <a:buNone/>
                </a:pPr>
                <a:r>
                  <a:rPr lang="zh-CN" altLang="en-US" sz="2800" dirty="0"/>
                  <a:t>  </a:t>
                </a:r>
                <a:r>
                  <a:rPr lang="en-US" altLang="zh-CN" sz="2800" dirty="0"/>
                  <a:t>where </a:t>
                </a:r>
                <a14:m>
                  <m:oMath xmlns:m="http://schemas.openxmlformats.org/officeDocument/2006/math">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𝑗</m:t>
                    </m:r>
                  </m:oMath>
                </a14:m>
                <a:r>
                  <a:rPr lang="en-US" altLang="zh-CN" sz="2800" dirty="0"/>
                  <a:t> means that </a:t>
                </a:r>
                <a14:m>
                  <m:oMath xmlns:m="http://schemas.openxmlformats.org/officeDocument/2006/math">
                    <m:r>
                      <a:rPr lang="en-US" altLang="zh-CN" sz="2800" b="0" i="1" smtClean="0">
                        <a:latin typeface="Cambria Math" panose="02040503050406030204" pitchFamily="18" charset="0"/>
                      </a:rPr>
                      <m:t>𝑖</m:t>
                    </m:r>
                  </m:oMath>
                </a14:m>
                <a:r>
                  <a:rPr lang="en-US" altLang="zh-CN" sz="2800" dirty="0"/>
                  <a:t> and </a:t>
                </a:r>
                <a14:m>
                  <m:oMath xmlns:m="http://schemas.openxmlformats.org/officeDocument/2006/math">
                    <m:r>
                      <a:rPr lang="en-US" altLang="zh-CN" sz="2800" b="0" i="1" smtClean="0">
                        <a:latin typeface="Cambria Math" panose="02040503050406030204" pitchFamily="18" charset="0"/>
                      </a:rPr>
                      <m:t>𝑗</m:t>
                    </m:r>
                  </m:oMath>
                </a14:m>
                <a:r>
                  <a:rPr lang="en-US" altLang="zh-CN" sz="2800" dirty="0"/>
                  <a:t> are neighbors in </a:t>
                </a:r>
                <a14:m>
                  <m:oMath xmlns:m="http://schemas.openxmlformats.org/officeDocument/2006/math">
                    <m:r>
                      <a:rPr lang="en-US" altLang="zh-CN" sz="2800" i="1" dirty="0" smtClean="0">
                        <a:latin typeface="Cambria Math" panose="02040503050406030204" pitchFamily="18" charset="0"/>
                      </a:rPr>
                      <m:t>𝐺</m:t>
                    </m:r>
                  </m:oMath>
                </a14:m>
                <a:r>
                  <a:rPr lang="en-US" altLang="zh-CN" sz="2800" dirty="0"/>
                  <a:t>.</a:t>
                </a:r>
                <a:endParaRPr lang="en-CN" dirty="0"/>
              </a:p>
            </p:txBody>
          </p:sp>
        </mc:Choice>
        <mc:Fallback>
          <p:sp>
            <p:nvSpPr>
              <p:cNvPr id="3" name="Content Placeholder 2">
                <a:extLst>
                  <a:ext uri="{FF2B5EF4-FFF2-40B4-BE49-F238E27FC236}">
                    <a16:creationId xmlns:a16="http://schemas.microsoft.com/office/drawing/2014/main" id="{FF109B28-857F-8B43-B9B7-9FF1A3507DA6}"/>
                  </a:ext>
                </a:extLst>
              </p:cNvPr>
              <p:cNvSpPr>
                <a:spLocks noGrp="1" noRot="1" noChangeAspect="1" noMove="1" noResize="1" noEditPoints="1" noAdjustHandles="1" noChangeArrowheads="1" noChangeShapeType="1" noTextEdit="1"/>
              </p:cNvSpPr>
              <p:nvPr>
                <p:ph idx="1"/>
              </p:nvPr>
            </p:nvSpPr>
            <p:spPr>
              <a:blipFill>
                <a:blip r:embed="rId2"/>
                <a:stretch>
                  <a:fillRect l="-916" t="-1382" r="-91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E33357CB-FBE9-754C-B111-613D5192CCBC}"/>
              </a:ext>
            </a:extLst>
          </p:cNvPr>
          <p:cNvSpPr>
            <a:spLocks noGrp="1"/>
          </p:cNvSpPr>
          <p:nvPr>
            <p:ph type="sldNum" sz="quarter" idx="12"/>
          </p:nvPr>
        </p:nvSpPr>
        <p:spPr/>
        <p:txBody>
          <a:bodyPr/>
          <a:lstStyle/>
          <a:p>
            <a:fld id="{DC8BB421-126E-41CB-B73A-69D52E98CAE3}" type="slidenum">
              <a:rPr lang="zh-CN" altLang="en-US" smtClean="0"/>
              <a:t>99</a:t>
            </a:fld>
            <a:endParaRPr lang="zh-CN" altLang="en-US" dirty="0"/>
          </a:p>
        </p:txBody>
      </p:sp>
      <p:sp>
        <p:nvSpPr>
          <p:cNvPr id="5" name="Oval 5">
            <a:extLst>
              <a:ext uri="{FF2B5EF4-FFF2-40B4-BE49-F238E27FC236}">
                <a16:creationId xmlns:a16="http://schemas.microsoft.com/office/drawing/2014/main" id="{0FB511AB-8F6F-2C43-A79E-8F2F32DFBB83}"/>
              </a:ext>
            </a:extLst>
          </p:cNvPr>
          <p:cNvSpPr>
            <a:spLocks noChangeArrowheads="1"/>
          </p:cNvSpPr>
          <p:nvPr/>
        </p:nvSpPr>
        <p:spPr bwMode="auto">
          <a:xfrm>
            <a:off x="4125187" y="5759091"/>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6" name="Oval 7">
            <a:extLst>
              <a:ext uri="{FF2B5EF4-FFF2-40B4-BE49-F238E27FC236}">
                <a16:creationId xmlns:a16="http://schemas.microsoft.com/office/drawing/2014/main" id="{B85F7403-3088-874F-8591-DEB4AA543932}"/>
              </a:ext>
            </a:extLst>
          </p:cNvPr>
          <p:cNvSpPr>
            <a:spLocks noChangeArrowheads="1"/>
          </p:cNvSpPr>
          <p:nvPr/>
        </p:nvSpPr>
        <p:spPr bwMode="auto">
          <a:xfrm>
            <a:off x="4123599" y="4866916"/>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7" name="Line 36">
            <a:extLst>
              <a:ext uri="{FF2B5EF4-FFF2-40B4-BE49-F238E27FC236}">
                <a16:creationId xmlns:a16="http://schemas.microsoft.com/office/drawing/2014/main" id="{F8998FF3-E0F0-7B4D-8AC8-0D49D3FE128A}"/>
              </a:ext>
            </a:extLst>
          </p:cNvPr>
          <p:cNvSpPr>
            <a:spLocks noChangeShapeType="1"/>
          </p:cNvSpPr>
          <p:nvPr/>
        </p:nvSpPr>
        <p:spPr bwMode="auto">
          <a:xfrm flipV="1">
            <a:off x="4385537" y="5379679"/>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9">
            <a:extLst>
              <a:ext uri="{FF2B5EF4-FFF2-40B4-BE49-F238E27FC236}">
                <a16:creationId xmlns:a16="http://schemas.microsoft.com/office/drawing/2014/main" id="{42972E9A-82E8-134C-8F33-6C03A7518244}"/>
              </a:ext>
            </a:extLst>
          </p:cNvPr>
          <p:cNvSpPr>
            <a:spLocks noChangeArrowheads="1"/>
          </p:cNvSpPr>
          <p:nvPr/>
        </p:nvSpPr>
        <p:spPr bwMode="auto">
          <a:xfrm>
            <a:off x="5103087" y="5759091"/>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a:extLst>
              <a:ext uri="{FF2B5EF4-FFF2-40B4-BE49-F238E27FC236}">
                <a16:creationId xmlns:a16="http://schemas.microsoft.com/office/drawing/2014/main" id="{00DE5B83-C359-CD43-9584-BEE73F2C42ED}"/>
              </a:ext>
            </a:extLst>
          </p:cNvPr>
          <p:cNvSpPr>
            <a:spLocks noChangeArrowheads="1"/>
          </p:cNvSpPr>
          <p:nvPr/>
        </p:nvSpPr>
        <p:spPr bwMode="auto">
          <a:xfrm>
            <a:off x="5101499" y="4866916"/>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0" name="Line 37">
            <a:extLst>
              <a:ext uri="{FF2B5EF4-FFF2-40B4-BE49-F238E27FC236}">
                <a16:creationId xmlns:a16="http://schemas.microsoft.com/office/drawing/2014/main" id="{7759C1AB-F89E-954B-8E55-12F3F14283F8}"/>
              </a:ext>
            </a:extLst>
          </p:cNvPr>
          <p:cNvSpPr>
            <a:spLocks noChangeShapeType="1"/>
          </p:cNvSpPr>
          <p:nvPr/>
        </p:nvSpPr>
        <p:spPr bwMode="auto">
          <a:xfrm>
            <a:off x="4656999" y="5117741"/>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38">
            <a:extLst>
              <a:ext uri="{FF2B5EF4-FFF2-40B4-BE49-F238E27FC236}">
                <a16:creationId xmlns:a16="http://schemas.microsoft.com/office/drawing/2014/main" id="{CCF71202-6131-DA4D-BF59-B8A8493AB948}"/>
              </a:ext>
            </a:extLst>
          </p:cNvPr>
          <p:cNvSpPr>
            <a:spLocks noChangeShapeType="1"/>
          </p:cNvSpPr>
          <p:nvPr/>
        </p:nvSpPr>
        <p:spPr bwMode="auto">
          <a:xfrm flipV="1">
            <a:off x="5376137" y="5390791"/>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2">
            <a:extLst>
              <a:ext uri="{FF2B5EF4-FFF2-40B4-BE49-F238E27FC236}">
                <a16:creationId xmlns:a16="http://schemas.microsoft.com/office/drawing/2014/main" id="{D5A70C9C-9E67-754B-86BA-2B89530D9154}"/>
              </a:ext>
            </a:extLst>
          </p:cNvPr>
          <p:cNvSpPr>
            <a:spLocks noChangeArrowheads="1"/>
          </p:cNvSpPr>
          <p:nvPr/>
        </p:nvSpPr>
        <p:spPr bwMode="auto">
          <a:xfrm>
            <a:off x="6074637" y="5770204"/>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4">
            <a:extLst>
              <a:ext uri="{FF2B5EF4-FFF2-40B4-BE49-F238E27FC236}">
                <a16:creationId xmlns:a16="http://schemas.microsoft.com/office/drawing/2014/main" id="{B765B092-0373-EF42-9C36-35131A85BDD4}"/>
              </a:ext>
            </a:extLst>
          </p:cNvPr>
          <p:cNvSpPr>
            <a:spLocks noChangeArrowheads="1"/>
          </p:cNvSpPr>
          <p:nvPr/>
        </p:nvSpPr>
        <p:spPr bwMode="auto">
          <a:xfrm>
            <a:off x="6073049" y="4878029"/>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4" name="Oval 15">
            <a:extLst>
              <a:ext uri="{FF2B5EF4-FFF2-40B4-BE49-F238E27FC236}">
                <a16:creationId xmlns:a16="http://schemas.microsoft.com/office/drawing/2014/main" id="{5AC298A3-E61F-784E-8824-D3EE2AF46055}"/>
              </a:ext>
            </a:extLst>
          </p:cNvPr>
          <p:cNvSpPr>
            <a:spLocks noChangeArrowheads="1"/>
          </p:cNvSpPr>
          <p:nvPr/>
        </p:nvSpPr>
        <p:spPr bwMode="auto">
          <a:xfrm>
            <a:off x="7052537" y="5770204"/>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7">
            <a:extLst>
              <a:ext uri="{FF2B5EF4-FFF2-40B4-BE49-F238E27FC236}">
                <a16:creationId xmlns:a16="http://schemas.microsoft.com/office/drawing/2014/main" id="{96B48097-4231-6A42-8994-C6EA691C30D2}"/>
              </a:ext>
            </a:extLst>
          </p:cNvPr>
          <p:cNvSpPr>
            <a:spLocks noChangeArrowheads="1"/>
          </p:cNvSpPr>
          <p:nvPr/>
        </p:nvSpPr>
        <p:spPr bwMode="auto">
          <a:xfrm>
            <a:off x="7050949" y="4878029"/>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16" name="Line 39">
            <a:extLst>
              <a:ext uri="{FF2B5EF4-FFF2-40B4-BE49-F238E27FC236}">
                <a16:creationId xmlns:a16="http://schemas.microsoft.com/office/drawing/2014/main" id="{6DF8E495-46AA-7C45-8CE3-36F7F6173ABE}"/>
              </a:ext>
            </a:extLst>
          </p:cNvPr>
          <p:cNvSpPr>
            <a:spLocks noChangeShapeType="1"/>
          </p:cNvSpPr>
          <p:nvPr/>
        </p:nvSpPr>
        <p:spPr bwMode="auto">
          <a:xfrm>
            <a:off x="5647599" y="5128854"/>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40">
            <a:extLst>
              <a:ext uri="{FF2B5EF4-FFF2-40B4-BE49-F238E27FC236}">
                <a16:creationId xmlns:a16="http://schemas.microsoft.com/office/drawing/2014/main" id="{324593EB-D601-8649-8DBB-D5F8D6D5D7F5}"/>
              </a:ext>
            </a:extLst>
          </p:cNvPr>
          <p:cNvSpPr>
            <a:spLocks noChangeShapeType="1"/>
          </p:cNvSpPr>
          <p:nvPr/>
        </p:nvSpPr>
        <p:spPr bwMode="auto">
          <a:xfrm flipV="1">
            <a:off x="6346099" y="5401904"/>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1">
            <a:extLst>
              <a:ext uri="{FF2B5EF4-FFF2-40B4-BE49-F238E27FC236}">
                <a16:creationId xmlns:a16="http://schemas.microsoft.com/office/drawing/2014/main" id="{78335D56-2C33-4047-9935-702F50D7D256}"/>
              </a:ext>
            </a:extLst>
          </p:cNvPr>
          <p:cNvSpPr>
            <a:spLocks noChangeShapeType="1"/>
          </p:cNvSpPr>
          <p:nvPr/>
        </p:nvSpPr>
        <p:spPr bwMode="auto">
          <a:xfrm>
            <a:off x="6617562" y="5139966"/>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2">
            <a:extLst>
              <a:ext uri="{FF2B5EF4-FFF2-40B4-BE49-F238E27FC236}">
                <a16:creationId xmlns:a16="http://schemas.microsoft.com/office/drawing/2014/main" id="{0B230577-CA89-E945-99D5-4622AFB2B462}"/>
              </a:ext>
            </a:extLst>
          </p:cNvPr>
          <p:cNvSpPr>
            <a:spLocks noChangeShapeType="1"/>
          </p:cNvSpPr>
          <p:nvPr/>
        </p:nvSpPr>
        <p:spPr bwMode="auto">
          <a:xfrm flipV="1">
            <a:off x="7314474" y="5401904"/>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3">
            <a:extLst>
              <a:ext uri="{FF2B5EF4-FFF2-40B4-BE49-F238E27FC236}">
                <a16:creationId xmlns:a16="http://schemas.microsoft.com/office/drawing/2014/main" id="{831AFAAE-FF63-9942-A54D-4EA8AF59D064}"/>
              </a:ext>
            </a:extLst>
          </p:cNvPr>
          <p:cNvSpPr>
            <a:spLocks noChangeShapeType="1"/>
          </p:cNvSpPr>
          <p:nvPr/>
        </p:nvSpPr>
        <p:spPr bwMode="auto">
          <a:xfrm>
            <a:off x="7585937" y="5139966"/>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4">
            <a:extLst>
              <a:ext uri="{FF2B5EF4-FFF2-40B4-BE49-F238E27FC236}">
                <a16:creationId xmlns:a16="http://schemas.microsoft.com/office/drawing/2014/main" id="{3D20A0BC-8CEF-2244-9545-6EEE2A198859}"/>
              </a:ext>
            </a:extLst>
          </p:cNvPr>
          <p:cNvSpPr>
            <a:spLocks noChangeArrowheads="1"/>
          </p:cNvSpPr>
          <p:nvPr/>
        </p:nvSpPr>
        <p:spPr bwMode="auto">
          <a:xfrm>
            <a:off x="9032406" y="5768615"/>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6">
            <a:extLst>
              <a:ext uri="{FF2B5EF4-FFF2-40B4-BE49-F238E27FC236}">
                <a16:creationId xmlns:a16="http://schemas.microsoft.com/office/drawing/2014/main" id="{63E48A17-E382-8E43-A175-895061B22BF6}"/>
              </a:ext>
            </a:extLst>
          </p:cNvPr>
          <p:cNvSpPr>
            <a:spLocks noChangeArrowheads="1"/>
          </p:cNvSpPr>
          <p:nvPr/>
        </p:nvSpPr>
        <p:spPr bwMode="auto">
          <a:xfrm>
            <a:off x="9030818" y="4876440"/>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3" name="Line 47">
            <a:extLst>
              <a:ext uri="{FF2B5EF4-FFF2-40B4-BE49-F238E27FC236}">
                <a16:creationId xmlns:a16="http://schemas.microsoft.com/office/drawing/2014/main" id="{44349980-76AF-2F4B-A665-C4354F5600EC}"/>
              </a:ext>
            </a:extLst>
          </p:cNvPr>
          <p:cNvSpPr>
            <a:spLocks noChangeShapeType="1"/>
          </p:cNvSpPr>
          <p:nvPr/>
        </p:nvSpPr>
        <p:spPr bwMode="auto">
          <a:xfrm>
            <a:off x="8611718" y="5127265"/>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48">
            <a:extLst>
              <a:ext uri="{FF2B5EF4-FFF2-40B4-BE49-F238E27FC236}">
                <a16:creationId xmlns:a16="http://schemas.microsoft.com/office/drawing/2014/main" id="{2C617E81-0395-354B-81D0-436E0B119F9C}"/>
              </a:ext>
            </a:extLst>
          </p:cNvPr>
          <p:cNvSpPr>
            <a:spLocks noChangeShapeType="1"/>
          </p:cNvSpPr>
          <p:nvPr/>
        </p:nvSpPr>
        <p:spPr bwMode="auto">
          <a:xfrm flipV="1">
            <a:off x="9310218" y="5411427"/>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49">
            <a:extLst>
              <a:ext uri="{FF2B5EF4-FFF2-40B4-BE49-F238E27FC236}">
                <a16:creationId xmlns:a16="http://schemas.microsoft.com/office/drawing/2014/main" id="{3F8F963D-505C-7C41-9132-4333C2C9B1F1}"/>
              </a:ext>
            </a:extLst>
          </p:cNvPr>
          <p:cNvSpPr>
            <a:spLocks noChangeShapeType="1"/>
          </p:cNvSpPr>
          <p:nvPr/>
        </p:nvSpPr>
        <p:spPr bwMode="auto">
          <a:xfrm>
            <a:off x="9581681" y="5149490"/>
            <a:ext cx="4254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7">
            <a:extLst>
              <a:ext uri="{FF2B5EF4-FFF2-40B4-BE49-F238E27FC236}">
                <a16:creationId xmlns:a16="http://schemas.microsoft.com/office/drawing/2014/main" id="{FE3083D6-0F5F-B74D-8E2A-E0FBA18B27AC}"/>
              </a:ext>
            </a:extLst>
          </p:cNvPr>
          <p:cNvSpPr>
            <a:spLocks noChangeArrowheads="1"/>
          </p:cNvSpPr>
          <p:nvPr/>
        </p:nvSpPr>
        <p:spPr bwMode="auto">
          <a:xfrm>
            <a:off x="10010312" y="5768615"/>
            <a:ext cx="533400" cy="512763"/>
          </a:xfrm>
          <a:prstGeom prst="ellipse">
            <a:avLst/>
          </a:prstGeom>
          <a:noFill/>
          <a:ln w="28575">
            <a:solidFill>
              <a:srgbClr val="800000"/>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8">
            <a:extLst>
              <a:ext uri="{FF2B5EF4-FFF2-40B4-BE49-F238E27FC236}">
                <a16:creationId xmlns:a16="http://schemas.microsoft.com/office/drawing/2014/main" id="{C0995CE8-4068-1A40-B052-B2249196D3C3}"/>
              </a:ext>
            </a:extLst>
          </p:cNvPr>
          <p:cNvSpPr>
            <a:spLocks noChangeArrowheads="1"/>
          </p:cNvSpPr>
          <p:nvPr/>
        </p:nvSpPr>
        <p:spPr bwMode="auto">
          <a:xfrm>
            <a:off x="10008724" y="4876440"/>
            <a:ext cx="533400" cy="512763"/>
          </a:xfrm>
          <a:prstGeom prst="ellipse">
            <a:avLst/>
          </a:prstGeom>
          <a:solidFill>
            <a:schemeClr val="accent6">
              <a:lumMod val="60000"/>
              <a:lumOff val="40000"/>
            </a:schemeClr>
          </a:solidFill>
          <a:ln w="28575">
            <a:noFill/>
            <a:round/>
            <a:headEnd/>
            <a:tailEnd/>
          </a:ln>
          <a:effectLst/>
        </p:spPr>
        <p:txBody>
          <a:bodyPr wrap="none" anchor="ctr"/>
          <a:lstStyle/>
          <a:p>
            <a:endParaRPr lang="zh-CN" altLang="en-US"/>
          </a:p>
        </p:txBody>
      </p:sp>
      <p:sp>
        <p:nvSpPr>
          <p:cNvPr id="28" name="Line 50">
            <a:extLst>
              <a:ext uri="{FF2B5EF4-FFF2-40B4-BE49-F238E27FC236}">
                <a16:creationId xmlns:a16="http://schemas.microsoft.com/office/drawing/2014/main" id="{CC3E1282-E32C-BD4B-AEC3-7933DBF834CC}"/>
              </a:ext>
            </a:extLst>
          </p:cNvPr>
          <p:cNvSpPr>
            <a:spLocks noChangeShapeType="1"/>
          </p:cNvSpPr>
          <p:nvPr/>
        </p:nvSpPr>
        <p:spPr bwMode="auto">
          <a:xfrm flipV="1">
            <a:off x="10291299" y="5389203"/>
            <a:ext cx="0" cy="3698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29" name="文本框 2">
                <a:extLst>
                  <a:ext uri="{FF2B5EF4-FFF2-40B4-BE49-F238E27FC236}">
                    <a16:creationId xmlns:a16="http://schemas.microsoft.com/office/drawing/2014/main" id="{78C1FC70-9708-4740-9E88-0595D571A6F9}"/>
                  </a:ext>
                </a:extLst>
              </p:cNvPr>
              <p:cNvSpPr txBox="1"/>
              <p:nvPr/>
            </p:nvSpPr>
            <p:spPr>
              <a:xfrm>
                <a:off x="4210912" y="4959182"/>
                <a:ext cx="6555044" cy="276999"/>
              </a:xfrm>
              <a:prstGeom prst="rect">
                <a:avLst/>
              </a:prstGeom>
              <a:noFill/>
            </p:spPr>
            <p:txBody>
              <a:bodyPr wrap="squar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2</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3</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4</m:t>
                        </m:r>
                      </m:sub>
                    </m:sSub>
                  </m:oMath>
                </a14:m>
                <a:r>
                  <a:rPr lang="zh-CN" altLang="en-US" dirty="0"/>
                  <a:t> </a:t>
                </a:r>
                <a:r>
                  <a:rPr lang="en-US" altLang="zh-CN" dirty="0"/>
                  <a:t>	   </a:t>
                </a:r>
                <a14:m>
                  <m:oMath xmlns:m="http://schemas.openxmlformats.org/officeDocument/2006/math">
                    <m:r>
                      <a:rPr lang="en-US" altLang="zh-CN" b="0" i="1" smtClean="0">
                        <a:latin typeface="Cambria Math" panose="02040503050406030204" pitchFamily="18" charset="0"/>
                      </a:rPr>
                      <m:t> </m:t>
                    </m:r>
                  </m:oMath>
                </a14:m>
                <a:r>
                  <a:rPr lang="en-US" altLang="zh-CN" dirty="0"/>
                  <a:t>	 </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b="0" i="1" smtClean="0">
                            <a:latin typeface="Cambria Math" panose="02040503050406030204" pitchFamily="18" charset="0"/>
                          </a:rPr>
                          <m:t>𝑛</m:t>
                        </m:r>
                      </m:sub>
                    </m:sSub>
                  </m:oMath>
                </a14:m>
                <a:r>
                  <a:rPr lang="zh-CN" altLang="en-US" dirty="0"/>
                  <a:t>         </a:t>
                </a:r>
              </a:p>
            </p:txBody>
          </p:sp>
        </mc:Choice>
        <mc:Fallback>
          <p:sp>
            <p:nvSpPr>
              <p:cNvPr id="29" name="文本框 2">
                <a:extLst>
                  <a:ext uri="{FF2B5EF4-FFF2-40B4-BE49-F238E27FC236}">
                    <a16:creationId xmlns:a16="http://schemas.microsoft.com/office/drawing/2014/main" id="{78C1FC70-9708-4740-9E88-0595D571A6F9}"/>
                  </a:ext>
                </a:extLst>
              </p:cNvPr>
              <p:cNvSpPr txBox="1">
                <a:spLocks noRot="1" noChangeAspect="1" noMove="1" noResize="1" noEditPoints="1" noAdjustHandles="1" noChangeArrowheads="1" noChangeShapeType="1" noTextEdit="1"/>
              </p:cNvSpPr>
              <p:nvPr/>
            </p:nvSpPr>
            <p:spPr>
              <a:xfrm>
                <a:off x="4210912" y="4959182"/>
                <a:ext cx="6555044" cy="276999"/>
              </a:xfrm>
              <a:prstGeom prst="rect">
                <a:avLst/>
              </a:prstGeom>
              <a:blipFill>
                <a:blip r:embed="rId3"/>
                <a:stretch>
                  <a:fillRect l="-1161" t="-4348" b="-39130"/>
                </a:stretch>
              </a:blipFill>
            </p:spPr>
            <p:txBody>
              <a:bodyPr/>
              <a:lstStyle/>
              <a:p>
                <a:r>
                  <a:rPr lang="en-CN">
                    <a:noFill/>
                  </a:rPr>
                  <a:t> </a:t>
                </a:r>
              </a:p>
            </p:txBody>
          </p:sp>
        </mc:Fallback>
      </mc:AlternateContent>
      <p:sp>
        <p:nvSpPr>
          <p:cNvPr id="30" name="文本框 67">
            <a:extLst>
              <a:ext uri="{FF2B5EF4-FFF2-40B4-BE49-F238E27FC236}">
                <a16:creationId xmlns:a16="http://schemas.microsoft.com/office/drawing/2014/main" id="{39CCF043-BD7C-604F-86E0-DE45968534E5}"/>
              </a:ext>
            </a:extLst>
          </p:cNvPr>
          <p:cNvSpPr txBox="1"/>
          <p:nvPr/>
        </p:nvSpPr>
        <p:spPr>
          <a:xfrm>
            <a:off x="8140977" y="4953711"/>
            <a:ext cx="373820" cy="369332"/>
          </a:xfrm>
          <a:prstGeom prst="rect">
            <a:avLst/>
          </a:prstGeom>
          <a:noFill/>
        </p:spPr>
        <p:txBody>
          <a:bodyPr wrap="none" rtlCol="0">
            <a:spAutoFit/>
          </a:bodyPr>
          <a:lstStyle/>
          <a:p>
            <a:r>
              <a:rPr lang="en-US" altLang="zh-CN" dirty="0"/>
              <a:t>…</a:t>
            </a:r>
            <a:endParaRPr lang="zh-CN" altLang="en-US" dirty="0"/>
          </a:p>
        </p:txBody>
      </p:sp>
      <p:sp>
        <p:nvSpPr>
          <p:cNvPr id="31" name="文本框 68">
            <a:extLst>
              <a:ext uri="{FF2B5EF4-FFF2-40B4-BE49-F238E27FC236}">
                <a16:creationId xmlns:a16="http://schemas.microsoft.com/office/drawing/2014/main" id="{FED11F48-7897-D44C-A878-F0BD3FD41692}"/>
              </a:ext>
            </a:extLst>
          </p:cNvPr>
          <p:cNvSpPr txBox="1"/>
          <p:nvPr/>
        </p:nvSpPr>
        <p:spPr>
          <a:xfrm>
            <a:off x="8140977" y="5829217"/>
            <a:ext cx="373820"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mc:Choice xmlns:a14="http://schemas.microsoft.com/office/drawing/2010/main" Requires="a14">
          <p:sp>
            <p:nvSpPr>
              <p:cNvPr id="32" name="文本框 69">
                <a:extLst>
                  <a:ext uri="{FF2B5EF4-FFF2-40B4-BE49-F238E27FC236}">
                    <a16:creationId xmlns:a16="http://schemas.microsoft.com/office/drawing/2014/main" id="{C36D1C44-1911-5448-9B21-58CF605BA6AE}"/>
                  </a:ext>
                </a:extLst>
              </p:cNvPr>
              <p:cNvSpPr txBox="1"/>
              <p:nvPr/>
            </p:nvSpPr>
            <p:spPr>
              <a:xfrm>
                <a:off x="4210912" y="5875020"/>
                <a:ext cx="6469319" cy="276999"/>
              </a:xfrm>
              <a:prstGeom prst="rect">
                <a:avLst/>
              </a:prstGeom>
              <a:noFill/>
            </p:spPr>
            <p:txBody>
              <a:bodyPr wrap="square" lIns="0" tIns="0" rIns="0" bIns="0"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oMath>
                </a14:m>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4</m:t>
                        </m:r>
                      </m:sub>
                    </m:sSub>
                  </m:oMath>
                </a14:m>
                <a:r>
                  <a:rPr lang="zh-CN" altLang="en-US" dirty="0"/>
                  <a:t> </a:t>
                </a:r>
                <a:r>
                  <a:rPr lang="en-US" altLang="zh-CN" dirty="0"/>
                  <a:t>	   </a:t>
                </a:r>
                <a14:m>
                  <m:oMath xmlns:m="http://schemas.openxmlformats.org/officeDocument/2006/math">
                    <m:r>
                      <a:rPr lang="en-US" altLang="zh-CN" b="0" i="1" smtClean="0">
                        <a:latin typeface="Cambria Math" panose="02040503050406030204" pitchFamily="18" charset="0"/>
                      </a:rPr>
                      <m:t> </m:t>
                    </m:r>
                  </m:oMath>
                </a14:m>
                <a:r>
                  <a:rPr lang="en-US" altLang="zh-CN" dirty="0"/>
                  <a:t>	  </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oMath>
                </a14:m>
                <a:r>
                  <a:rPr lang="zh-CN" altLang="en-US" dirty="0"/>
                  <a:t>         </a:t>
                </a:r>
              </a:p>
            </p:txBody>
          </p:sp>
        </mc:Choice>
        <mc:Fallback>
          <p:sp>
            <p:nvSpPr>
              <p:cNvPr id="32" name="文本框 69">
                <a:extLst>
                  <a:ext uri="{FF2B5EF4-FFF2-40B4-BE49-F238E27FC236}">
                    <a16:creationId xmlns:a16="http://schemas.microsoft.com/office/drawing/2014/main" id="{C36D1C44-1911-5448-9B21-58CF605BA6AE}"/>
                  </a:ext>
                </a:extLst>
              </p:cNvPr>
              <p:cNvSpPr txBox="1">
                <a:spLocks noRot="1" noChangeAspect="1" noMove="1" noResize="1" noEditPoints="1" noAdjustHandles="1" noChangeArrowheads="1" noChangeShapeType="1" noTextEdit="1"/>
              </p:cNvSpPr>
              <p:nvPr/>
            </p:nvSpPr>
            <p:spPr>
              <a:xfrm>
                <a:off x="4210912" y="5875020"/>
                <a:ext cx="6469319" cy="276999"/>
              </a:xfrm>
              <a:prstGeom prst="rect">
                <a:avLst/>
              </a:prstGeom>
              <a:blipFill>
                <a:blip r:embed="rId4"/>
                <a:stretch>
                  <a:fillRect l="-1176" t="-4348" b="-39130"/>
                </a:stretch>
              </a:blipFill>
            </p:spPr>
            <p:txBody>
              <a:bodyPr/>
              <a:lstStyle/>
              <a:p>
                <a:r>
                  <a:rPr lang="en-CN">
                    <a:noFill/>
                  </a:rPr>
                  <a:t> </a:t>
                </a:r>
              </a:p>
            </p:txBody>
          </p:sp>
        </mc:Fallback>
      </mc:AlternateContent>
      <p:sp>
        <p:nvSpPr>
          <p:cNvPr id="33" name="文本框 71">
            <a:extLst>
              <a:ext uri="{FF2B5EF4-FFF2-40B4-BE49-F238E27FC236}">
                <a16:creationId xmlns:a16="http://schemas.microsoft.com/office/drawing/2014/main" id="{AD40A5C3-5BBC-BA49-8D3A-20DDF0346E84}"/>
              </a:ext>
            </a:extLst>
          </p:cNvPr>
          <p:cNvSpPr txBox="1"/>
          <p:nvPr/>
        </p:nvSpPr>
        <p:spPr>
          <a:xfrm>
            <a:off x="808466" y="5318680"/>
            <a:ext cx="2656176" cy="430887"/>
          </a:xfrm>
          <a:prstGeom prst="rect">
            <a:avLst/>
          </a:prstGeom>
          <a:noFill/>
        </p:spPr>
        <p:txBody>
          <a:bodyPr wrap="none" lIns="0" tIns="0" rIns="0" bIns="0" rtlCol="0">
            <a:spAutoFit/>
          </a:bodyPr>
          <a:lstStyle/>
          <a:p>
            <a:r>
              <a:rPr lang="en-US" altLang="zh-CN" sz="2800" dirty="0"/>
              <a:t>Linear chain CRF</a:t>
            </a:r>
            <a:endParaRPr lang="zh-CN" altLang="en-US" dirty="0"/>
          </a:p>
        </p:txBody>
      </p:sp>
    </p:spTree>
    <p:extLst>
      <p:ext uri="{BB962C8B-B14F-4D97-AF65-F5344CB8AC3E}">
        <p14:creationId xmlns:p14="http://schemas.microsoft.com/office/powerpoint/2010/main" val="5964044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12867</Words>
  <Application>Microsoft Macintosh PowerPoint</Application>
  <PresentationFormat>Widescreen</PresentationFormat>
  <Paragraphs>2237</Paragraphs>
  <Slides>112</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-apple-system</vt:lpstr>
      <vt:lpstr>等线</vt:lpstr>
      <vt:lpstr>新細明體</vt:lpstr>
      <vt:lpstr>Söhne</vt:lpstr>
      <vt:lpstr>Arial</vt:lpstr>
      <vt:lpstr>Calibri</vt:lpstr>
      <vt:lpstr>Cambria Math</vt:lpstr>
      <vt:lpstr>Roboto</vt:lpstr>
      <vt:lpstr>Tahoma</vt:lpstr>
      <vt:lpstr>Times New Roman</vt:lpstr>
      <vt:lpstr>Office 主题​​</vt:lpstr>
      <vt:lpstr>Lecture 07 – Sequence Labeling for POS and NER</vt:lpstr>
      <vt:lpstr>Outline</vt:lpstr>
      <vt:lpstr>Two classes of words: Open vs. Closed</vt:lpstr>
      <vt:lpstr>English word classes</vt:lpstr>
      <vt:lpstr>Part-of-Speech(POS) Tagging</vt:lpstr>
      <vt:lpstr>Part-of-Speech(POS) Tagging</vt:lpstr>
      <vt:lpstr>"Universal Dependencies" Tagset</vt:lpstr>
      <vt:lpstr>Penn Treebank part-of-speech tags</vt:lpstr>
      <vt:lpstr>Sample "Tagged" English sentences</vt:lpstr>
      <vt:lpstr>How difficulty of POS</vt:lpstr>
      <vt:lpstr>Sources of information for POS tagging</vt:lpstr>
      <vt:lpstr>Standard algorithms for POS tagging</vt:lpstr>
      <vt:lpstr>POS tagging performance in English</vt:lpstr>
      <vt:lpstr>Showcase of GPT-4</vt:lpstr>
      <vt:lpstr>Showcase of GPT-4</vt:lpstr>
      <vt:lpstr>Outline</vt:lpstr>
      <vt:lpstr>Named Entities</vt:lpstr>
      <vt:lpstr>Named Entity Recognition (NER)</vt:lpstr>
      <vt:lpstr>Named Entity Recognition (NER)</vt:lpstr>
      <vt:lpstr>NER tagging is hard</vt:lpstr>
      <vt:lpstr>NER tagging using GPT-3.5</vt:lpstr>
      <vt:lpstr>NER tagging using GPT-4</vt:lpstr>
      <vt:lpstr>Standard method -- BIO Tagging</vt:lpstr>
      <vt:lpstr>Standard method -- BIO Tagging</vt:lpstr>
      <vt:lpstr>BIO Tagging variants: IO and BIOES</vt:lpstr>
      <vt:lpstr>Standard algorithms for NER</vt:lpstr>
      <vt:lpstr>Sequence problems</vt:lpstr>
      <vt:lpstr>Outline</vt:lpstr>
      <vt:lpstr>Intuition: Weather Prediction</vt:lpstr>
      <vt:lpstr>Markov model</vt:lpstr>
      <vt:lpstr>Joint Distribution of a Markov Model</vt:lpstr>
      <vt:lpstr>Example Markov Chain: Quiz (12 minutes)</vt:lpstr>
      <vt:lpstr>Limitations of Markov model</vt:lpstr>
      <vt:lpstr>Outline</vt:lpstr>
      <vt:lpstr>Hidden Markov Model (HMM)</vt:lpstr>
      <vt:lpstr>Definition of HMM</vt:lpstr>
      <vt:lpstr>First order Hidden Markov Model</vt:lpstr>
      <vt:lpstr>Outline</vt:lpstr>
      <vt:lpstr>Three fundamental problems of HMMs</vt:lpstr>
      <vt:lpstr>Weather prediction example</vt:lpstr>
      <vt:lpstr>Outline</vt:lpstr>
      <vt:lpstr>Likelihood computation</vt:lpstr>
      <vt:lpstr>Forward probability P(O|Q)</vt:lpstr>
      <vt:lpstr>Joint probability P(O,Q)</vt:lpstr>
      <vt:lpstr>Joint probability P(O,Q)</vt:lpstr>
      <vt:lpstr>Probability of the observations</vt:lpstr>
      <vt:lpstr>How can we reduce the time complexity?</vt:lpstr>
      <vt:lpstr>How can we reduce the time complexity?</vt:lpstr>
      <vt:lpstr>How can we reduce the time complexity?</vt:lpstr>
      <vt:lpstr>Reducing the duplicated calculations</vt:lpstr>
      <vt:lpstr>Calculating α_t (j)  - Forward algorithm </vt:lpstr>
      <vt:lpstr>Forward algorithm – Visualization</vt:lpstr>
      <vt:lpstr>Forward algorithm – Visualization</vt:lpstr>
      <vt:lpstr>Forward algorithm – Visualization</vt:lpstr>
      <vt:lpstr>Forward algorithm – Visualization</vt:lpstr>
      <vt:lpstr>Forward algorithm – Recursion form</vt:lpstr>
      <vt:lpstr>Forward algorithm – pseudocode</vt:lpstr>
      <vt:lpstr>Forward algorithm – An example(O_T=3 1 3)</vt:lpstr>
      <vt:lpstr>Forward algorithm – An example(O_T=3 1 3)</vt:lpstr>
      <vt:lpstr>Forward algorithm – An example</vt:lpstr>
      <vt:lpstr>Forward algorithm – An example</vt:lpstr>
      <vt:lpstr>Forward algorithm – An example</vt:lpstr>
      <vt:lpstr>Forward algorithm – An example</vt:lpstr>
      <vt:lpstr>Forward algorithm – An example</vt:lpstr>
      <vt:lpstr>Forward algorithm – An example</vt:lpstr>
      <vt:lpstr>Forward algorithm – An example</vt:lpstr>
      <vt:lpstr>Forward algorithm – An example</vt:lpstr>
      <vt:lpstr>Outline</vt:lpstr>
      <vt:lpstr>HMM Decoder</vt:lpstr>
      <vt:lpstr>Reducing the duplicated calculations</vt:lpstr>
      <vt:lpstr>Viterbi algorithm – Recursion form</vt:lpstr>
      <vt:lpstr>Viterbi algorithm – pseudocode</vt:lpstr>
      <vt:lpstr>Viterbi algorithm</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Viterbi algorithm – An example</vt:lpstr>
      <vt:lpstr>Outline</vt:lpstr>
      <vt:lpstr>Training</vt:lpstr>
      <vt:lpstr>When labels are available</vt:lpstr>
      <vt:lpstr>When labels are not available</vt:lpstr>
      <vt:lpstr>Forward-Backward algorithm</vt:lpstr>
      <vt:lpstr>POS tagging – An example</vt:lpstr>
      <vt:lpstr>POS tagging – An example</vt:lpstr>
      <vt:lpstr>POS tagging – An example</vt:lpstr>
      <vt:lpstr>POS tagging – An example</vt:lpstr>
      <vt:lpstr>HMMs in Python - hmmlearn</vt:lpstr>
      <vt:lpstr>Outline</vt:lpstr>
      <vt:lpstr>HMMs as generative models</vt:lpstr>
      <vt:lpstr>Generative Model HMMs: Limitations</vt:lpstr>
      <vt:lpstr>Generative v.s. Discriminative models </vt:lpstr>
      <vt:lpstr>Problem formulation</vt:lpstr>
      <vt:lpstr>CRF as softmax regression</vt:lpstr>
      <vt:lpstr>View Linear Chain CRFs as a graph</vt:lpstr>
      <vt:lpstr>Outline</vt:lpstr>
      <vt:lpstr>Build features for POS Tagger</vt:lpstr>
      <vt:lpstr>Build features for POS Tagger</vt:lpstr>
      <vt:lpstr>Build features for POS Tagger</vt:lpstr>
      <vt:lpstr>Outline</vt:lpstr>
      <vt:lpstr>Built features for NER - Example</vt:lpstr>
      <vt:lpstr>Built features for NER - Example</vt:lpstr>
      <vt:lpstr>Built features for NER - Example</vt:lpstr>
      <vt:lpstr>Outline</vt:lpstr>
      <vt:lpstr>Inference for CRFs</vt:lpstr>
      <vt:lpstr>Inference for CRFs</vt:lpstr>
      <vt:lpstr>Training for CRFs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2023-04-26T07:36:53Z</dcterms:modified>
</cp:coreProperties>
</file>